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327" r:id="rId3"/>
    <p:sldId id="328" r:id="rId4"/>
    <p:sldId id="329" r:id="rId5"/>
    <p:sldId id="331" r:id="rId6"/>
    <p:sldId id="330" r:id="rId7"/>
    <p:sldId id="332" r:id="rId8"/>
    <p:sldId id="317" r:id="rId9"/>
    <p:sldId id="263"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316D-5C11-AA4D-BB28-D22B31582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037AD5-132E-EF4B-AF31-594B2F848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C4F65C-7895-894A-B561-FA86D0CADD25}"/>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5" name="Footer Placeholder 4">
            <a:extLst>
              <a:ext uri="{FF2B5EF4-FFF2-40B4-BE49-F238E27FC236}">
                <a16:creationId xmlns:a16="http://schemas.microsoft.com/office/drawing/2014/main" id="{06568F79-9435-C345-A3CA-E7A445FA0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11272-D2AB-5841-A969-69E27AACEC99}"/>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125998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F961-0336-A24D-AC86-019720ADD0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A2444-52E9-F043-B21F-DB1EF4944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0F1A9-303B-A941-8459-00B7D036CD59}"/>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5" name="Footer Placeholder 4">
            <a:extLst>
              <a:ext uri="{FF2B5EF4-FFF2-40B4-BE49-F238E27FC236}">
                <a16:creationId xmlns:a16="http://schemas.microsoft.com/office/drawing/2014/main" id="{676C1D7E-BFDD-C341-A732-4A00709A0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55A97-77AD-6545-983E-DA992533E31E}"/>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386359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77E98A-A689-1546-95D1-46EFD88FE9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DCB490-4C14-8446-BE7C-2AAB55571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F8A0D-D754-014A-9942-419BD36DAA60}"/>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5" name="Footer Placeholder 4">
            <a:extLst>
              <a:ext uri="{FF2B5EF4-FFF2-40B4-BE49-F238E27FC236}">
                <a16:creationId xmlns:a16="http://schemas.microsoft.com/office/drawing/2014/main" id="{2E2C68B6-9B6F-1E45-9D1A-EDA79D530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0129A-6E65-E340-A118-B5E0CE6DDFA7}"/>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348101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C2E6-D34E-074C-A060-0EED3A391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2C6F6-29EF-2041-BE8C-D409FBE82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3E8C2-D018-FC4C-91B5-0E8794471A41}"/>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5" name="Footer Placeholder 4">
            <a:extLst>
              <a:ext uri="{FF2B5EF4-FFF2-40B4-BE49-F238E27FC236}">
                <a16:creationId xmlns:a16="http://schemas.microsoft.com/office/drawing/2014/main" id="{C4DEAD2E-58E4-9640-8BB1-0D08979BC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1160E-EA0E-7F42-9D17-CA239D5CFA98}"/>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229950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4F7B-1AFA-4A41-9A95-169577DF1E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7C4717-6329-4F4B-914B-6AE5F4DA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353D49-B6F9-0B48-BE25-C97FA5FB1E5F}"/>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5" name="Footer Placeholder 4">
            <a:extLst>
              <a:ext uri="{FF2B5EF4-FFF2-40B4-BE49-F238E27FC236}">
                <a16:creationId xmlns:a16="http://schemas.microsoft.com/office/drawing/2014/main" id="{B9E72436-AE17-234A-81CC-604FC5FE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DD746-D353-9246-AE82-22AEB0BD8E8D}"/>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46103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00F7-5BCF-7B41-BB69-170077CEF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BA3E8-D73F-AB4A-876E-BAA6E1489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3ABF3E-0276-3847-8BBA-1F7CD6921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77695-D4CA-B74A-AFFA-368FAF45CF33}"/>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6" name="Footer Placeholder 5">
            <a:extLst>
              <a:ext uri="{FF2B5EF4-FFF2-40B4-BE49-F238E27FC236}">
                <a16:creationId xmlns:a16="http://schemas.microsoft.com/office/drawing/2014/main" id="{44E35A9F-5FB4-8742-91CF-DBC0D1275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1A407-7E23-924F-BCE0-2FD4EDAFC239}"/>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101376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396F-9FC9-5849-8940-AA3BFADF1D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AF826C-0791-1943-B243-FC2FE5694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46AEF-03B6-5B4F-9532-511751632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06433-2F0F-7347-B52A-8A23A881A7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59056-3481-3C4A-999B-D763B4417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D56A7E-1E06-A449-BA45-E41D73CB549D}"/>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8" name="Footer Placeholder 7">
            <a:extLst>
              <a:ext uri="{FF2B5EF4-FFF2-40B4-BE49-F238E27FC236}">
                <a16:creationId xmlns:a16="http://schemas.microsoft.com/office/drawing/2014/main" id="{11C64F6D-1A49-6A4A-8127-218AE7CB03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A1A40-DDB3-F740-87D4-5A94C4D19F26}"/>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405650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7726-E527-3244-ADDC-F7C2720F23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6AA54-2C67-914E-B1C3-48A9FBD0208B}"/>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4" name="Footer Placeholder 3">
            <a:extLst>
              <a:ext uri="{FF2B5EF4-FFF2-40B4-BE49-F238E27FC236}">
                <a16:creationId xmlns:a16="http://schemas.microsoft.com/office/drawing/2014/main" id="{CE9BF4CC-1DB9-5048-8165-B424FA8E64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272AC0-2744-B848-B9CD-1714809A3280}"/>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339053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6C5DA-0E0A-9C4C-97D9-F892971D57BC}"/>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3" name="Footer Placeholder 2">
            <a:extLst>
              <a:ext uri="{FF2B5EF4-FFF2-40B4-BE49-F238E27FC236}">
                <a16:creationId xmlns:a16="http://schemas.microsoft.com/office/drawing/2014/main" id="{BB02481E-DAE8-5F43-81CF-BB32A42B9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0D62A-1A6D-054D-8418-5F764D800D2E}"/>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383957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1235-7F03-5943-967C-06557E163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819B32-705F-B04D-A76B-4B6EA505F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9F7A17-E8A5-9D41-8549-CBDFC2E00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33612-A22E-7849-A663-225B3D906747}"/>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6" name="Footer Placeholder 5">
            <a:extLst>
              <a:ext uri="{FF2B5EF4-FFF2-40B4-BE49-F238E27FC236}">
                <a16:creationId xmlns:a16="http://schemas.microsoft.com/office/drawing/2014/main" id="{F8AEBF91-A5A0-6C41-9D50-E203BDB80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ED460-A578-754D-A7C6-9E4CB17B002F}"/>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127628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1F63-3BAB-A148-99DC-2FAC7D0DD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896B38-5347-064E-9DFC-E87F9BB52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9940A-B8E9-F24D-ABFA-E9A1AC9DD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2C4EA-032D-9940-A5C4-1B482A54E1F6}"/>
              </a:ext>
            </a:extLst>
          </p:cNvPr>
          <p:cNvSpPr>
            <a:spLocks noGrp="1"/>
          </p:cNvSpPr>
          <p:nvPr>
            <p:ph type="dt" sz="half" idx="10"/>
          </p:nvPr>
        </p:nvSpPr>
        <p:spPr/>
        <p:txBody>
          <a:bodyPr/>
          <a:lstStyle/>
          <a:p>
            <a:fld id="{9CCA4D4B-571A-8A40-B946-620A079BB8D5}" type="datetimeFigureOut">
              <a:rPr lang="en-US" smtClean="0"/>
              <a:t>1/24/23</a:t>
            </a:fld>
            <a:endParaRPr lang="en-US"/>
          </a:p>
        </p:txBody>
      </p:sp>
      <p:sp>
        <p:nvSpPr>
          <p:cNvPr id="6" name="Footer Placeholder 5">
            <a:extLst>
              <a:ext uri="{FF2B5EF4-FFF2-40B4-BE49-F238E27FC236}">
                <a16:creationId xmlns:a16="http://schemas.microsoft.com/office/drawing/2014/main" id="{9DD19E2A-F32B-FD44-AFEB-B8B907894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405C1-6BE3-9A4E-86A1-F8DB6673ABFC}"/>
              </a:ext>
            </a:extLst>
          </p:cNvPr>
          <p:cNvSpPr>
            <a:spLocks noGrp="1"/>
          </p:cNvSpPr>
          <p:nvPr>
            <p:ph type="sldNum" sz="quarter" idx="12"/>
          </p:nvPr>
        </p:nvSpPr>
        <p:spPr/>
        <p:txBody>
          <a:bodyPr/>
          <a:lstStyle/>
          <a:p>
            <a:fld id="{EB754BCC-9244-244C-AFB5-689DD5094EEA}" type="slidenum">
              <a:rPr lang="en-US" smtClean="0"/>
              <a:t>‹#›</a:t>
            </a:fld>
            <a:endParaRPr lang="en-US"/>
          </a:p>
        </p:txBody>
      </p:sp>
    </p:spTree>
    <p:extLst>
      <p:ext uri="{BB962C8B-B14F-4D97-AF65-F5344CB8AC3E}">
        <p14:creationId xmlns:p14="http://schemas.microsoft.com/office/powerpoint/2010/main" val="5663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38766-0A13-1B4B-92AE-EE3D31A62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2D6030-1DB3-2441-979E-02F809CCE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46677-C438-8D40-90F1-851ECB484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A4D4B-571A-8A40-B946-620A079BB8D5}" type="datetimeFigureOut">
              <a:rPr lang="en-US" smtClean="0"/>
              <a:t>1/24/23</a:t>
            </a:fld>
            <a:endParaRPr lang="en-US"/>
          </a:p>
        </p:txBody>
      </p:sp>
      <p:sp>
        <p:nvSpPr>
          <p:cNvPr id="5" name="Footer Placeholder 4">
            <a:extLst>
              <a:ext uri="{FF2B5EF4-FFF2-40B4-BE49-F238E27FC236}">
                <a16:creationId xmlns:a16="http://schemas.microsoft.com/office/drawing/2014/main" id="{95B43FF9-12AF-9148-B577-F37D34DCA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13F0D6-FA58-0B4B-B90A-7BD45E636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54BCC-9244-244C-AFB5-689DD5094EEA}" type="slidenum">
              <a:rPr lang="en-US" smtClean="0"/>
              <a:t>‹#›</a:t>
            </a:fld>
            <a:endParaRPr lang="en-US"/>
          </a:p>
        </p:txBody>
      </p:sp>
    </p:spTree>
    <p:extLst>
      <p:ext uri="{BB962C8B-B14F-4D97-AF65-F5344CB8AC3E}">
        <p14:creationId xmlns:p14="http://schemas.microsoft.com/office/powerpoint/2010/main" val="523935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ptech.com/blog/permutation-entropy/#:~:text=Permutation%20Entropy%20(PE)%20is%20a,Henry%20and%20Judge%2C%2020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FD00-118E-2547-9847-8F10CD222E44}"/>
              </a:ext>
            </a:extLst>
          </p:cNvPr>
          <p:cNvSpPr>
            <a:spLocks noGrp="1"/>
          </p:cNvSpPr>
          <p:nvPr>
            <p:ph type="title"/>
          </p:nvPr>
        </p:nvSpPr>
        <p:spPr/>
        <p:txBody>
          <a:bodyPr/>
          <a:lstStyle/>
          <a:p>
            <a:r>
              <a:rPr lang="en-US" dirty="0"/>
              <a:t>Entropy Analysis</a:t>
            </a:r>
          </a:p>
        </p:txBody>
      </p:sp>
      <p:sp>
        <p:nvSpPr>
          <p:cNvPr id="3" name="Content Placeholder 2">
            <a:extLst>
              <a:ext uri="{FF2B5EF4-FFF2-40B4-BE49-F238E27FC236}">
                <a16:creationId xmlns:a16="http://schemas.microsoft.com/office/drawing/2014/main" id="{6671CDB1-3629-E348-8A62-B93EEC5E6AF6}"/>
              </a:ext>
            </a:extLst>
          </p:cNvPr>
          <p:cNvSpPr>
            <a:spLocks noGrp="1"/>
          </p:cNvSpPr>
          <p:nvPr>
            <p:ph idx="1"/>
          </p:nvPr>
        </p:nvSpPr>
        <p:spPr>
          <a:xfrm>
            <a:off x="1371600" y="1615440"/>
            <a:ext cx="9601200" cy="4251960"/>
          </a:xfrm>
        </p:spPr>
        <p:txBody>
          <a:bodyPr>
            <a:normAutofit fontScale="92500" lnSpcReduction="20000"/>
          </a:bodyPr>
          <a:lstStyle/>
          <a:p>
            <a:r>
              <a:rPr lang="en-CA" dirty="0"/>
              <a:t>Just like we mentioned before about entropy, it can be used as a supplementary metrics to see whether values bring any information.</a:t>
            </a:r>
          </a:p>
          <a:p>
            <a:r>
              <a:rPr lang="en-CA" dirty="0"/>
              <a:t>The entropy measures the “amount of information” present in a variable. It is estimated not only based on the number of different values in a list, but also by the amount of outliers or uncertainty</a:t>
            </a:r>
            <a:r>
              <a:rPr lang="en-CA" i="1" dirty="0"/>
              <a:t> </a:t>
            </a:r>
            <a:r>
              <a:rPr lang="en-CA" dirty="0"/>
              <a:t>the variable holds.</a:t>
            </a:r>
          </a:p>
          <a:p>
            <a:r>
              <a:rPr lang="en-US" dirty="0"/>
              <a:t>Entropy Calculation: </a:t>
            </a:r>
            <a:r>
              <a:rPr lang="en-CA" b="1" dirty="0"/>
              <a:t>H(X) = – </a:t>
            </a:r>
            <a:r>
              <a:rPr lang="el-GR" b="1" dirty="0"/>
              <a:t>Σ (</a:t>
            </a:r>
            <a:r>
              <a:rPr lang="en-CA" b="1" dirty="0"/>
              <a:t>p</a:t>
            </a:r>
            <a:r>
              <a:rPr lang="en-CA" b="1" baseline="-25000" dirty="0"/>
              <a:t>i</a:t>
            </a:r>
            <a:r>
              <a:rPr lang="en-CA" b="1" dirty="0"/>
              <a:t> * log</a:t>
            </a:r>
            <a:r>
              <a:rPr lang="en-CA" b="1" baseline="-25000" dirty="0"/>
              <a:t>2</a:t>
            </a:r>
            <a:r>
              <a:rPr lang="en-CA" b="1" dirty="0"/>
              <a:t> p</a:t>
            </a:r>
            <a:r>
              <a:rPr lang="en-CA" b="1" baseline="-25000" dirty="0"/>
              <a:t>i</a:t>
            </a:r>
            <a:r>
              <a:rPr lang="en-CA" b="1" dirty="0"/>
              <a:t>)</a:t>
            </a:r>
          </a:p>
          <a:p>
            <a:r>
              <a:rPr lang="en-CA" dirty="0"/>
              <a:t>However, the way of defining binning can really matter and result completely different result.</a:t>
            </a:r>
          </a:p>
          <a:p>
            <a:r>
              <a:rPr lang="en-CA" dirty="0"/>
              <a:t>The usage of entropy should be carefully considered.</a:t>
            </a:r>
          </a:p>
          <a:p>
            <a:r>
              <a:rPr lang="en-CA" dirty="0"/>
              <a:t>The related files:</a:t>
            </a:r>
          </a:p>
          <a:p>
            <a:pPr lvl="1"/>
            <a:r>
              <a:rPr lang="en-CA" dirty="0"/>
              <a:t>./</a:t>
            </a:r>
            <a:r>
              <a:rPr lang="en-CA" dirty="0" err="1"/>
              <a:t>src</a:t>
            </a:r>
            <a:r>
              <a:rPr lang="en-CA" dirty="0"/>
              <a:t>/</a:t>
            </a:r>
            <a:r>
              <a:rPr lang="en-CA" dirty="0" err="1"/>
              <a:t>model_entropy_analysis.ipynb</a:t>
            </a:r>
            <a:endParaRPr lang="en-US" dirty="0"/>
          </a:p>
          <a:p>
            <a:pPr marL="0" indent="0">
              <a:buNone/>
            </a:pPr>
            <a:endParaRPr lang="en-US" dirty="0"/>
          </a:p>
        </p:txBody>
      </p:sp>
    </p:spTree>
    <p:extLst>
      <p:ext uri="{BB962C8B-B14F-4D97-AF65-F5344CB8AC3E}">
        <p14:creationId xmlns:p14="http://schemas.microsoft.com/office/powerpoint/2010/main" val="291081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325A-6473-B84D-8A2B-6491E5CD7B50}"/>
              </a:ext>
            </a:extLst>
          </p:cNvPr>
          <p:cNvSpPr>
            <a:spLocks noGrp="1"/>
          </p:cNvSpPr>
          <p:nvPr>
            <p:ph type="title"/>
          </p:nvPr>
        </p:nvSpPr>
        <p:spPr/>
        <p:txBody>
          <a:bodyPr/>
          <a:lstStyle/>
          <a:p>
            <a:r>
              <a:rPr lang="en-US" dirty="0"/>
              <a:t>Entropy for Timothy VS Talib RSI</a:t>
            </a:r>
          </a:p>
        </p:txBody>
      </p:sp>
      <p:sp>
        <p:nvSpPr>
          <p:cNvPr id="3" name="Content Placeholder 2">
            <a:extLst>
              <a:ext uri="{FF2B5EF4-FFF2-40B4-BE49-F238E27FC236}">
                <a16:creationId xmlns:a16="http://schemas.microsoft.com/office/drawing/2014/main" id="{02395480-9373-8047-BE46-06FC8FB45F47}"/>
              </a:ext>
            </a:extLst>
          </p:cNvPr>
          <p:cNvSpPr>
            <a:spLocks noGrp="1"/>
          </p:cNvSpPr>
          <p:nvPr>
            <p:ph idx="1"/>
          </p:nvPr>
        </p:nvSpPr>
        <p:spPr>
          <a:xfrm>
            <a:off x="1371600" y="1615440"/>
            <a:ext cx="9601200" cy="4251960"/>
          </a:xfrm>
        </p:spPr>
        <p:txBody>
          <a:bodyPr>
            <a:normAutofit fontScale="92500" lnSpcReduction="20000"/>
          </a:bodyPr>
          <a:lstStyle/>
          <a:p>
            <a:r>
              <a:rPr lang="en-US" dirty="0"/>
              <a:t>Entropy is a concept brought from Science, which is a measure to see the movement of particles in a space. It is used to determine whether data contains information in Statistics. (More detailed introduction will be in next section)</a:t>
            </a:r>
          </a:p>
          <a:p>
            <a:r>
              <a:rPr lang="en-US" dirty="0"/>
              <a:t>Ideally, from the previous few slides, we would think timothy RSI indicators provide more information than Talib RSI indicator because it has higher </a:t>
            </a:r>
            <a:r>
              <a:rPr lang="en-US" dirty="0" err="1"/>
              <a:t>spearmanr</a:t>
            </a:r>
            <a:r>
              <a:rPr lang="en-US" dirty="0"/>
              <a:t> and better </a:t>
            </a:r>
            <a:r>
              <a:rPr lang="en-US" dirty="0" err="1"/>
              <a:t>rmse</a:t>
            </a:r>
            <a:r>
              <a:rPr lang="en-US" dirty="0"/>
              <a:t>. However, according to what I calculated, it is not the case.</a:t>
            </a:r>
          </a:p>
          <a:p>
            <a:r>
              <a:rPr lang="en-US" dirty="0"/>
              <a:t>Most of the data follows such trend, that Talib’s RSI has a higher entropy than Timothy RSI</a:t>
            </a:r>
            <a:r>
              <a:rPr lang="zh-CN" altLang="en-US" dirty="0"/>
              <a:t> </a:t>
            </a:r>
            <a:r>
              <a:rPr lang="en-US" altLang="zh-CN" dirty="0"/>
              <a:t>for three entropy calculation method (Timothy’s , </a:t>
            </a:r>
            <a:r>
              <a:rPr lang="en-US" altLang="zh-CN" dirty="0" err="1"/>
              <a:t>AntroPy</a:t>
            </a:r>
            <a:r>
              <a:rPr lang="en-US" altLang="zh-CN" dirty="0"/>
              <a:t>, and structural)</a:t>
            </a:r>
            <a:endParaRPr lang="en-US" dirty="0"/>
          </a:p>
          <a:p>
            <a:r>
              <a:rPr lang="en-US" dirty="0"/>
              <a:t>The reason? I do not know…</a:t>
            </a:r>
          </a:p>
          <a:p>
            <a:endParaRPr lang="en-US" dirty="0"/>
          </a:p>
        </p:txBody>
      </p:sp>
      <p:pic>
        <p:nvPicPr>
          <p:cNvPr id="5" name="Picture 4">
            <a:extLst>
              <a:ext uri="{FF2B5EF4-FFF2-40B4-BE49-F238E27FC236}">
                <a16:creationId xmlns:a16="http://schemas.microsoft.com/office/drawing/2014/main" id="{F385E217-D427-8844-91A6-F5FFCF708436}"/>
              </a:ext>
            </a:extLst>
          </p:cNvPr>
          <p:cNvPicPr>
            <a:picLocks noChangeAspect="1"/>
          </p:cNvPicPr>
          <p:nvPr/>
        </p:nvPicPr>
        <p:blipFill>
          <a:blip r:embed="rId2"/>
          <a:stretch>
            <a:fillRect/>
          </a:stretch>
        </p:blipFill>
        <p:spPr>
          <a:xfrm>
            <a:off x="1727200" y="4899660"/>
            <a:ext cx="8331200" cy="1638300"/>
          </a:xfrm>
          <a:prstGeom prst="rect">
            <a:avLst/>
          </a:prstGeom>
        </p:spPr>
      </p:pic>
    </p:spTree>
    <p:extLst>
      <p:ext uri="{BB962C8B-B14F-4D97-AF65-F5344CB8AC3E}">
        <p14:creationId xmlns:p14="http://schemas.microsoft.com/office/powerpoint/2010/main" val="211327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D06F-A38B-2246-A2FE-AD807258FD3B}"/>
              </a:ext>
            </a:extLst>
          </p:cNvPr>
          <p:cNvSpPr>
            <a:spLocks noGrp="1"/>
          </p:cNvSpPr>
          <p:nvPr>
            <p:ph type="title"/>
          </p:nvPr>
        </p:nvSpPr>
        <p:spPr/>
        <p:txBody>
          <a:bodyPr/>
          <a:lstStyle/>
          <a:p>
            <a:r>
              <a:rPr lang="en-US" dirty="0"/>
              <a:t>Permutation Entropy</a:t>
            </a:r>
          </a:p>
        </p:txBody>
      </p:sp>
      <p:sp>
        <p:nvSpPr>
          <p:cNvPr id="3" name="Content Placeholder 2">
            <a:extLst>
              <a:ext uri="{FF2B5EF4-FFF2-40B4-BE49-F238E27FC236}">
                <a16:creationId xmlns:a16="http://schemas.microsoft.com/office/drawing/2014/main" id="{02B4AAAB-376B-6E48-A36F-D036B43623E1}"/>
              </a:ext>
            </a:extLst>
          </p:cNvPr>
          <p:cNvSpPr>
            <a:spLocks noGrp="1"/>
          </p:cNvSpPr>
          <p:nvPr>
            <p:ph idx="1"/>
          </p:nvPr>
        </p:nvSpPr>
        <p:spPr/>
        <p:txBody>
          <a:bodyPr/>
          <a:lstStyle/>
          <a:p>
            <a:r>
              <a:rPr lang="en-US" dirty="0"/>
              <a:t>Permutation Entropy is one entropy calculation method.</a:t>
            </a:r>
          </a:p>
          <a:p>
            <a:r>
              <a:rPr lang="en-US" dirty="0"/>
              <a:t>It is used to look at a certain length of window(order) and see which permutation combination it locates, and use the probability for the entropy calculation.</a:t>
            </a:r>
          </a:p>
          <a:p>
            <a:r>
              <a:rPr lang="en-US" dirty="0"/>
              <a:t>The order of the calculation takes a great effect on the final result.</a:t>
            </a:r>
          </a:p>
          <a:p>
            <a:r>
              <a:rPr lang="en-US" dirty="0"/>
              <a:t>For more mathematic understanding, follow the reference:</a:t>
            </a:r>
          </a:p>
          <a:p>
            <a:pPr lvl="1"/>
            <a:r>
              <a:rPr lang="en-US" dirty="0">
                <a:hlinkClick r:id="rId2"/>
              </a:rPr>
              <a:t>https://www.aptech.com/blog/permutation-entropy/#:~:text=Permutation%20Entropy%20(PE)%20is%20a,Henry%20and%20Judge%2C%202019</a:t>
            </a:r>
            <a:r>
              <a:rPr lang="en-US" dirty="0"/>
              <a:t>).</a:t>
            </a:r>
          </a:p>
          <a:p>
            <a:r>
              <a:rPr lang="en-US" dirty="0"/>
              <a:t>We use a python package </a:t>
            </a:r>
            <a:r>
              <a:rPr lang="en-US" dirty="0" err="1"/>
              <a:t>AntroPy</a:t>
            </a:r>
            <a:r>
              <a:rPr lang="en-US" dirty="0"/>
              <a:t> to do the calculation.</a:t>
            </a:r>
          </a:p>
        </p:txBody>
      </p:sp>
    </p:spTree>
    <p:extLst>
      <p:ext uri="{BB962C8B-B14F-4D97-AF65-F5344CB8AC3E}">
        <p14:creationId xmlns:p14="http://schemas.microsoft.com/office/powerpoint/2010/main" val="67793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4533-EF02-A447-82A1-1B3D187DF8C4}"/>
              </a:ext>
            </a:extLst>
          </p:cNvPr>
          <p:cNvSpPr>
            <a:spLocks noGrp="1"/>
          </p:cNvSpPr>
          <p:nvPr>
            <p:ph type="title"/>
          </p:nvPr>
        </p:nvSpPr>
        <p:spPr/>
        <p:txBody>
          <a:bodyPr/>
          <a:lstStyle/>
          <a:p>
            <a:r>
              <a:rPr lang="en-US" dirty="0"/>
              <a:t>Timothy Master’s Entropy</a:t>
            </a:r>
          </a:p>
        </p:txBody>
      </p:sp>
      <p:sp>
        <p:nvSpPr>
          <p:cNvPr id="3" name="Content Placeholder 2">
            <a:extLst>
              <a:ext uri="{FF2B5EF4-FFF2-40B4-BE49-F238E27FC236}">
                <a16:creationId xmlns:a16="http://schemas.microsoft.com/office/drawing/2014/main" id="{557CA6D6-1F46-2A4C-82DE-021BE2E15CA5}"/>
              </a:ext>
            </a:extLst>
          </p:cNvPr>
          <p:cNvSpPr>
            <a:spLocks noGrp="1"/>
          </p:cNvSpPr>
          <p:nvPr>
            <p:ph idx="1"/>
          </p:nvPr>
        </p:nvSpPr>
        <p:spPr/>
        <p:txBody>
          <a:bodyPr/>
          <a:lstStyle/>
          <a:p>
            <a:r>
              <a:rPr lang="en-US" dirty="0"/>
              <a:t>This is a entropy calculation stated in Timothy’s book.</a:t>
            </a:r>
          </a:p>
          <a:p>
            <a:r>
              <a:rPr lang="en-US" dirty="0"/>
              <a:t>He defined the entropy by the following steps:</a:t>
            </a:r>
          </a:p>
          <a:p>
            <a:pPr lvl="1"/>
            <a:r>
              <a:rPr lang="en-US" dirty="0"/>
              <a:t>If length &gt; 10000, bins = 20</a:t>
            </a:r>
          </a:p>
          <a:p>
            <a:pPr lvl="1"/>
            <a:r>
              <a:rPr lang="en-US" dirty="0"/>
              <a:t>If length &gt; 1000, bins = 20</a:t>
            </a:r>
          </a:p>
          <a:p>
            <a:pPr lvl="1"/>
            <a:r>
              <a:rPr lang="en-US" dirty="0"/>
              <a:t>If length &gt; 100, bins =5</a:t>
            </a:r>
          </a:p>
          <a:p>
            <a:pPr lvl="1"/>
            <a:r>
              <a:rPr lang="en-US" dirty="0"/>
              <a:t>Else bins = 3</a:t>
            </a:r>
          </a:p>
          <a:p>
            <a:pPr lvl="1"/>
            <a:r>
              <a:rPr lang="en-US" dirty="0"/>
              <a:t>Dividing all values into # of bins, count the occurrence in each bin / length</a:t>
            </a:r>
          </a:p>
          <a:p>
            <a:pPr lvl="1"/>
            <a:r>
              <a:rPr lang="en-US" dirty="0"/>
              <a:t>Sum( - p * log(p))</a:t>
            </a:r>
          </a:p>
          <a:p>
            <a:pPr lvl="1"/>
            <a:r>
              <a:rPr lang="en-US" dirty="0"/>
              <a:t>Return value</a:t>
            </a:r>
          </a:p>
        </p:txBody>
      </p:sp>
    </p:spTree>
    <p:extLst>
      <p:ext uri="{BB962C8B-B14F-4D97-AF65-F5344CB8AC3E}">
        <p14:creationId xmlns:p14="http://schemas.microsoft.com/office/powerpoint/2010/main" val="10443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74FF-7538-9741-8BCF-6E6FF79B43CA}"/>
              </a:ext>
            </a:extLst>
          </p:cNvPr>
          <p:cNvSpPr>
            <a:spLocks noGrp="1"/>
          </p:cNvSpPr>
          <p:nvPr>
            <p:ph type="title"/>
          </p:nvPr>
        </p:nvSpPr>
        <p:spPr/>
        <p:txBody>
          <a:bodyPr/>
          <a:lstStyle/>
          <a:p>
            <a:r>
              <a:rPr lang="en-US" dirty="0"/>
              <a:t>Structural Entropy</a:t>
            </a:r>
          </a:p>
        </p:txBody>
      </p:sp>
      <p:sp>
        <p:nvSpPr>
          <p:cNvPr id="3" name="Content Placeholder 2">
            <a:extLst>
              <a:ext uri="{FF2B5EF4-FFF2-40B4-BE49-F238E27FC236}">
                <a16:creationId xmlns:a16="http://schemas.microsoft.com/office/drawing/2014/main" id="{C82EDD92-9768-3741-9C1E-649533F214DF}"/>
              </a:ext>
            </a:extLst>
          </p:cNvPr>
          <p:cNvSpPr>
            <a:spLocks noGrp="1"/>
          </p:cNvSpPr>
          <p:nvPr>
            <p:ph idx="1"/>
          </p:nvPr>
        </p:nvSpPr>
        <p:spPr/>
        <p:txBody>
          <a:bodyPr/>
          <a:lstStyle/>
          <a:p>
            <a:r>
              <a:rPr lang="en-US" dirty="0"/>
              <a:t>This entropy calculation is more rigid and computation exhausting. </a:t>
            </a:r>
          </a:p>
          <a:p>
            <a:r>
              <a:rPr lang="en-US" dirty="0"/>
              <a:t>It takes the unique value and its counts and calculate the sum(-p*log(p)) where p = count/sum(count)</a:t>
            </a:r>
          </a:p>
          <a:p>
            <a:endParaRPr lang="en-US" dirty="0"/>
          </a:p>
        </p:txBody>
      </p:sp>
    </p:spTree>
    <p:extLst>
      <p:ext uri="{BB962C8B-B14F-4D97-AF65-F5344CB8AC3E}">
        <p14:creationId xmlns:p14="http://schemas.microsoft.com/office/powerpoint/2010/main" val="139922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3A1C-BA8F-2C4F-89B4-F33422CBBF19}"/>
              </a:ext>
            </a:extLst>
          </p:cNvPr>
          <p:cNvSpPr>
            <a:spLocks noGrp="1"/>
          </p:cNvSpPr>
          <p:nvPr>
            <p:ph type="title"/>
          </p:nvPr>
        </p:nvSpPr>
        <p:spPr/>
        <p:txBody>
          <a:bodyPr/>
          <a:lstStyle/>
          <a:p>
            <a:r>
              <a:rPr lang="en-US" dirty="0"/>
              <a:t>Entropy Result</a:t>
            </a:r>
          </a:p>
        </p:txBody>
      </p:sp>
      <p:sp>
        <p:nvSpPr>
          <p:cNvPr id="3" name="Content Placeholder 2">
            <a:extLst>
              <a:ext uri="{FF2B5EF4-FFF2-40B4-BE49-F238E27FC236}">
                <a16:creationId xmlns:a16="http://schemas.microsoft.com/office/drawing/2014/main" id="{3C3CD7F5-1CC5-4043-BD5C-D3D2C5245AA1}"/>
              </a:ext>
            </a:extLst>
          </p:cNvPr>
          <p:cNvSpPr>
            <a:spLocks noGrp="1"/>
          </p:cNvSpPr>
          <p:nvPr>
            <p:ph idx="1"/>
          </p:nvPr>
        </p:nvSpPr>
        <p:spPr>
          <a:xfrm>
            <a:off x="1371600" y="1388110"/>
            <a:ext cx="4246880" cy="4531360"/>
          </a:xfrm>
        </p:spPr>
        <p:txBody>
          <a:bodyPr>
            <a:normAutofit fontScale="55000" lnSpcReduction="20000"/>
          </a:bodyPr>
          <a:lstStyle/>
          <a:p>
            <a:r>
              <a:rPr lang="en-US" dirty="0"/>
              <a:t>I run the entropy calculation for all indicators on the RUT stock. The result is the following:</a:t>
            </a:r>
          </a:p>
          <a:p>
            <a:r>
              <a:rPr lang="en-US" dirty="0"/>
              <a:t>All three entropies give us different results and they do not necessarily align with what we saw in model part.</a:t>
            </a:r>
          </a:p>
          <a:p>
            <a:r>
              <a:rPr lang="en-US" dirty="0"/>
              <a:t>PR_INT_0 was a significant feature in our modelling, which has a high timothy and </a:t>
            </a:r>
            <a:r>
              <a:rPr lang="en-US" dirty="0" err="1"/>
              <a:t>Antropy</a:t>
            </a:r>
            <a:r>
              <a:rPr lang="en-US" dirty="0"/>
              <a:t> value, which is good.</a:t>
            </a:r>
          </a:p>
          <a:p>
            <a:r>
              <a:rPr lang="en-US" dirty="0"/>
              <a:t>However, for the second and third place, ENT2_10(Timothy), RSI_25_ta(</a:t>
            </a:r>
            <a:r>
              <a:rPr lang="en-US" dirty="0" err="1"/>
              <a:t>Antropy</a:t>
            </a:r>
            <a:r>
              <a:rPr lang="en-US" dirty="0"/>
              <a:t>), they did not perform well in modelling part.</a:t>
            </a:r>
          </a:p>
          <a:p>
            <a:r>
              <a:rPr lang="en-US" dirty="0"/>
              <a:t>For the structural calculation, RSI_25/20_ta was also quite insignificant in our modelling part.</a:t>
            </a:r>
          </a:p>
          <a:p>
            <a:r>
              <a:rPr lang="en-US" dirty="0"/>
              <a:t>FT_RSI, CMMA and MACD were quite significant in our modelling part, but the does not produce a high entropy value in this case.</a:t>
            </a:r>
          </a:p>
        </p:txBody>
      </p:sp>
      <p:pic>
        <p:nvPicPr>
          <p:cNvPr id="5" name="Picture 4">
            <a:extLst>
              <a:ext uri="{FF2B5EF4-FFF2-40B4-BE49-F238E27FC236}">
                <a16:creationId xmlns:a16="http://schemas.microsoft.com/office/drawing/2014/main" id="{182E132E-8366-F640-8EF8-E9B1D7FD1A3A}"/>
              </a:ext>
            </a:extLst>
          </p:cNvPr>
          <p:cNvPicPr>
            <a:picLocks noChangeAspect="1"/>
          </p:cNvPicPr>
          <p:nvPr/>
        </p:nvPicPr>
        <p:blipFill>
          <a:blip r:embed="rId2"/>
          <a:stretch>
            <a:fillRect/>
          </a:stretch>
        </p:blipFill>
        <p:spPr>
          <a:xfrm>
            <a:off x="5618480" y="1428750"/>
            <a:ext cx="6095046" cy="4041140"/>
          </a:xfrm>
          <a:prstGeom prst="rect">
            <a:avLst/>
          </a:prstGeom>
        </p:spPr>
      </p:pic>
    </p:spTree>
    <p:extLst>
      <p:ext uri="{BB962C8B-B14F-4D97-AF65-F5344CB8AC3E}">
        <p14:creationId xmlns:p14="http://schemas.microsoft.com/office/powerpoint/2010/main" val="394199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1AAF-B7FA-0141-8949-ADF8B099BFA4}"/>
              </a:ext>
            </a:extLst>
          </p:cNvPr>
          <p:cNvSpPr>
            <a:spLocks noGrp="1"/>
          </p:cNvSpPr>
          <p:nvPr>
            <p:ph type="title"/>
          </p:nvPr>
        </p:nvSpPr>
        <p:spPr/>
        <p:txBody>
          <a:bodyPr/>
          <a:lstStyle/>
          <a:p>
            <a:r>
              <a:rPr lang="en-US" dirty="0"/>
              <a:t>Entropy Analysis</a:t>
            </a:r>
          </a:p>
        </p:txBody>
      </p:sp>
      <p:sp>
        <p:nvSpPr>
          <p:cNvPr id="3" name="Content Placeholder 2">
            <a:extLst>
              <a:ext uri="{FF2B5EF4-FFF2-40B4-BE49-F238E27FC236}">
                <a16:creationId xmlns:a16="http://schemas.microsoft.com/office/drawing/2014/main" id="{031F31CB-61CD-A443-94F0-3BBA9308F57E}"/>
              </a:ext>
            </a:extLst>
          </p:cNvPr>
          <p:cNvSpPr>
            <a:spLocks noGrp="1"/>
          </p:cNvSpPr>
          <p:nvPr>
            <p:ph idx="1"/>
          </p:nvPr>
        </p:nvSpPr>
        <p:spPr>
          <a:xfrm>
            <a:off x="1371600" y="2171700"/>
            <a:ext cx="9601200" cy="3695700"/>
          </a:xfrm>
        </p:spPr>
        <p:txBody>
          <a:bodyPr/>
          <a:lstStyle/>
          <a:p>
            <a:r>
              <a:rPr lang="en-US" dirty="0"/>
              <a:t>Some of the indicators with high entropy value does not perform well in the modelling part. It does not mean that the entropy is incorrect or the indicators are useless. It means we need to find a better model for those indicators so they can be better utilized.</a:t>
            </a:r>
          </a:p>
          <a:p>
            <a:r>
              <a:rPr lang="en-US" dirty="0"/>
              <a:t>For those high entropy valued indicators, they may have more outliers/ wider distribution( larger variance), then a more tail-highlighted model could be used to emphasize the indicators.</a:t>
            </a:r>
          </a:p>
          <a:p>
            <a:endParaRPr lang="en-US" dirty="0"/>
          </a:p>
        </p:txBody>
      </p:sp>
    </p:spTree>
    <p:extLst>
      <p:ext uri="{BB962C8B-B14F-4D97-AF65-F5344CB8AC3E}">
        <p14:creationId xmlns:p14="http://schemas.microsoft.com/office/powerpoint/2010/main" val="180503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904-6B17-4942-A6F6-8D430E4C9F49}"/>
              </a:ext>
            </a:extLst>
          </p:cNvPr>
          <p:cNvSpPr>
            <a:spLocks noGrp="1"/>
          </p:cNvSpPr>
          <p:nvPr>
            <p:ph type="title"/>
          </p:nvPr>
        </p:nvSpPr>
        <p:spPr/>
        <p:txBody>
          <a:bodyPr/>
          <a:lstStyle/>
          <a:p>
            <a:r>
              <a:rPr lang="en-US" dirty="0"/>
              <a:t>Entropy Limitation</a:t>
            </a:r>
          </a:p>
        </p:txBody>
      </p:sp>
      <p:sp>
        <p:nvSpPr>
          <p:cNvPr id="3" name="Content Placeholder 2">
            <a:extLst>
              <a:ext uri="{FF2B5EF4-FFF2-40B4-BE49-F238E27FC236}">
                <a16:creationId xmlns:a16="http://schemas.microsoft.com/office/drawing/2014/main" id="{23B92AEB-013C-6E4E-B189-33BA89E417BF}"/>
              </a:ext>
            </a:extLst>
          </p:cNvPr>
          <p:cNvSpPr>
            <a:spLocks noGrp="1"/>
          </p:cNvSpPr>
          <p:nvPr>
            <p:ph idx="1"/>
          </p:nvPr>
        </p:nvSpPr>
        <p:spPr/>
        <p:txBody>
          <a:bodyPr/>
          <a:lstStyle/>
          <a:p>
            <a:r>
              <a:rPr lang="en-US" dirty="0"/>
              <a:t>Given that there’s a lot of ways of entropy calculation, it’s hard to find the best way.</a:t>
            </a:r>
          </a:p>
          <a:p>
            <a:r>
              <a:rPr lang="en-US" dirty="0"/>
              <a:t>Even for one method, using different binning method, the result may differ.</a:t>
            </a:r>
          </a:p>
          <a:p>
            <a:r>
              <a:rPr lang="en-US" dirty="0"/>
              <a:t>More time are required to dig into the data and select the optimal entropy calculation for each dataset.</a:t>
            </a:r>
          </a:p>
          <a:p>
            <a:endParaRPr lang="en-US" dirty="0"/>
          </a:p>
          <a:p>
            <a:endParaRPr lang="en-US" dirty="0"/>
          </a:p>
        </p:txBody>
      </p:sp>
    </p:spTree>
    <p:extLst>
      <p:ext uri="{BB962C8B-B14F-4D97-AF65-F5344CB8AC3E}">
        <p14:creationId xmlns:p14="http://schemas.microsoft.com/office/powerpoint/2010/main" val="16026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3E9-E406-D747-A62D-D16677D8C556}"/>
              </a:ext>
            </a:extLst>
          </p:cNvPr>
          <p:cNvSpPr>
            <a:spLocks noGrp="1"/>
          </p:cNvSpPr>
          <p:nvPr>
            <p:ph type="title"/>
          </p:nvPr>
        </p:nvSpPr>
        <p:spPr/>
        <p:txBody>
          <a:bodyPr/>
          <a:lstStyle/>
          <a:p>
            <a:r>
              <a:rPr lang="en-US" dirty="0"/>
              <a:t>Timothy VS Talib regarding RSI</a:t>
            </a:r>
          </a:p>
        </p:txBody>
      </p:sp>
      <p:sp>
        <p:nvSpPr>
          <p:cNvPr id="3" name="Content Placeholder 2">
            <a:extLst>
              <a:ext uri="{FF2B5EF4-FFF2-40B4-BE49-F238E27FC236}">
                <a16:creationId xmlns:a16="http://schemas.microsoft.com/office/drawing/2014/main" id="{A827A94E-C44D-2E4E-AF20-02812E7C14E7}"/>
              </a:ext>
            </a:extLst>
          </p:cNvPr>
          <p:cNvSpPr>
            <a:spLocks noGrp="1"/>
          </p:cNvSpPr>
          <p:nvPr>
            <p:ph idx="1"/>
          </p:nvPr>
        </p:nvSpPr>
        <p:spPr>
          <a:xfrm>
            <a:off x="1371600" y="1412240"/>
            <a:ext cx="9601200" cy="4455160"/>
          </a:xfrm>
        </p:spPr>
        <p:txBody>
          <a:bodyPr/>
          <a:lstStyle/>
          <a:p>
            <a:r>
              <a:rPr lang="en-US" dirty="0"/>
              <a:t>RSI is one of the frequent used indicator.</a:t>
            </a:r>
          </a:p>
          <a:p>
            <a:r>
              <a:rPr lang="en-US" dirty="0"/>
              <a:t>We make a comparison of Timothy VS Talib RSI.</a:t>
            </a:r>
          </a:p>
          <a:p>
            <a:r>
              <a:rPr lang="en-US" dirty="0"/>
              <a:t>From the previous slides, we would anticipate that </a:t>
            </a:r>
            <a:r>
              <a:rPr lang="en-US" dirty="0" err="1"/>
              <a:t>Timothy_RSI</a:t>
            </a:r>
            <a:r>
              <a:rPr lang="en-US" dirty="0"/>
              <a:t> works better than Talib RSI. With some aggregation, we have the following table.</a:t>
            </a:r>
          </a:p>
          <a:p>
            <a:r>
              <a:rPr lang="en-US" dirty="0"/>
              <a:t>Generally, timothy’s RSI shows better result than </a:t>
            </a:r>
            <a:r>
              <a:rPr lang="en-US" dirty="0" err="1"/>
              <a:t>RSI_ta</a:t>
            </a:r>
            <a:r>
              <a:rPr lang="en-US" dirty="0"/>
              <a:t>.</a:t>
            </a:r>
          </a:p>
          <a:p>
            <a:pPr marL="0" indent="0">
              <a:buNone/>
            </a:pPr>
            <a:endParaRPr lang="en-US" dirty="0"/>
          </a:p>
        </p:txBody>
      </p:sp>
      <p:pic>
        <p:nvPicPr>
          <p:cNvPr id="5" name="Picture 4">
            <a:extLst>
              <a:ext uri="{FF2B5EF4-FFF2-40B4-BE49-F238E27FC236}">
                <a16:creationId xmlns:a16="http://schemas.microsoft.com/office/drawing/2014/main" id="{644F1509-891A-9C4C-8469-B3D97C5463C3}"/>
              </a:ext>
            </a:extLst>
          </p:cNvPr>
          <p:cNvPicPr>
            <a:picLocks noChangeAspect="1"/>
          </p:cNvPicPr>
          <p:nvPr/>
        </p:nvPicPr>
        <p:blipFill>
          <a:blip r:embed="rId2"/>
          <a:stretch>
            <a:fillRect/>
          </a:stretch>
        </p:blipFill>
        <p:spPr>
          <a:xfrm>
            <a:off x="1480236" y="3639820"/>
            <a:ext cx="8974403" cy="2423311"/>
          </a:xfrm>
          <a:prstGeom prst="rect">
            <a:avLst/>
          </a:prstGeom>
        </p:spPr>
      </p:pic>
    </p:spTree>
    <p:extLst>
      <p:ext uri="{BB962C8B-B14F-4D97-AF65-F5344CB8AC3E}">
        <p14:creationId xmlns:p14="http://schemas.microsoft.com/office/powerpoint/2010/main" val="215452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5D6F-AE15-9A4C-982B-5536115124F6}"/>
              </a:ext>
            </a:extLst>
          </p:cNvPr>
          <p:cNvSpPr>
            <a:spLocks noGrp="1"/>
          </p:cNvSpPr>
          <p:nvPr>
            <p:ph type="title"/>
          </p:nvPr>
        </p:nvSpPr>
        <p:spPr/>
        <p:txBody>
          <a:bodyPr/>
          <a:lstStyle/>
          <a:p>
            <a:r>
              <a:rPr lang="en-US" dirty="0"/>
              <a:t>Timothy VS Talib</a:t>
            </a:r>
          </a:p>
        </p:txBody>
      </p:sp>
      <p:sp>
        <p:nvSpPr>
          <p:cNvPr id="3" name="Content Placeholder 2">
            <a:extLst>
              <a:ext uri="{FF2B5EF4-FFF2-40B4-BE49-F238E27FC236}">
                <a16:creationId xmlns:a16="http://schemas.microsoft.com/office/drawing/2014/main" id="{A645ABFD-4A68-C145-AF46-470C62C90D9E}"/>
              </a:ext>
            </a:extLst>
          </p:cNvPr>
          <p:cNvSpPr>
            <a:spLocks noGrp="1"/>
          </p:cNvSpPr>
          <p:nvPr>
            <p:ph idx="1"/>
          </p:nvPr>
        </p:nvSpPr>
        <p:spPr>
          <a:xfrm>
            <a:off x="1371599" y="1391920"/>
            <a:ext cx="3870959" cy="4475480"/>
          </a:xfrm>
        </p:spPr>
        <p:txBody>
          <a:bodyPr>
            <a:normAutofit fontScale="85000" lnSpcReduction="20000"/>
          </a:bodyPr>
          <a:lstStyle/>
          <a:p>
            <a:r>
              <a:rPr lang="en-US" dirty="0"/>
              <a:t>The code show the comparison between Timothy indicators and Talib indicators. We noticed that for both </a:t>
            </a:r>
            <a:r>
              <a:rPr lang="en-US" dirty="0" err="1"/>
              <a:t>Spearmanr</a:t>
            </a:r>
            <a:r>
              <a:rPr lang="en-US" dirty="0"/>
              <a:t> and </a:t>
            </a:r>
            <a:r>
              <a:rPr lang="en-US" dirty="0" err="1"/>
              <a:t>rmse</a:t>
            </a:r>
            <a:r>
              <a:rPr lang="en-US" dirty="0"/>
              <a:t>, timothy produces better result than Talib almost for all stocks.</a:t>
            </a:r>
          </a:p>
          <a:p>
            <a:r>
              <a:rPr lang="en-US" dirty="0"/>
              <a:t>Note that RMSE is negative in this case, so a % &lt; 0 means that timothy result is better than Talib</a:t>
            </a:r>
          </a:p>
          <a:p>
            <a:r>
              <a:rPr lang="en-US" dirty="0"/>
              <a:t>That is a good indication that Timothy program produces a better indicator than Talib does.</a:t>
            </a:r>
          </a:p>
        </p:txBody>
      </p:sp>
      <p:pic>
        <p:nvPicPr>
          <p:cNvPr id="7" name="Picture 6">
            <a:extLst>
              <a:ext uri="{FF2B5EF4-FFF2-40B4-BE49-F238E27FC236}">
                <a16:creationId xmlns:a16="http://schemas.microsoft.com/office/drawing/2014/main" id="{165ED50A-7FBD-0B47-8E90-63639567663C}"/>
              </a:ext>
            </a:extLst>
          </p:cNvPr>
          <p:cNvPicPr>
            <a:picLocks noChangeAspect="1"/>
          </p:cNvPicPr>
          <p:nvPr/>
        </p:nvPicPr>
        <p:blipFill>
          <a:blip r:embed="rId2"/>
          <a:srcRect/>
          <a:stretch/>
        </p:blipFill>
        <p:spPr>
          <a:xfrm>
            <a:off x="5332936" y="1558290"/>
            <a:ext cx="6547393" cy="3983990"/>
          </a:xfrm>
          <a:prstGeom prst="rect">
            <a:avLst/>
          </a:prstGeom>
        </p:spPr>
      </p:pic>
    </p:spTree>
    <p:extLst>
      <p:ext uri="{BB962C8B-B14F-4D97-AF65-F5344CB8AC3E}">
        <p14:creationId xmlns:p14="http://schemas.microsoft.com/office/powerpoint/2010/main" val="252105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907</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Entropy Analysis</vt:lpstr>
      <vt:lpstr>Permutation Entropy</vt:lpstr>
      <vt:lpstr>Timothy Master’s Entropy</vt:lpstr>
      <vt:lpstr>Structural Entropy</vt:lpstr>
      <vt:lpstr>Entropy Result</vt:lpstr>
      <vt:lpstr>Entropy Analysis</vt:lpstr>
      <vt:lpstr>Entropy Limitation</vt:lpstr>
      <vt:lpstr>Timothy VS Talib regarding RSI</vt:lpstr>
      <vt:lpstr>Timothy VS Talib</vt:lpstr>
      <vt:lpstr>Entropy for Timothy VS Talib RSI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Entropy Analysis</dc:title>
  <dc:creator>Yunkun Yang</dc:creator>
  <cp:lastModifiedBy>Yunkun Yang</cp:lastModifiedBy>
  <cp:revision>1</cp:revision>
  <dcterms:created xsi:type="dcterms:W3CDTF">2023-01-25T01:31:52Z</dcterms:created>
  <dcterms:modified xsi:type="dcterms:W3CDTF">2023-01-25T01:33:46Z</dcterms:modified>
</cp:coreProperties>
</file>