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0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1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4" r:id="rId3"/>
    <p:sldId id="268" r:id="rId4"/>
    <p:sldId id="283" r:id="rId5"/>
    <p:sldId id="284" r:id="rId6"/>
    <p:sldId id="285" r:id="rId7"/>
    <p:sldId id="273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57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0BB"/>
    <a:srgbClr val="FFFFFF"/>
    <a:srgbClr val="3260BA"/>
    <a:srgbClr val="114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5" autoAdjust="0"/>
    <p:restoredTop sz="84817" autoAdjust="0"/>
  </p:normalViewPr>
  <p:slideViewPr>
    <p:cSldViewPr snapToGrid="0">
      <p:cViewPr varScale="1">
        <p:scale>
          <a:sx n="70" d="100"/>
          <a:sy n="70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0FAEF39-2484-4F9C-1571-6E28BA3F1C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72141-6608-46D3-5C52-7E196A3109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A7C8D-B542-4B9C-B501-9B89ABCC8C60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CFBD93-EDB1-D7DE-1F7F-BD427AA945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5856B4-17FD-5421-3192-F191271EE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7417A-EE30-4761-B17B-B10F2E5623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02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5:47:18.47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1,'20740'0,"-20715"0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01.49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4,'46'-1,"-31"-1,-1 1,1 1,-1 1,1 0,-1 0,24 7,5 14,-37-18,0 0,1 0,0-1,-1 0,1 0,14 3,13 0,3 1,1 1,47 17,-53-15,-21-7,0 1,-1 0,1 1,-1 0,11 7,-7-4,0-1,0-1,0 0,1-1,-1-1,1 0,27 3,0 1,139 20,-170-25,1-1,0 0,0-1,0-1,24-1,-31 0,0 1,-1-1,1 0,0-1,-1 1,1-1,-1 0,1 0,-1 0,0-1,0 0,0 1,0-1,-1-1,1 1,-1 0,5-7,-2-4,-5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05.06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934 64,'-868'0,"861"0,3 0,0-1,0 1,1 0,-1 0,0 1,0-1,1 1,-1 0,0 0,1 0,-1 0,1 1,-1-1,-2 3,6-4,0 1,0-1,0 0,-1 1,1-1,0 0,0 1,0-1,1 0,-1 1,0-1,0 1,0-1,0 0,0 1,0-1,0 0,1 1,-1-1,0 0,0 1,0-1,1 0,-1 0,0 1,0-1,1 0,-1 0,0 0,1 1,-1-1,0 0,1 0,-1 0,0 0,1 1,-1-1,0 0,1 0,-1 0,1 0,-1 0,0 0,1 0,-1 0,0 0,1 0,20 4,-3-3,0-2,-1 1,1-2,-1 0,1-1,-1-1,0-1,17-7,-12 5,1 0,0 2,42-5,55-5,-77 8,61-1,-80 7,-16 0,0 0,-1 1,1 0,-1 0,1 1,0 0,-1 0,1 1,-1 0,0 0,0 1,13 6,-4 1,1 0,1-1,0-1,0-1,1 0,0-1,0-1,0-1,31 2,-44-5,-6-1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14.65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1170 303,'-659'0,"629"-2,0-1,-34-8,32 5,-51-3,63 9,11 1,0-1,0-1,0 0,-9-2,15 3,1-1,0 0,-1 1,1-1,0 0,0-1,0 1,0 0,0 0,0-1,0 0,0 1,1-1,-1 0,1 0,-1 1,1-1,0 0,-3-5,-2-6,1-1,0 0,1 0,1-1,0 1,0-1,0-25,3 36,0 0,1 0,-1 0,1 0,0 0,0 0,0 0,0 0,0 1,1-1,0 1,0-1,0 1,0-1,1 1,-1 0,1 0,0 0,-1 0,1 1,1-1,-1 1,0 0,1 0,-1 0,1 0,-1 0,1 1,0 0,0 0,0 0,6-1,-2 1,0 0,0 1,0 0,1 1,-1 0,0 0,-1 0,1 1,0 0,0 1,-1 0,1 0,-1 0,0 1,0 0,0 1,-1-1,1 1,-1 1,0-1,-1 1,8 10,-5-6,1 0,-1-1,1 0,16 12,-15-13,-1 1,1-1,-2 1,15 19,-2 8,-14-24,1 1,-1-1,2-1,0 1,12 11,12 9,15 13,-12-14,-1 1,-2 2,54 71,-76-91,1-1,-7-8,0 0,0 1,-1-1,6 11,-9-16,-1 1,1 0,-1-1,0 1,0 0,1 0,-1 0,0-1,0 1,0 0,1 0,-1 0,0-1,0 1,0 0,-1 0,1 0,0-1,0 1,0 0,0 0,-1 0,1-1,0 1,-1 0,1-1,-1 1,1 0,-1-1,1 1,-1 0,1-1,-1 1,0-1,1 1,-1-1,0 1,1-1,-1 0,0 1,0-1,1 0,-1 1,0-1,0 0,-1 0,-9 3,-1-1,0 0,1-1,-22-1,-27 3,-137 39,102-23,-30 9,121-27,1 0,-1 0,1 0,-1 1,1 0,0 0,0 0,0 0,0 0,0 0,0 1,0 0,1-1,0 1,-1 0,-3 6,4-2,-1-1,1 1,0-1,1 1,-1 0,1 0,1-1,-1 11,0-2,-1 0,-1-1,0 1,-1-1,-9 22,7-22,1 0,1 1,0-1,1 1,-2 16,5-29,0 0,0-1,0 1,-1 0,2 0,-1 0,0 0,0 0,1 0,-1 0,1 0,-1 0,1-1,0 1,0 0,0 0,0-1,0 1,0 0,0-1,0 0,1 1,-1-1,1 0,-1 1,1-1,-1 0,1 0,0 0,0 0,-1-1,1 1,0 0,0-1,3 1,-2-1,1 0,-1 0,0 0,1 0,-1-1,0 0,0 0,0 0,0 0,0 0,0 0,0-1,0 0,0 1,0-1,-1 0,1 0,-1-1,1 1,2-4,15-22,27-51,9-12,-43 69,0 1,11-29,5-8,-25 51,1 1,0-1,0 1,1-1,0 2,0-1,0 1,1-1,0 2,0-1,0 1,0 0,1 1,-1-1,1 2,0-1,0 1,0 0,13-1,37-3,1 4,70 4,-20 1,-42-4,75 3,-140-2,1 0,0 1,0-1,-1 1,1 0,0 0,-1 0,1 0,-1 0,1 0,-1 1,1-1,-1 1,0 0,0 0,0-1,0 2,0-1,0 0,-1 0,1 0,-1 1,1-1,-1 1,0-1,0 1,0 0,0-1,-1 1,1 0,0 5,-1-2,1 0,-1 0,-1 1,1-1,-1 0,0 0,-1 1,0-1,0 0,0-1,0 1,-1 0,-4 7,2-6,-1 3,-1-1,0 1,-12 11,15-17,0-1,-1 0,1 0,-1 0,0-1,0 1,0-1,0 0,-11 2,-144 44,34-23,100-19,-1-1,0-1,1-1,-1-2,-1-1,-31-3,53 2,0-1,-1 0,1 0,0 0,1-1,-1 0,0 0,1 0,-7-5,-24-14,16 14,1 1,-1 0,0 2,0 0,0 2,-1 0,-37-1,23 2,-53-10,52 6,-46-2,72 8,1-1,-1 1,0 1,0 0,1 1,-16 3,23-4,0 0,0 0,0 0,0 0,1 0,-1 1,0-1,1 1,-1-1,1 1,-1-1,1 1,-1 0,1 0,0 0,0 0,0 0,0 0,0 0,1 0,-1 0,1 0,-1 0,1 0,0 1,0-1,0 0,0 0,0 0,0 1,1-1,-1 0,1 0,-1 0,2 3,1 7,0 0,0 0,2 0,-1 0,2-1,0 0,0 0,0 0,2-1,-1 0,11 10,-13-14,0 1,-1-1,0 1,0 0,0 0,-1 1,0-1,0 1,1 11,-1-9,1 1,0-1,0 0,6 12,17 27,32 81,-41-87,-1 5,-14-36,1-1,0 1,1 0,8 13,-11-21,1-1,-1 0,0 0,1 0,0-1,0 1,0-1,0 1,0-1,0 0,1 0,-1-1,1 1,-1 0,1-1,-1 0,1 0,5 0,35 3,-1-1,70-7,-13 0,-11 6,90-4,-167 0,0-1,-1 0,1 0,-1-1,1-1,-1 0,0 0,-1-1,0-1,14-10,39-22,-54 36,0-1,0 2,0-1,0 1,1 1,-1 0,0 0,18 1,-16 0,0 0,-1-1,1 0,-1 0,19-6,-24 5,-1 0,0-1,0 1,0-1,0 0,0 0,0-1,-1 1,1-1,-1 0,0 1,0-2,-1 1,1 0,-1 0,2-6,-3 8,0 0,0 0,0 0,-1 0,1 0,-1 0,1-1,-1 1,0 0,0 0,0 0,0-1,0 1,0 0,-1 0,1 0,-1-1,0 1,0 0,1 0,-1 0,0 0,-1 0,1 1,0-1,0 0,-1 0,1 1,-1-1,0 1,1-1,-1 1,0 0,0 0,0 0,-4-2,-9-1,0 0,-1 1,0 1,0 0,0 1,0 1,0 0,0 1,1 1,-29 7,35-6,1 0,-1 1,1 0,-9 6,9-5,0 0,0-1,-1-1,-11 5,-122 28,89-23,34-8,0 0,-39 4,37-7,1 2,0 0,0 1,0 2,-34 15,34-13,-1-1,0-1,-1-1,-39 7,56-13,1 0,0 1,-1-1,1 1,0 0,0 0,0 0,0 0,0 1,0 0,0 0,0 0,0 0,1 0,-1 1,1 0,0 0,-1 0,1 0,1 0,-1 0,0 1,1 0,-3 6,-6 10,-1 1,-1-1,-1-1,0 0,-22 21,21-26,1 1,0 1,1 0,-12 21,20-27,0 1,2-1,-1 1,1 0,1-1,0 1,0 0,1 1,0-1,2 20,0-13,-2-1,0 0,-6 26,6-40,1 0,-1 0,0 0,1 0,0 0,-1 1,1-1,0 0,1 0,-1 0,1 0,-1 0,3 5,-2-6,0 0,0 0,1-1,-1 1,1-1,-1 1,1-1,-1 1,1-1,0 0,0 0,0 0,0 0,0 0,0 0,0-1,0 1,0-1,0 1,0-1,3 0,11 2,1-1,-1 0,1-1,-1-1,23-4,78-24,-53 11,-39 14,1 0,-1 1,51 2,9-1,-11-11,-54 8,37-4,-40 8,-1 0,0-1,0-1,0-1,19-6,-30 7,1 1,-1-1,1 0,-1 0,0 0,0-1,0 0,-1 0,1 0,-1 0,0-1,0 0,0 0,-1 0,0 0,0 0,3-9,-1-1,-2 0,0 0,-1-1,0 1,-1-1,-1 1,0-1,-1 1,-1-1,-6-22,7 34,0 0,0 0,-1 1,0-1,0 0,0 1,0 0,0-1,-1 1,1 0,-1 0,0 1,0-1,0 1,0-1,-1 1,1 0,-1 0,1 0,-1 1,1-1,-1 1,0 0,0 0,-5-1,-10 0,0 0,0 1,0 2,-22 2,0-1,12-2,19 0,0-1,0 2,0-1,0 1,0 1,0-1,0 2,1-1,-1 2,1-1,-11 6,-16 14,-11 7,-64 52,-4 31,64-61,12-20,29-25,1 0,0 0,-11 13,11-10,0 2,0-1,1 1,1 0,0 0,1 1,0 0,1 0,0 1,1-1,1 1,0 0,1 0,0 0,1 27,1-2,4 132,-4-167,0-1,0 1,1 0,-1 0,1 0,0-1,0 1,1 0,-1-1,1 1,-1-1,1 1,0-1,0 0,1 0,-1 0,1 0,0 0,-1-1,1 1,0-1,0 1,1-1,-1 0,0-1,1 1,-1 0,1-1,0 0,-1 0,1 0,0 0,0-1,5 1,46 5,0 3,75 23,-88-18,-26-8,-1-1,1 0,0-1,31 3,-26-6,0-2,0 0,0-1,0-1,34-10,-37 10,0 0,28-1,-35 4,0 0,0-1,0 0,0-1,0 0,0-1,0 0,-1-1,14-7,-12 4,-1 0,0-1,-1 0,1-1,-2 0,1-1,11-15,-9 10,1 1,0 0,1 1,0 1,1 0,1 1,33-19,-39 24,0-1,-1 0,15-14,8-6,-26 22,-1-1,1 1,-1-1,0 0,0-1,0 1,-1-1,0 0,-1 0,1 0,1-8,2-5,-1-1,5-41,-8 38,-2 0,0 0,-1 0,-2 0,0 0,-2 1,-6-26,3-8,6 47,0-1,0 1,0 0,-2 0,-3-13,4 20,0 0,0 0,-1 0,1 0,-1 1,0-1,1 1,-1-1,0 1,-1 0,1 0,0 0,0 1,-1-1,1 1,-1 0,1 0,-1 0,0 0,1 1,-8-1,2 0,0 1,-1 0,1 0,0 1,0 0,0 0,-18 6,22-4,0-1,-1 1,1 0,0 0,0 0,0 1,1 0,-1 0,1 0,0 0,0 1,1-1,-1 1,1 0,0 0,-3 7,1 1,0 1,1 0,0 1,1-1,-2 19,3-16,-2 0,0 0,-1 0,-1-1,0 0,-1 0,-1 0,-15 23,18-33,0 0,0 0,-1-1,-7 6,8-6,0-1,0 0,0 1,1 0,0 0,-7 10,-11 30,18-35,0 0,-1 0,0-1,0 1,-1-1,-1 0,0 0,0-1,0 0,-1 0,-12 9,-62 50,64-51,-1 1,2 0,-17 23,33-39,-22 26,11-10,-2-1,0 0,-1-1,0 0,-1-2,0 0,-2 0,-26 14,22-18,0 2,1 1,0 1,1 0,0 2,-32 31,34-31,0-1,-1-1,-1-1,0 0,0-1,-34 11,33-12,14-7,-1-1,1 0,0 0,0-1,-1 0,1 0,-14-1,-18 3,37-3,1 0,0 1,0-1,0 0,0 1,0-1,0 1,0-1,0 1,0 0,0-1,0 1,1 0,-1 0,0-1,0 1,1 0,-1 0,0 0,1 0,-1 0,1 0,-1 0,1 0,0 0,-1 0,1 0,0 0,0 0,0 1,0-1,0 0,0 0,0 0,0 0,0 2,1 0,-1 1,1 0,0-1,0 1,0-1,1 0,-1 1,1-1,0 0,2 3,8 10,77 88,-83-97,1 2,-1-1,-1 1,0-1,5 12,19 29,-26-46,0 0,-1 0,1 0,0-1,1 1,-1-1,0 0,1 0,-1 0,1-1,0 1,0-1,-1 0,1 0,5 1,7 0,0-1,26-1,-31-1,0 1,0 0,0 1,-1 0,1 1,15 4,12 11,-30-12,1-1,-1 0,1-1,0 0,17 4,-6-5,0-1,0 0,1-2,-1 0,0-1,0-1,0-1,31-11,-44 12,1-1,-1 0,0-1,0 1,0-1,0-1,-1 1,0-1,7-9,27-23,13 4,-37 25,-1 0,26-22,-4-1,-24 22,0 0,-1-2,0 0,-1 0,0-1,-1 0,0-1,10-19,31-61,-42 79,-6 9,1 0,-1-1,-1 1,1-1,-1 0,-1 1,1-1,-1 0,0 0,0 0,-1-13,-1 17,1 0,0 1,-1-1,0 0,0 0,0 0,0 0,0 1,0-1,-1 1,1-1,-1 1,0-1,0 1,0 0,0 0,0 0,0 0,0 0,-1 0,1 1,-1-1,1 1,-1 0,0 0,1 0,-1 0,0 0,-5-1,-19-1,0 1,-1 1,1 1,-1 1,1 1,0 2,0 1,0 1,-31 12,33-8,-41 23,42-20,-45 17,54-23,0-1,-19 12,-22 10,38-19,1 0,-1 1,2 0,-18 15,13-10,-38 22,37-26,-40 14,56-22,0 0,1 0,-1 0,1 0,-1 1,1 0,0 0,1 1,-8 8,5-6,0 0,0-1,-12 9,8-8,-16 10,-38 31,61-44,0 1,1-1,-1 1,1 0,0 0,1 0,-1 0,1 1,0-1,0 1,1-1,0 1,-1 0,1 10,0 12,4 52,0-35,-3-8,0-16,0-1,6 36,-4-49,0 0,0 0,0 0,1-1,0 1,0-1,1 1,0-1,0 0,1 0,7 7,81 79,-87-87,0 0,1 0,-1 0,1-1,0 0,0 0,1-1,-1 0,1 0,0-1,-1 1,1-2,14 2,11 0,-1-3,39-3,-15 1,-46 1,-1 0,0 0,0 0,0-1,0-1,0 0,0 0,-1 0,1-1,-1-1,9-5,-7 6,0 0,0 0,1 0,0 2,0-1,-1 1,1 1,1 0,-1 1,0 0,12 1,-13 0,1 0,-1-1,1 0,0-1,-1-1,1 1,-1-1,1-1,-1 0,0-1,14-6,8-8,55-22,-44 21,-12 7,-24 10,0-1,0 0,0 0,0-1,0 1,-1-2,1 1,-1-1,7-7,13-13,-19 19,0 0,-1-1,0 1,0-1,0 0,-1-1,5-10,-5 9,0-1,-1-1,0 1,-1-1,0 1,2-14,-5 22,0 0,0-1,0 1,0 0,-1 0,1-1,-1 1,1 0,-1 0,0 0,0-1,0 1,0 0,0 0,0 1,0-1,-1 0,1 0,-1 0,1 1,-1-1,0 1,0-1,0 1,1 0,-1 0,0 0,-1 0,1 0,0 0,0 1,0-1,0 1,-1-1,1 1,-3 0,-10-3,0 1,0 1,-1 1,1 0,0 1,-1 0,1 2,0-1,0 2,1 0,-1 1,1 0,0 1,0 1,-18 12,-104 52,79-47,-31 17,-65 30,102-49,19-10,21-8,1 0,-1 0,-13 9,5-2,-1-2,-33 13,36-17,0 2,1 0,0 1,-23 15,35-19,-1 0,1 0,-1 0,1 0,1 1,-1 0,0 0,1 0,0 0,0 0,1 0,0 1,0-1,0 1,0 0,1 0,-1 10,-1 22,2-1,7 67,-5-101,-1 0,1 0,0 0,0 0,0 0,0 0,0 0,1-1,-1 1,1 0,0-1,0 1,0-1,0 0,0 1,0-1,1 0,-1 0,1-1,-1 1,1 0,0-1,0 0,0 1,0-1,-1 0,2-1,-1 1,5 0,9 1,1 0,0-2,0 0,20-3,-5 0,265 0,-205 4,-70-3,-1 0,41-9,-39 5,0 2,29-2,-32 6,197 2,-215-2,0 1,0-1,0 1,0 0,0 0,0 0,0 0,0 0,-1 1,1 0,0-1,-1 1,1 0,3 4,-5-5,0 0,0 1,0-1,0 0,-1 1,1-1,0 1,-1-1,1 1,-1-1,0 1,1-1,-1 1,0-1,0 1,0-1,0 1,0-1,0 1,0 0,-1-1,1 1,-1-1,1 1,-1-1,1 0,-1 1,0-1,0 1,-1 1,-38 48,26-37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16.73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1031 1,'-450'0,"431"1,0 1,1 1,-22 5,18-2,-40 3,21-7,5 0,1 1,-43 9,-47 12,56-4,52-11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20.05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13,'0'-5,"0"-2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22.3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24.3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0,'5'0,"2"0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25.41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26.52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1,'-5'0,"-2"0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31.75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6:24.41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0,'0'46,"0"-41,0-22,0 35,0-14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7:35.73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1,'-5'0,"4"0,1 5,6 2,7-1,7-1,-1 4,2 0,-2 4,0-1,2-1,3-4,-3 3,0-1,1-1,3-3,-4 3,-5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9:54.06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0,'0'2890,"0"-2888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20:06.64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0,'0'2913,"0"-2888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20:09.04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0,'0'0,"0"5,0 8,0 4,0 6,0 0,0-5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20:32.99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0,'2689'0,"-2695"0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20:41.7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0,'2447'0,"-2463"0,-4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20:49.45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1018 33,'0'-1,"-1"0,1 0,0 0,-1 0,1 0,-1 0,1 0,-1 0,1 1,0-1,-1 0,0 0,1 0,-1 1,0-1,0 0,1 0,-1 1,0-1,0 1,0-1,0 1,0-1,0 1,0 0,0 0,-1-1,-31-5,30 5,-74-5,-100 7,64 1,22-4,-103 5,184-1,0 0,-2 0,3 2,-1 0,-1 0,2 0,-1 1,0 0,1 1,1 1,-2 0,2 0,0 1,-11 13,7-8,1 3,1-1,-1-1,3 2,0 0,0 1,1 0,-8 25,12-26,0 2,1-1,-1 29,2-27,-1 0,-4 33,-1-18,2-1,1 0,1 2,2-2,5 55,-4-83,0-1,1 0,0-1,0 2,0-1,0 0,1-1,-2 1,2 0,0 1,1-3,-1 2,-1-1,2 0,-1 1,1-2,0 2,0-2,0 1,0 0,0-1,1-1,-1 1,0 0,0 0,1-1,7 3,-1-1,-2-1,2-2,-1 0,0 1,1-1,-1-1,0 1,0-2,0-1,16-4,38-18,65-35,-75 32,-14 11,-25 12,0-2,-2 0,22-13,7-8,-27 21,-3-2,2 0,11-11,30-26,-34 33,25-29,-40 36,1 0,-1-1,-1 1,1 0,-2-2,2 1,-3 0,8-16,-2 0,-1-2,-1 1,0-2,-2 2,-1-1,0-1,-2-41,-2 64,1-1,-1 0,0-1,0 1,1 1,-2-1,1 1,-1-1,0 1,0-1,0 0,0 1,0 0,0 1,-1-1,-2-3,0 1,0 2,0 0,0 0,-1 0,1 0,1 2,-3-2,1 0,-6 0,-8 0,3 1,-3 1,1 0,0 2,-23 4,29-3,2 1,-1 1,0-1,0 2,1 0,-17 11,-62 45,59-37,-10 10,1 1,-47 56,29-27,47-52,0 2,1 0,-14 27,16-24,-5 2,2 3,2-1,-11 26,-4 6,19-42,-1-2,2 0,1 2,-6 14,-3 21,4 0,1 2,-3 84,9-88,2 48,0-85,0 2,0-1,1 0,0-1,-1 2,2-3,0 2,6 13,6 4,-11-17,1 1,-1 0,2-2,0 2,0-3,0 1,11 10,15 8,1 0,2-3,47 24,-60-36,1-1,-1-1,2-1,0-1,-1-1,45 2,190-10,-242 2,0-1,1 0,-1-2,1-2,-2 1,1 0,-1-2,1 0,-2-1,24-18,70-48,-73 52,-2-2,-1 0,54-52,-61 46,-2-1,0 0,-2-2,-2-1,18-38,62-187,-93 238,-1 1,0-1,-1 0,0-31,-4-85,-2 69,2 58,0 0,-2 2,1-2,-1 1,-1-1,0 1,1 1,-2-2,-8-14,-2-1,-35-41,44 60,1 0,-3 2,1-1,0-1,0 2,0 1,-1-1,0 1,-8-3,-27-17,34 17,-2 2,2-1,-1 1,-1 1,1 0,1 1,-3-2,-15 0,-7 2,-42 3,33 1,25-2,2 1,-2 1,1 2,0-2,1 2,-1 1,0 0,2 2,-1 0,0 0,1 1,-17 12,-17 17,34-28,1 1,-2 0,2 1,-12 13,-28 34,-17 18,22-22,32-37,1 0,-20 29,8-12,22-28,-1 0,2 1,-2-1,1 0,-4 13,-17 35,17-37,1 1,0 0,1 0,-7 31,13-48,1 0,-1 1,1 0,0 0,0 0,-1 1,1-1,0-1,1 1,-1 0,0 0,1 0,-1-1,1 1,-1 0,1 0,0-1,0 0,0 1,0 1,0-2,0 1,-1-1,1 1,0-1,0 1,1-1,2 1,-2-1,0 0,-1-1,2 1,-1-1,0 1,1-1,-1 0,0 0,-1 0,2 0,-2 0,1 0,1-1,-1 1,0-1,0 0,-1 1,2-1,-1 0,0 0,0 0,0 0,0 0,1-3,66-52,103-87,-158 129,-1-2,1 1,-2-1,13-23,2-1,-14 18,-1 1,0-3,-3 2,13-37,-6 12,-12 38,-1 0,0 0,0-1,0 0,0-15,-3 24,0 1,0-1,0 0,0 1,0-1,0 0,0 1,0-1,0 0,-1 1,1-2,0 1,0 1,-1-1,1 0,0 1,-1-1,1 1,0-1,0 1,-1 0,1 0,-1-1,1 1,-1-1,1 1,-2-1,-18 0,15 2,-2 1,1-1,1 1,-10 6,9-4,0-1,1 2,0 0,1 1,-1-2,0 2,1-1,0 0,0 2,0-1,1 0,1 2,-1-3,1 2,-1-1,1 2,0-1,0 9,-1 4,1 1,0 1,2-2,4 43,-3-55,1 0,0 1,0-2,2 1,-1-1,1 2,-2-2,2 0,1 1,-1-2,1 1,6 6,14 20,-20-26,0 2,2-2,-1 0,2 1,-1-3,0 1,10 7,60 29,-24-13,-33-18,2 0,1-1,-2-2,3 1,-1-3,31 5,-21-3,38 11,-43-10,-1-1,39 5,-50-12,2 1,-2 1,1-1,0 2,-1 1,20 10,-35-15,0 0,0 1,0-1,0 1,0-1,0 1,0 0,0-1,-1 1,1 0,-1 0,1-1,-1 1,1-1,0 1,-1 0,1 0,-1 1,1-1,-1 1,1-1,-1 0,1 0,-1 0,0 0,0 2,0-3,-1 2,1-1,-1 1,0-1,0 0,0 1,1-1,-1 0,0 1,0 0,1-1,-1-1,0 1,0 0,-1 0,-1 1,-8 4,0-1,0 2,-16 3,23-9,-36 13,24-9,1 0,0 1,1 1,-1 0,1 0,-26 20,32-20,-4 4,-1 0,0 0,0-2,-1 1,0-2,-29 13,19-13,7-2,-33 9,29-11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21:00.77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1400 2040,'622'0,"-614"0,0 1,0 0,-1 0,1 1,0 0,-1 0,0 0,0 1,1 0,-1 2,-1-2,0 1,2 1,6 7,-2-1,0 4,0-3,-2 3,0-2,14 27,-19-31,2 1,-2-1,2 0,-1 0,2-2,8 10,-13-15,0 0,0 1,0-1,0 0,1-1,-2 0,2 2,-1-2,0 0,1 0,-2 0,2 0,0-1,0 0,-1 1,1-1,-1-1,1 1,-1 0,0-1,8-2,-10 3,0-1,0 1,1-2,-1 1,1 0,-1 1,0 0,1-1,-1 0,0 0,0 0,-1 0,1-1,1 0,-2 1,0 1,0-1,1 0,-1 1,0-1,0 0,0 1,0-1,0 0,0 1,0 0,0-1,0 1,0-1,0 0,0 1,0-1,-1 0,1 1,0-2,0 2,-1-1,1 0,-2-1,2 0,-2 0,0 1,1-1,-2 1,1-1,0 0,0 1,1 0,-2 0,1 0,-1 0,1 0,-1-1,-1 1,-59-7,-7-1,35 1,-1 3,1 3,-71 2,-34-3,72-12,50 10,1 1,-23-1,-46 4,62 2,1-1,0 0,1-2,-42-10,-70-24,104 29,0 2,-1 2,0 3,-38 1,16 0,29 1,0 1,-40 11,7-2,1 2,38-9,-2-1,-27 4,-118-9,-36 3,195-2,1 1,1 0,-2 1,0 0,2 0,-1 1,0-1,1 0,-1 2,-6 4,-41 44,1-3,43-45,-1 2,-1 0,0-3,-16 7,-22 10,45-19,0 1,0 0,1-1,-1 0,0 0,0 0,0 0,1 1,-1-2,-1 1,1-1,-4 0,6-1,-1 1,1-2,-1 1,1 0,0 1,-1-1,1 0,0 0,1 0,-1-1,0 1,0 0,0 0,1 0,-1 0,0 0,0-1,0 1,1-1,-1 1,1-1,-1 1,1-2,0 2,0 0,-1 0,1-1,1-2,-5-37,3-1,1 0,7-47,-6 86,-1 1,1-1,-1-1,1 1,0-1,1 3,-1-2,-1 0,1 0,0 0,1 1,0 0,0 0,0-1,0 0,1 1,-2 0,2 0,-1 1,1-1,-1 1,4-3,6-1,-1 2,0-2,1 1,15-1,23-9,-12 3,0 0,46-6,-40 8,-10 4,41 0,-43 4,54-9,-14-10,-46 11,1 3,2 0,42-2,-59 6,-1 2,-1-2,1 0,1 0,-2-1,0 0,1 0,-1-2,13-7,-20 10,1 0,-1 0,0-1,0 1,0 0,1-2,-1 1,-2-1,2 1,0 0,-1 0,-1-1,2 0,-2 0,0 1,1-1,-1 0,0 0,1-1,-2 1,1 0,0 0,-1 0,0 0,0-1,0 1,-1 0,-1-8,1 6,-1 2,1-1,0 1,-1-1,0 0,0 1,0 0,0-1,-1 1,1 1,-2-2,1 1,-1 1,1 0,-5-3,-2-3,-3 2,2 0,-23-9,-4-2,7 5,0 0,-55-12,52 17,0-2,-41-21,54 22,0 3,-42-12,-11-3,45 13,1 0,0 1,-1 3,1 1,-58 1,68 1,1-1,-2 0,-19-7,16 3,-33-1,12 5,92 3,174-2,-201-3,37-10,-25 4,-24 6,0 0,-1-1,1 0,-1-2,-1 1,1 0,-1-1,9-11,-6 8,-4 2,-2 1,1-2,0 1,-2 0,1-2,0 2,-1-1,-2-1,1 0,0 0,3-13,-6 20,0 1,0 0,0 0,0 1,0-1,0 0,0 0,-1 1,1 0,-1-1,1 0,-1 0,0 0,0 0,0 0,0 1,0-1,0 2,0-1,0-1,0 1,0 0,1-1,-2 1,1 0,-1 0,1 0,-1 0,1 1,-1-1,-2-1,-6-1,1-1,-2 1,0 1,-10-1,-6-1,-130-25,124 23,22 4,1 1,-1-2,1 0,0 1,-18-10,27 10,-2 1,1 0,0 0,0-1,0 1,1-1,-1 0,1 0,0 0,-1 0,1 0,-1-1,1 1,0-1,-1 1,2-1,-1 1,0 0,0 0,1-1,-1 0,1 0,0 0,0 1,0 0,0-1,0 0,1 1,-1-1,1-2,1 0,0 0,-1 1,2-1,-1 1,0-2,0 3,0-2,1 1,0 0,1 0,-2 0,2 1,5-4,8-8,31-17,-28 17,28-11,-34 19,1-1,14-11,-20 13,2-1,0 1,0 1,14-6,-16 9,-1-1,1 0,-1-1,0-1,-1 2,2-3,-2 0,11-10,-6 5,0 1,1-2,0 2,17-9,7-5,-33 20,0 0,1-1,0 1,-1-1,0 0,0 0,-1-1,0 0,1 2,-1-2,0-1,-1 1,1 0,1-9,-4 12,1 1,-1 0,1-1,-1 0,0 0,0 1,0-1,0 0,-1 1,1-1,-1 0,1 1,-1-1,0 1,0 0,1-2,-1 2,-1 0,1-1,-1 2,1-1,-1 0,0 0,0 0,0 0,1 0,-1 1,0-2,0 2,0 0,0 0,-1 0,2 0,-2 0,1 0,-1 0,-3 0,-19-4,0 2,-1 1,-1 1,1 1,-26 4,-22-1,21-2,-90-3,137 1,2 0,-1-1,-1 0,1 0,1-2,-2 2,2-2,0 2,-1-1,1-1,-1 0,2 0,-1 0,0-1,1 1,0 0,0-1,0-1,0 2,0-1,2-1,-4-6,2 4,0 1,0-2,2 2,0-1,-1 0,1 0,0 0,0-1,1 1,0 0,0 0,1-1,1 2,-1-2,2-7,0 10,0 2,0 0,0 0,0 1,1-1,0-1,0 3,-1-2,0 1,2 0,-1 1,0-1,1 2,0-2,-1 1,7-2,6-1,-1 1,0 1,25-4,242 4,-143 6,-100-4,-21 0,3 1,-2 1,1 0,-1 3,24 4,44 13,-63-16,2 1,39 15,-31-5,-19-8,-1-2,2 2,-1-3,0-1,0 1,25 2,191-6,-108-4,-164 3,-76 12,-13 25,110-33,2 0,-34 1,33-4,-1 1,-31 8,-37 21,62-21,1 0,-2-2,-50 9,60-15,-2 1,1 1,0 0,0 1,-28 15,-14 2,101-19,20-3,-20 1,-1-2,78-12,-32-1,-64 11,2 0,-2-1,44-15,-27 1,-11 6,-1 0,39-8,137-41,-176 53,-13 0,1 2,-2-1,1-2,22-18,-9 10,-26 13,2 1,0 0,-1 0,0 0,0 0,0-1,0-1,-1 2,1-1,-1-1,-1 1,0 1,1-3,0 1,-1 1,0 0,0-1,0-1,-1 3,1-2,-1 0,0 0,-1 0,1 0,-1 0,0 2,0-2,0-1,-1 2,0 0,1 0,0-1,-1 2,-1-2,1 1,-1 0,0 1,-6-7,2 3,1 1,-2 0,1 2,-2-3,2 3,-1 0,-1 0,1 1,-1-1,1 1,-2 1,2 0,-11-1,-15 1,1 1,-43 5,5-1,3-4,-61 3,122-2,0 2,0 1,2-1,-2 0,0 1,1 0,0 0,1 0,-1 1,-1 2,2-3,0 2,-1 0,3-1,-2 3,0-2,1 0,-7 13,8-13,0 2,0-2,0 2,0-1,1 0,0 2,0-2,1 1,0-1,0 2,0-1,1-1,0 1,0 0,0 0,1-1,0 2,1-1,3 12,-2-14,1 1,-1-2,0 2,0-1,2-2,-1 2,0-1,1 0,0 0,0 0,-1-1,9 4,3 2,0-1,32 9,30-2,-59-13,-2 1,1 2,33 10,-9 3,-26-13,0 1,-1 2,1 0,15 11,87 77,-112-92,1 0,-1-1,2 0,-1 0,1 0,-2 0,2-2,-1 0,2 1,5-1,17 0,36-4,-21 1,38 2,59-1,-139 0,0 1,-1-1,1 0,0-2,0 2,-1-1,1 1,0-1,0 0,-2 0,1 0,1-1,-1 1,5-7,-3 3,0 0,-1 1,-1-3,1 2,0 0,-2-2,6-10,-2-3,-2 0,-1 0,0 1,-1 0,0-25,-2 31,1 4,-1 0,-1 0,-3-19,4 27,-1 0,0-2,0 2,0-1,0 1,1 0,-1-1,-1 2,1-1,0 0,0 0,-1 0,0-1,0 1,0 0,0 2,0-2,0 1,0-1,-3 0,-14-6,0 0,-2 2,0 1,1 1,-39-5,-109 9,76 3,85-3,-3 0,2 2,-1-1,1 0,-1 1,1 1,0-1,0 0,-13 8,16-5,-1-2,1 2,-1-1,1 0,0 1,0 2,1-3,0 2,0 0,0 0,0 1,-4 9,-7 23,-13 52,-1 1,23-75,2 0,1 2,0-1,1-1,0 1,2 26,0-22,-1 0,0 0,-7 36,-12 54,5-19,11-69,-2 42,5-45,-1 1,-8 34,3-10,0 0,4 0,0 1,6 75,-1-22,-2-56,-2-25,2 2,1-1,0 0,7 33,-7-47,0-1,1 1,0-1,-1 0,2-1,-1 2,1-1,1-1,-1 0,0 1,1-1,0 0,-1 0,0 0,2-1,-1 0,0 0,1 1,0-2,-1 1,9 1,9 4,2-1,-2-1,2-1,0-1,-1-3,33 1,-52-2,14 0,1 0,-1-1,32-7,-44 6,0 0,0 0,0-1,-1 0,1 0,-1 0,0-1,1 0,-1 1,-1-1,1-2,-1 2,0-1,0 0,4-6,1-3,-1 1,2-1,1 1,0 2,0-1,1 1,-1 0,2 2,19-13,-12 12,-1-3,-1 1,25-24,-37 31,-1-1,-1-1,0 1,1-1,-1 1,-1-3,6-10,15-57,-20 63,2-8,-3 0,4-42,-5 41,0-2,8-25,-4 23,2-39,-7 48,1 0,1 1,-1-1,2 1,1 0,8-20,-8 23,0-2,7-28,-9 32,0-3,1 3,0-1,0 2,8-16,-5 12,-1 0,0-1,0 1,6-28,-9 28,1 1,-1 0,2 1,0-2,0 2,2 0,7-13,55-82,-65 99,1-1,-3 2,1-3,0 2,0-1,-1 0,-1 0,1-17,-3-79,-1 56,2 35,0 6,0-1,0-1,0 1,-1 0,-5-15,5 21,0 1,-1-1,2 1,-2 0,1-1,-1 1,0 0,0 0,0 0,0 0,0 0,1 1,-1-1,-1 1,2-1,-2 1,1 0,0 0,0 0,-1-1,0 1,1 1,-4-2,-1 1,1 0,0 1,-1 0,1 0,-1 0,2 0,-2 0,1 2,0-1,-1 1,2 1,-1-1,-1 0,2 1,-8 4,5-1,1 0,-1 1,2 0,0-1,-1 3,1-3,0 2,1 1,1-1,-6 11,-45 105,51-108,-1 0,1 0,0 2,1-2,2 1,-1 17,2-5,1-6,-1 1,-1-2,-2 2,0-2,0 2,-1-1,-11 27,1-11,0 0,-12 66,22-84,-3 0,-13 32,-1 6,11-30,-2-1,-1 0,-21 34,25-45,4-9,1-1,-2-1,-10 12,-7 7,14-13,-1-2,-1 1,-21 15,-12 13,30-27,1 0,-19 9,21-13,0-1,2 1,-2 0,2 1,0 0,-14 19,22-27,0 0,0 0,0 0,0 1,0-1,1 1,-1-1,0 1,1 0,-1-1,1 1,-1-1,1 0,0 1,0 1,0-1,0-1,0 1,0 0,0 0,0-1,0 0,2 4,-1-3,0 0,0 1,0-2,1 1,0-1,-1 0,1 0,0 0,0 0,0 0,-1 0,1 0,0 0,0 0,0 0,2 0,12 2,0-2,-2 1,31-2,-41 0,38 1,46-3,-80 2,0-1,0 0,0-1,-2 0,2-1,0 0,-1 0,11-8,-1 1,-3 0,1 1,-1-1,0-2,-1 1,1-2,-2 1,-1-3,17-21,-19 22,0 2,0-1,16-14,-18 20,-1 0,0 0,1 0,0-2,-2 1,0 0,-1-1,1 0,0 0,-1-1,2-10,-2 5,1-13,14-39,-19 67,0 0,0 0,0 0,0 0,0-1,0 1,0 0,1 0,-1 0,0 0,0-1,0 1,0 0,0 0,0 0,0 0,0 0,1 0,-1 0,0-1,0 1,0 0,0 0,0 0,1 0,-1 0,0 0,0 0,0 0,0 0,1 0,-1 0,0 0,0 0,0 0,0 0,1 0,-1 0,0 0,0 0,0 0,0 0,1 0,-1 0,0 0,0 0,0 1,6 7,4 15,-4 10,-2 0,0 0,-2-1,-5 63,0-21,5 19,-5 87,1-169,0 2,-1-3,-1 1,-1 0,1 1,0-2,-2 0,-13 20,-5 14,6-21,14-20,11-14,1-2,0 0,0-2,0 0,-2 0,-1 0,1 0,6-33,-5 22,12-33,-12 43,-3-1,2-1,-2 0,0 1,2-25,-4 9,12-66,2 36,-8 34,7-52,-15 77,0 0,0 1,0-1,0 1,0 0,0-2,0 1,-1 2,0-2,0 1,0-1,0 1,-1-1,1 1,-1 0,-2-5,-1 2,-2-1,1 2,-1-1,2 1,-13-7,11 7,-14-8,-2 1,0 0,-36-10,1-1,26 7,20 11,2-2,-2 2,1 2,-1-1,-16-2,-66-13,48 7,-66-18,93 24,1 0,0-2,0 0,0-1,2-1,-2 0,-16-17,24 19,-5-2,0 2,0-1,0 1,-1 1,0 1,-33-6,10 2,14 3,0 1,-1 2,-27 0,-259 4,291 2,0 0,1 2,-30 7,20-1,-14 2,29-6,1-3,-26 6,14-5,0 1,-2 3,-28 12,13-6,10-5,24-7,-1 1,1-1,1 1,-2 1,1 0,-9 7,-11 6,1-1,-54 22,48-24,11-2,15-7,-1-1,2-1,-16 5,21-7,-1-1,2 1,-2-1,0 0,0 0,2 0,-2 0,0 0,1-1,-1 1,0-1,2-1,-2 1,0 0,2 0,-1 0,-3-2,-4-3,1 0,-1 0,0 1,-1 0,-9-2,17 6,0 0,0 1,0-1,0 1,1-1,-1 1,0 0,0 0,0 0,0 0,0 0,0 0,2 1,-2-1,0 1,0-1,0 1,0 0,0 0,0 0,1 0,0 0,-1-1,1 1,-1 1,0-1,1 1,0-1,-1 1,1-1,0 1,0 1,0-1,1-1,-1 3,-5 15,0 0,2 1,-4 19,3-10,2-8,0 1,1-2,0 1,2 0,0 0,6 32,-5-41,2 1,-1-1,2-1,1 1,-1 0,2-1,0-1,-2 2,3-2,0-1,1 3,9 8,-3-5,22 36,-30-38,2-3,0 2,0-2,1 1,0-2,1 2,14 8,106 83,-126-99,14 7,0 3,-2 0,0 0,-1 1,16 19,-23-26,-1 1,2 0,-2-1,3 0,-1-1,0 1,0-2,0-1,2 1,-2-1,21 6,-21-8,0 1,0-2,-1 1,2-1,-1-1,0 0,0 0,0-1,1-1,-2 1,1-2,0 1,0-1,9-5,34-21,-3-2,0-1,53-51,-88 69,-2-3,0 1,-1 0,12-27,-23 43,10-20,-3 1,13-36,-12 32,-2 1,15-23,-14 29,11-37,-15 43,1 0,-1-1,1 2,0-2,1 2,0-1,1 0,11-14,1 6,-3-1,0-1,25-41,-36 54,1 0,1-1,-1 2,2-1,9-8,-8 8,0 1,-1-3,9-10,-11 12,0 2,-1 0,1 0,1-1,-2 1,2 2,1-1,5-4,56-25,-50 27,-1-2,27-16,-9-7,-30 25,1 1,-1 1,2-1,-1-1,0 3,0-1,1 0,9-2,4-1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38:06.06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1,'10609'0,"-10610"0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38:21.66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0,'8440'0,"202"0,-8649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6:27.81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38:45.94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0,'17063'0,"-17078"0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38:52.65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9:14:58.425"/>
    </inkml:context>
    <inkml:brush xml:id="br0">
      <inkml:brushProperty name="width" value="0.3" units="cm"/>
      <inkml:brushProperty name="height" value="0.6" units="cm"/>
      <inkml:brushProperty name="color" value="#FFE1F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1,'17156'0,"-17138"0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6:31.12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0,'0'3993,"0"-3973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6:32.90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6:34.22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13,'0'0,"0"-5,0-2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6:35.46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6:39.51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07:16:57.32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0,'0'4629,"0"-4656,0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29E9B-E879-48BD-91B1-60C800779B7C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8620D-415A-4DBE-9BEC-BBDCE2EB5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928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5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69367-72DD-6C2A-23FD-1DE1B2536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0587CC-34AF-953F-7BB7-9E78BF6537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66F047-F747-B505-D6AD-3926D24BF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455F97-C1B5-6AF5-4167-0067DC2322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EAF7DC-A446-4A9C-20AF-BE750DD71D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40EC-A7C1-C6B0-A58C-4F1E2163A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022504-FE38-9226-40D1-5C2C15A2D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90A93C-178B-95DE-A39E-323C7A7C6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0FE2F-7B34-3771-8425-59198059EA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3CAEC7-24B5-096C-F830-BB377EEA4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8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90FA-0A2D-4E60-8130-AE7F9FD1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4FB134-D102-8A23-121D-59DCC19E7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D85A011-150A-20A3-9AFB-76A249BEA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8DF964-0763-9C46-FBDB-9DEAE4464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1D3028-CE29-263F-FFA2-39CB2A248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012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17401-A527-A656-6DE3-FEC52CBC6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D8CC78-152B-623D-5DAA-5C6203499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737FEC-BFD8-8120-08A7-72D5F59CA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3FBB34-43DB-D724-990E-1883FECD62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BF7919-01C8-718F-2E5A-93A1778B8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87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DCF30-746C-35F9-0D08-61B8C1B8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65ECF7-AD80-7120-8AA8-AD6D9BF31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857EDE-13DD-9A1C-0FCB-1821CCE7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DD1A3B-A157-7CD0-3BE6-93CB24F0F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ADD77C-2FDC-6D6D-9417-C3C601156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7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7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D0F7C-6A1E-1A62-8791-9168A5D78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991D2C-4B54-2000-F14E-6DC8ED9978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2C3934-150C-6681-1771-85FE1A1A2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sz="2000" dirty="0">
              <a:highlight>
                <a:srgbClr val="FFFFFF"/>
              </a:highlight>
              <a:latin typeface="Book Antiqua" panose="0204060205030503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</a:rPr>
              <a:t>The severity of cyberchondria increases the likelihood of seeking medical consultation, hospitalization, and using emergency services by 1.01 to 1.02 times for each unit increase in severity.</a:t>
            </a:r>
            <a:endParaRPr lang="en-US" altLang="zh-CN" dirty="0">
              <a:highlight>
                <a:srgbClr val="FFFFFF"/>
              </a:highlight>
              <a:latin typeface="Book Antiqua" panose="0204060205030503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D6ECDC-6F17-B0FF-1489-7CD18638FA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E1D955-01D6-B690-3CD1-7FD66B743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10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9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B62DE-7C55-9E4D-57F9-3057939B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DAC7AF-9452-B305-01F0-84A2DEDD8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B53448-A71D-E2DC-91BE-1FDE12BB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7AA44-754F-B0A6-57B2-CBC1DAE8F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27F423-60F0-8425-7D5F-DD9483837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02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251B6-7E11-0FF1-12ED-A6E88A648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8FE5CE7-6CC6-80DD-78DF-BCE8A0EDB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F7D265-482F-4CDB-6D94-709520BA4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C7172F-9170-93F1-5FFE-27BCFD36D5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7F1F6E-35E6-D190-D450-8C4DE076C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1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E1D7C-D7A1-F31E-D9EA-67539D4B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7098B3-646D-658D-D310-69F6E98C4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C2D237-A1AD-F6E5-93A0-5F56A2D42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CA823-425F-584F-56C4-5F74EB671A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5A00CF-3D97-11F5-4F04-53C66BD3F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4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14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4B973-E2A5-1A31-B3FF-6F19EFC03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BEF87C-3F23-3E96-5FF6-C5E3A01BF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9888F9-F936-9B07-623B-6E0EFBC41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D2487-8065-0DA4-05C3-DA0C7ACC88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568FB9-6513-6732-D184-BE4699FC0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1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375C1-98A5-D816-CF26-9276B9ED9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A54382-BECA-9915-0A97-734579662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6F9F05-A238-D541-6927-23D39F8AC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28E39D-1FA2-67E1-49AF-C0232202D5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altLang="zh-CN"/>
              <a:t>Haoyu Wang | 2024/4/10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4F9B4A-5587-BB9D-7C7F-EB58AB00F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8620D-415A-4DBE-9BEC-BBDCE2EB524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0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4CAE9-E45F-713A-4C6E-86714783A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F1EDD-085A-95AE-B557-3308EC17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CA654-3BD0-179B-26DD-4535814B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5A908-3E1F-F204-E44C-25E1E5DB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179A3-39A6-F965-82CA-60A1552E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1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63103-F6C4-DB01-B53D-1CC05E76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A61E8-BF0D-D92D-6016-5D5709C80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2C7AB-EDB0-4DD6-8F85-E3F418C7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E4079-ECDC-464D-E7DF-4294CA41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0F2DC4-C484-3035-3984-2CC0E580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4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E3BAA-CD91-5AF6-1460-AFB352EA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F1B0F-C246-9152-19CD-E24C7CA75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0F4D-6D57-887F-31F2-A48C30D3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4DE2E-50F7-E3CF-AD82-A4D96DF7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9720D-E4CA-AB39-5C99-6614606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BAE35-D0F1-82FB-AA59-0A2E0FF2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972D0-6C47-E99B-FCFB-1E2B429D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770C7-2E47-2A27-E1F3-2071FDC7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60BD1-9A69-D246-9346-72E87C02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DD47A-6290-4070-9990-CBDCE933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1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88582-6D80-8F6C-566A-3B8B715E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BF0A7-7B70-671D-9D8C-0E3C97C6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829CC-9FB2-2A74-AEA5-9E7D8928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4942-CA4F-3FF0-05A9-941FC467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DEB30-B7A6-1538-892E-E91FC878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5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D5B13-5537-FD6A-4DCA-B4F51FB1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695C4-AC19-349C-8BAB-D52F5C36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D1779-76B4-8A69-CBC6-7AC2CBC4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F98A2C-5736-97B9-6E82-87DC27CE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2DAF83-8E5E-812B-79D7-D5B778D1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2825E3-5459-47C5-8D60-4CC0AF28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38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A64D8-544E-2CD7-58E8-321EDF70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925AA-152A-22A9-085E-2CC55B27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46525-1417-3101-5A83-794D698B0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CAAFAA-8204-3BD5-E5BE-DE66B1526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529E3-C6BF-0C5D-1120-89C1A1D85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D5786F-A356-0122-5ABF-6F90A32B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9CE4BC-56C3-4761-4E64-020C4E49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E48F9-F927-C2AD-826D-B1A43B1F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4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DAACB-EF4B-3B8A-FFA0-B37D2E6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2E230A-2DED-2025-9125-5AC658E3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4030E-EDF1-B1D9-3E7E-A1F06E27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3047CE-F8CF-7959-5C11-BDF1D50A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2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AC3AEE-C2FE-051E-B614-02E4CD7A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CF4942-A498-3195-35AC-E7E1421B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55327-F95A-B9D0-2797-4EB1A725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9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2B8BB-0839-4A2F-4DB0-899F0659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F5ECE-254A-9DCE-D3C7-F109FEE7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59FDB-E918-9432-0C93-43959A11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0ECA0-CEB0-1102-791D-F00AAA93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76FBC-A51B-A38E-3835-F559FCE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EE6BD-E1BC-B871-EBB2-7F0714A3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02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0CA0E-C966-7ACF-E6C2-2BEFF4F2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915351-94FD-EDE5-5A97-0187CC5B0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A6FF-A41C-889A-1A10-F5FBC3EA7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7B12CC-00EB-DD6E-0EBD-E324AA4A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68BC6-F4A5-68A8-59BD-639D2240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1F867-9E4D-4A8B-5BAB-FCAA3CE8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6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4425FD-F168-0361-3DFD-828FB00A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7BA0D3-F2C2-9CD3-15FF-97FD8104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C129B-2352-FCBF-9CAB-1D5F68B9A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D2027-1E9D-31C7-15EE-001094F8A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699DB-F618-CBB5-4C69-6EFC0D4F0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0F8B-D33C-4C44-BB66-6B339519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1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5.xml"/><Relationship Id="rId18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customXml" Target="../ink/ink22.xml"/><Relationship Id="rId12" Type="http://schemas.openxmlformats.org/officeDocument/2006/relationships/image" Target="../media/image26.png"/><Relationship Id="rId17" Type="http://schemas.openxmlformats.org/officeDocument/2006/relationships/customXml" Target="../ink/ink27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4.xml"/><Relationship Id="rId15" Type="http://schemas.openxmlformats.org/officeDocument/2006/relationships/customXml" Target="../ink/ink26.xml"/><Relationship Id="rId10" Type="http://schemas.openxmlformats.org/officeDocument/2006/relationships/image" Target="../media/image25.png"/><Relationship Id="rId19" Type="http://schemas.openxmlformats.org/officeDocument/2006/relationships/image" Target="../media/image22.png"/><Relationship Id="rId4" Type="http://schemas.openxmlformats.org/officeDocument/2006/relationships/customXml" Target="../ink/ink21.xml"/><Relationship Id="rId9" Type="http://schemas.openxmlformats.org/officeDocument/2006/relationships/customXml" Target="../ink/ink23.xml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3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wanghaoyu@ruc.edu.c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da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5.png"/><Relationship Id="rId26" Type="http://schemas.openxmlformats.org/officeDocument/2006/relationships/customXml" Target="../ink/ink15.xml"/><Relationship Id="rId3" Type="http://schemas.openxmlformats.org/officeDocument/2006/relationships/image" Target="../media/image9.png"/><Relationship Id="rId21" Type="http://schemas.openxmlformats.org/officeDocument/2006/relationships/customXml" Target="../ink/ink12.xm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18.png"/><Relationship Id="rId32" Type="http://schemas.openxmlformats.org/officeDocument/2006/relationships/customXml" Target="../ink/ink20.xml"/><Relationship Id="rId5" Type="http://schemas.openxmlformats.org/officeDocument/2006/relationships/image" Target="../media/image10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9.png"/><Relationship Id="rId10" Type="http://schemas.openxmlformats.org/officeDocument/2006/relationships/customXml" Target="../ink/ink5.xml"/><Relationship Id="rId19" Type="http://schemas.openxmlformats.org/officeDocument/2006/relationships/customXml" Target="../ink/ink11.xml"/><Relationship Id="rId31" Type="http://schemas.openxmlformats.org/officeDocument/2006/relationships/customXml" Target="../ink/ink19.xml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image" Target="../media/image17.png"/><Relationship Id="rId27" Type="http://schemas.openxmlformats.org/officeDocument/2006/relationships/customXml" Target="../ink/ink16.xml"/><Relationship Id="rId30" Type="http://schemas.openxmlformats.org/officeDocument/2006/relationships/customXml" Target="../ink/ink18.xml"/><Relationship Id="rId8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F20974-D860-E07C-F03C-FC1E422CDF8E}"/>
              </a:ext>
            </a:extLst>
          </p:cNvPr>
          <p:cNvSpPr/>
          <p:nvPr/>
        </p:nvSpPr>
        <p:spPr>
          <a:xfrm>
            <a:off x="478204" y="1137030"/>
            <a:ext cx="3773103" cy="2685449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625706-0DA9-5CBC-4C91-FA7B6ED6E07A}"/>
              </a:ext>
            </a:extLst>
          </p:cNvPr>
          <p:cNvSpPr/>
          <p:nvPr/>
        </p:nvSpPr>
        <p:spPr>
          <a:xfrm>
            <a:off x="3045876" y="1587419"/>
            <a:ext cx="4405164" cy="2030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Picture 1512" descr="E:\徐振杰\进行中\高校\人大ppt\jpg\01\02.png">
            <a:extLst>
              <a:ext uri="{FF2B5EF4-FFF2-40B4-BE49-F238E27FC236}">
                <a16:creationId xmlns:a16="http://schemas.microsoft.com/office/drawing/2014/main" id="{F073D9D5-1ED3-454B-DAA6-C91B02846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907" y="185817"/>
            <a:ext cx="1858573" cy="47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8054BD6-9CB8-66F2-D61E-5B07E28BE57E}"/>
              </a:ext>
            </a:extLst>
          </p:cNvPr>
          <p:cNvSpPr txBox="1"/>
          <p:nvPr/>
        </p:nvSpPr>
        <p:spPr>
          <a:xfrm>
            <a:off x="1442563" y="4151239"/>
            <a:ext cx="9330023" cy="1713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Book Antiqua" panose="02040602050305030304" pitchFamily="18" charset="0"/>
              </a:rPr>
              <a:t>Haoyu Wang</a:t>
            </a:r>
            <a:r>
              <a:rPr lang="en-US" altLang="zh-CN" b="1" baseline="30000" dirty="0">
                <a:latin typeface="Book Antiqua" panose="02040602050305030304" pitchFamily="18" charset="0"/>
              </a:rPr>
              <a:t>1,3</a:t>
            </a:r>
            <a:r>
              <a:rPr lang="en-US" altLang="zh-CN" b="1" dirty="0">
                <a:latin typeface="Book Antiqua" panose="02040602050305030304" pitchFamily="18" charset="0"/>
              </a:rPr>
              <a:t>, Prof. Dr. </a:t>
            </a:r>
            <a:r>
              <a:rPr lang="en-US" altLang="zh-CN" b="1" dirty="0" err="1">
                <a:latin typeface="Book Antiqua" panose="02040602050305030304" pitchFamily="18" charset="0"/>
              </a:rPr>
              <a:t>Jingxi</a:t>
            </a:r>
            <a:r>
              <a:rPr lang="en-US" altLang="zh-CN" b="1" dirty="0">
                <a:latin typeface="Book Antiqua" panose="02040602050305030304" pitchFamily="18" charset="0"/>
              </a:rPr>
              <a:t> Chen</a:t>
            </a:r>
            <a:r>
              <a:rPr lang="en-US" altLang="zh-CN" b="1" baseline="30000" dirty="0">
                <a:latin typeface="Book Antiqua" panose="02040602050305030304" pitchFamily="18" charset="0"/>
              </a:rPr>
              <a:t>2,3</a:t>
            </a:r>
            <a:r>
              <a:rPr lang="en-US" altLang="zh-CN" b="1" dirty="0">
                <a:latin typeface="Book Antiqua" panose="02040602050305030304" pitchFamily="18" charset="0"/>
              </a:rPr>
              <a:t>*</a:t>
            </a:r>
          </a:p>
          <a:p>
            <a:pPr algn="ctr">
              <a:lnSpc>
                <a:spcPct val="150000"/>
              </a:lnSpc>
            </a:pPr>
            <a:r>
              <a:rPr lang="en-US" altLang="zh-CN" baseline="30000" dirty="0">
                <a:latin typeface="Book Antiqua" panose="02040602050305030304" pitchFamily="18" charset="0"/>
              </a:rPr>
              <a:t>1</a:t>
            </a:r>
            <a:r>
              <a:rPr lang="en-US" altLang="zh-CN" dirty="0">
                <a:latin typeface="Book Antiqua" panose="02040602050305030304" pitchFamily="18" charset="0"/>
              </a:rPr>
              <a:t> School of Journalism and Communication, Renmin University of China, Beijing, China</a:t>
            </a:r>
          </a:p>
          <a:p>
            <a:pPr algn="ctr">
              <a:lnSpc>
                <a:spcPct val="150000"/>
              </a:lnSpc>
            </a:pPr>
            <a:r>
              <a:rPr lang="en-US" altLang="zh-CN" baseline="30000" dirty="0">
                <a:latin typeface="Book Antiqua" panose="02040602050305030304" pitchFamily="18" charset="0"/>
              </a:rPr>
              <a:t>2</a:t>
            </a:r>
            <a:r>
              <a:rPr lang="en-US" altLang="zh-CN" dirty="0">
                <a:latin typeface="Book Antiqua" panose="02040602050305030304" pitchFamily="18" charset="0"/>
              </a:rPr>
              <a:t> College of Arts and Media, Tongji University, Shanghai, China</a:t>
            </a:r>
          </a:p>
          <a:p>
            <a:pPr algn="ctr">
              <a:lnSpc>
                <a:spcPct val="150000"/>
              </a:lnSpc>
            </a:pPr>
            <a:r>
              <a:rPr lang="en-US" altLang="zh-CN" baseline="30000" dirty="0">
                <a:latin typeface="Book Antiqua" panose="02040602050305030304" pitchFamily="18" charset="0"/>
              </a:rPr>
              <a:t>3</a:t>
            </a:r>
            <a:r>
              <a:rPr lang="en-US" altLang="zh-CN" dirty="0">
                <a:latin typeface="Book Antiqua" panose="02040602050305030304" pitchFamily="18" charset="0"/>
              </a:rPr>
              <a:t> Health Communication Research Center, Tongji University, Shanghai, China</a:t>
            </a:r>
            <a:endParaRPr lang="zh-CN" altLang="en-US" dirty="0">
              <a:latin typeface="Book Antiqua" panose="02040602050305030304" pitchFamily="18" charset="0"/>
            </a:endParaRPr>
          </a:p>
        </p:txBody>
      </p:sp>
      <p:sp>
        <p:nvSpPr>
          <p:cNvPr id="22" name="页脚占位符 3">
            <a:extLst>
              <a:ext uri="{FF2B5EF4-FFF2-40B4-BE49-F238E27FC236}">
                <a16:creationId xmlns:a16="http://schemas.microsoft.com/office/drawing/2014/main" id="{F1840656-2F25-D5BD-6D69-050A3C0A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Universidad Politécnica de Madrid">
            <a:extLst>
              <a:ext uri="{FF2B5EF4-FFF2-40B4-BE49-F238E27FC236}">
                <a16:creationId xmlns:a16="http://schemas.microsoft.com/office/drawing/2014/main" id="{2DADE55C-BB23-EBA2-54BE-6F67087D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42" y="18401"/>
            <a:ext cx="1754089" cy="8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3725A3C-A50A-8FDC-D752-B11362B7ECBD}"/>
              </a:ext>
            </a:extLst>
          </p:cNvPr>
          <p:cNvGrpSpPr/>
          <p:nvPr/>
        </p:nvGrpSpPr>
        <p:grpSpPr>
          <a:xfrm>
            <a:off x="8091931" y="169201"/>
            <a:ext cx="1683188" cy="512861"/>
            <a:chOff x="8179019" y="160596"/>
            <a:chExt cx="1683188" cy="512861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9F92D3BF-542C-865F-FCA4-6579659EF5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019" y="160596"/>
              <a:ext cx="512861" cy="5128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DC4CC35-4E28-63A1-16C5-60D949366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5882" y="233208"/>
              <a:ext cx="1076325" cy="37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64576B-189D-2B8C-87F3-8592590A9B55}"/>
              </a:ext>
            </a:extLst>
          </p:cNvPr>
          <p:cNvSpPr txBox="1"/>
          <p:nvPr/>
        </p:nvSpPr>
        <p:spPr>
          <a:xfrm>
            <a:off x="1139492" y="2164556"/>
            <a:ext cx="10396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Book Antiqua" panose="02040602050305030304" pitchFamily="18" charset="0"/>
              </a:rPr>
              <a:t>Latent Profile Analysis of Cyberchondria </a:t>
            </a:r>
            <a:br>
              <a:rPr lang="en-US" altLang="zh-CN" sz="2400" b="1" dirty="0">
                <a:latin typeface="Book Antiqua" panose="02040602050305030304" pitchFamily="18" charset="0"/>
              </a:rPr>
            </a:br>
            <a:r>
              <a:rPr lang="en-US" altLang="zh-CN" sz="2400" b="1" dirty="0">
                <a:latin typeface="Book Antiqua" panose="02040602050305030304" pitchFamily="18" charset="0"/>
              </a:rPr>
              <a:t>and its Relationship with Health Information Overload and Avoidance</a:t>
            </a:r>
            <a:endParaRPr lang="zh-CN" altLang="en-US" sz="2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6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3BDE9-03D2-E83A-ED3D-6D09F2E5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FBC49B5D-6555-2EBD-8B5E-075303426470}"/>
              </a:ext>
            </a:extLst>
          </p:cNvPr>
          <p:cNvSpPr txBox="1">
            <a:spLocks/>
          </p:cNvSpPr>
          <p:nvPr/>
        </p:nvSpPr>
        <p:spPr>
          <a:xfrm>
            <a:off x="10029867" y="6307722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E9C7B9-DE3C-23C4-479A-4865441155D3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90DB71A-43F0-B4D6-719C-EB1429914635}"/>
              </a:ext>
            </a:extLst>
          </p:cNvPr>
          <p:cNvSpPr txBox="1"/>
          <p:nvPr/>
        </p:nvSpPr>
        <p:spPr>
          <a:xfrm>
            <a:off x="399446" y="378220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Data Analysis &amp; Results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B2A921-F9E9-4E50-DB61-B7BE120F2588}"/>
              </a:ext>
            </a:extLst>
          </p:cNvPr>
          <p:cNvSpPr txBox="1"/>
          <p:nvPr/>
        </p:nvSpPr>
        <p:spPr>
          <a:xfrm>
            <a:off x="399446" y="1166107"/>
            <a:ext cx="1116714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buFont typeface="Arial" panose="020B0604020202020204" pitchFamily="34" charset="0"/>
              <a:buChar char="•"/>
              <a:defRPr b="1">
                <a:solidFill>
                  <a:srgbClr val="3260BB"/>
                </a:solidFill>
                <a:latin typeface="Book Antiqua" panose="02040602050305030304" pitchFamily="18" charset="0"/>
              </a:defRPr>
            </a:lvl1pPr>
            <a:lvl2pPr marL="742950" lvl="1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2pPr>
            <a:lvl3pPr marL="1200150" lvl="2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3pPr>
          </a:lstStyle>
          <a:p>
            <a:r>
              <a:rPr lang="en-US" altLang="zh-CN" sz="1700" dirty="0"/>
              <a:t>Latent Profile Analysis of Cyberchondria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972539-E651-A987-FE14-825A0DC4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770A9A-A0C5-F758-2BBF-C8257781ECA9}"/>
              </a:ext>
            </a:extLst>
          </p:cNvPr>
          <p:cNvGrpSpPr/>
          <p:nvPr/>
        </p:nvGrpSpPr>
        <p:grpSpPr>
          <a:xfrm>
            <a:off x="5102381" y="4582776"/>
            <a:ext cx="6769533" cy="1351201"/>
            <a:chOff x="4226321" y="4877826"/>
            <a:chExt cx="7432851" cy="1379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E4F1330-EC3E-D26D-A940-8EAB11769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6321" y="4877826"/>
              <a:ext cx="7432851" cy="13798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1C512989-EF11-DDF3-459F-5AE8AFC0DD7A}"/>
                    </a:ext>
                  </a:extLst>
                </p14:cNvPr>
                <p14:cNvContentPartPr/>
                <p14:nvPr/>
              </p14:nvContentPartPr>
              <p14:xfrm>
                <a:off x="10447490" y="5018172"/>
                <a:ext cx="360" cy="10630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1C512989-EF11-DDF3-459F-5AE8AFC0DD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93850" y="4910172"/>
                  <a:ext cx="108000" cy="12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80286162-6BD7-2157-2672-6A877DE7976D}"/>
                    </a:ext>
                  </a:extLst>
                </p14:cNvPr>
                <p14:cNvContentPartPr/>
                <p14:nvPr/>
              </p14:nvContentPartPr>
              <p14:xfrm>
                <a:off x="11551610" y="5018172"/>
                <a:ext cx="360" cy="1080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80286162-6BD7-2157-2672-6A877DE797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97970" y="4910172"/>
                  <a:ext cx="108000" cy="12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8D9E4EF-F328-59F9-30AA-9A23F9D58DE1}"/>
                    </a:ext>
                  </a:extLst>
                </p14:cNvPr>
                <p14:cNvContentPartPr/>
                <p14:nvPr/>
              </p14:nvContentPartPr>
              <p14:xfrm>
                <a:off x="11551610" y="5018172"/>
                <a:ext cx="360" cy="3672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8D9E4EF-F328-59F9-30AA-9A23F9D58D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497970" y="4910172"/>
                  <a:ext cx="108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C0799DE-572D-C2C0-3518-C055E730C885}"/>
                    </a:ext>
                  </a:extLst>
                </p14:cNvPr>
                <p14:cNvContentPartPr/>
                <p14:nvPr/>
              </p14:nvContentPartPr>
              <p14:xfrm>
                <a:off x="10493210" y="5002332"/>
                <a:ext cx="1062720" cy="3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C0799DE-572D-C2C0-3518-C055E730C8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39210" y="4894332"/>
                  <a:ext cx="1170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8CE57C17-86A4-3DF7-57E1-6797383754F6}"/>
                    </a:ext>
                  </a:extLst>
                </p14:cNvPr>
                <p14:cNvContentPartPr/>
                <p14:nvPr/>
              </p14:nvContentPartPr>
              <p14:xfrm>
                <a:off x="10504370" y="6110412"/>
                <a:ext cx="967680" cy="36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8CE57C17-86A4-3DF7-57E1-6797383754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50370" y="6002412"/>
                  <a:ext cx="1075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8A97F5CB-ABCA-6A61-D544-D633A7687161}"/>
                    </a:ext>
                  </a:extLst>
                </p14:cNvPr>
                <p14:cNvContentPartPr/>
                <p14:nvPr/>
              </p14:nvContentPartPr>
              <p14:xfrm>
                <a:off x="10826930" y="5485452"/>
                <a:ext cx="608400" cy="53712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8A97F5CB-ABCA-6A61-D544-D633A76871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772930" y="5377452"/>
                  <a:ext cx="71604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D75E0588-1279-95A8-5A99-C3BFD5134BDE}"/>
                    </a:ext>
                  </a:extLst>
                </p14:cNvPr>
                <p14:cNvContentPartPr/>
                <p14:nvPr/>
              </p14:nvContentPartPr>
              <p14:xfrm>
                <a:off x="10508690" y="5138052"/>
                <a:ext cx="1001160" cy="8643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D75E0588-1279-95A8-5A99-C3BFD5134BD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55050" y="5030412"/>
                  <a:ext cx="1108800" cy="1080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A759770-0F3E-FCFB-0344-E4FE58FA708D}"/>
              </a:ext>
            </a:extLst>
          </p:cNvPr>
          <p:cNvSpPr txBox="1"/>
          <p:nvPr/>
        </p:nvSpPr>
        <p:spPr>
          <a:xfrm>
            <a:off x="719949" y="1709557"/>
            <a:ext cx="114720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Research Question</a:t>
            </a:r>
            <a:r>
              <a:rPr lang="en-US" altLang="zh-CN" sz="1600" i="1" dirty="0">
                <a:latin typeface="Book Antiqua" panose="0204060205030503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i="1" dirty="0">
                <a:latin typeface="Book Antiqua" panose="02040602050305030304" pitchFamily="18" charset="0"/>
              </a:rPr>
              <a:t>What latent profiles can be identified among individuals exhibiting diverse patterns of cyberchondria?</a:t>
            </a:r>
            <a:endParaRPr lang="zh-CN" altLang="en-US" sz="1600" i="1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A20B30-69CD-0000-4B61-8112FB6D8A2E}"/>
              </a:ext>
            </a:extLst>
          </p:cNvPr>
          <p:cNvSpPr txBox="1"/>
          <p:nvPr/>
        </p:nvSpPr>
        <p:spPr>
          <a:xfrm>
            <a:off x="5102381" y="2149528"/>
            <a:ext cx="6769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Book Antiqua" panose="02040602050305030304" pitchFamily="18" charset="0"/>
              </a:rPr>
              <a:t>Medium Compulsion and Distress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22.6% of the sample (</a:t>
            </a:r>
            <a:r>
              <a:rPr lang="en-US" altLang="zh-CN" sz="1400" i="1" dirty="0">
                <a:latin typeface="Book Antiqua" panose="02040602050305030304" pitchFamily="18" charset="0"/>
              </a:rPr>
              <a:t>N</a:t>
            </a:r>
            <a:r>
              <a:rPr lang="en-US" altLang="zh-CN" sz="1400" dirty="0">
                <a:latin typeface="Book Antiqua" panose="02040602050305030304" pitchFamily="18" charset="0"/>
              </a:rPr>
              <a:t> = 113)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Scores around the mean on compulsion and distress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Book Antiqua" panose="02040602050305030304" pitchFamily="18" charset="0"/>
              </a:rPr>
              <a:t>High Compulsion and Distress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48.2% of the sample (</a:t>
            </a:r>
            <a:r>
              <a:rPr lang="en-US" altLang="zh-CN" sz="1400" i="1" dirty="0">
                <a:latin typeface="Book Antiqua" panose="02040602050305030304" pitchFamily="18" charset="0"/>
              </a:rPr>
              <a:t>N</a:t>
            </a:r>
            <a:r>
              <a:rPr lang="en-US" altLang="zh-CN" sz="1400" dirty="0">
                <a:latin typeface="Book Antiqua" panose="02040602050305030304" pitchFamily="18" charset="0"/>
              </a:rPr>
              <a:t> = 241)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Higher-than-average scores on both compulsion and distress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Book Antiqua" panose="02040602050305030304" pitchFamily="18" charset="0"/>
              </a:rPr>
              <a:t>Low Compulsion and Distress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29.2% of the sample (</a:t>
            </a:r>
            <a:r>
              <a:rPr lang="en-US" altLang="zh-CN" sz="1400" i="1" dirty="0">
                <a:latin typeface="Book Antiqua" panose="02040602050305030304" pitchFamily="18" charset="0"/>
              </a:rPr>
              <a:t>N</a:t>
            </a:r>
            <a:r>
              <a:rPr lang="en-US" altLang="zh-CN" sz="1400" dirty="0">
                <a:latin typeface="Book Antiqua" panose="02040602050305030304" pitchFamily="18" charset="0"/>
              </a:rPr>
              <a:t> = 146)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lower scores on excessiveness, compulsion, and distress dimensions</a:t>
            </a:r>
          </a:p>
          <a:p>
            <a:endParaRPr lang="zh-CN" altLang="en-US" sz="1400" dirty="0">
              <a:latin typeface="Book Antiqua" panose="0204060205030503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45A24D-78B9-2831-CEB4-1E1DC3FFAA25}"/>
              </a:ext>
            </a:extLst>
          </p:cNvPr>
          <p:cNvSpPr txBox="1"/>
          <p:nvPr/>
        </p:nvSpPr>
        <p:spPr>
          <a:xfrm>
            <a:off x="4626211" y="4374109"/>
            <a:ext cx="9395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1000" b="1" dirty="0">
                <a:latin typeface="Book Antiqua" panose="02040602050305030304" pitchFamily="18" charset="0"/>
              </a:rPr>
              <a:t>Table 5</a:t>
            </a:r>
            <a:r>
              <a:rPr lang="en-US" altLang="zh-CN" sz="1000" dirty="0">
                <a:latin typeface="Book Antiqua" panose="02040602050305030304" pitchFamily="18" charset="0"/>
              </a:rPr>
              <a:t>. Descriptive statistics and test of difference for each latent category of cyberchondria on different dimensions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7300DA-E899-8884-F68A-C75E686EAC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6" y="2602117"/>
            <a:ext cx="4584881" cy="30556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431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ECC04-EB02-A487-9440-D1086C1B0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FC28870E-337E-0D82-76A2-D1127E45A96E}"/>
              </a:ext>
            </a:extLst>
          </p:cNvPr>
          <p:cNvSpPr txBox="1">
            <a:spLocks/>
          </p:cNvSpPr>
          <p:nvPr/>
        </p:nvSpPr>
        <p:spPr>
          <a:xfrm>
            <a:off x="10029867" y="6307722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E7745A-BB11-D1F2-8F3D-372AA48E1264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F073585-FF03-1CFC-680C-CF78A2B54131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Data Analysis &amp; Results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DBC549-F9AD-F739-6FDE-E362316B46DD}"/>
              </a:ext>
            </a:extLst>
          </p:cNvPr>
          <p:cNvSpPr txBox="1"/>
          <p:nvPr/>
        </p:nvSpPr>
        <p:spPr>
          <a:xfrm>
            <a:off x="321475" y="1172622"/>
            <a:ext cx="1116714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buFont typeface="Arial" panose="020B0604020202020204" pitchFamily="34" charset="0"/>
              <a:buChar char="•"/>
              <a:defRPr b="1">
                <a:solidFill>
                  <a:srgbClr val="3260BB"/>
                </a:solidFill>
                <a:latin typeface="Book Antiqua" panose="02040602050305030304" pitchFamily="18" charset="0"/>
              </a:defRPr>
            </a:lvl1pPr>
            <a:lvl2pPr marL="742950" lvl="1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2pPr>
            <a:lvl3pPr marL="1200150" lvl="2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3pPr>
          </a:lstStyle>
          <a:p>
            <a:r>
              <a:rPr lang="en-US" altLang="zh-CN" sz="1700" dirty="0"/>
              <a:t>The relationship between health information overload, avoidance and subtypes of cyberchondria</a:t>
            </a:r>
          </a:p>
          <a:p>
            <a:pPr lvl="1"/>
            <a:r>
              <a:rPr lang="en-US" altLang="zh-CN" sz="1700" dirty="0"/>
              <a:t>Logistic Regression, </a:t>
            </a:r>
            <a:r>
              <a:rPr lang="pt-BR" altLang="zh-CN" sz="1800" dirty="0"/>
              <a:t>R version 4.3.1, nnet package</a:t>
            </a:r>
          </a:p>
          <a:p>
            <a:pPr marL="914400" lvl="2" indent="0">
              <a:buNone/>
            </a:pPr>
            <a:endParaRPr lang="en-US" altLang="zh-CN" sz="17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5CA81-3915-7729-6726-0130E1EB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0EFAAF-8B36-5793-A462-08D8E13AE858}"/>
              </a:ext>
            </a:extLst>
          </p:cNvPr>
          <p:cNvSpPr txBox="1"/>
          <p:nvPr/>
        </p:nvSpPr>
        <p:spPr>
          <a:xfrm>
            <a:off x="321475" y="1795014"/>
            <a:ext cx="1072428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Book Antiqua" panose="02040602050305030304" pitchFamily="18" charset="0"/>
              </a:rPr>
              <a:t>Gender Differences: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Females are more likely than males to belong to the medium compulsion and distress group (OR = 0.46, </a:t>
            </a:r>
            <a:r>
              <a:rPr lang="en-US" altLang="zh-CN" sz="1400" i="1" dirty="0">
                <a:latin typeface="Book Antiqua" panose="02040602050305030304" pitchFamily="18" charset="0"/>
              </a:rPr>
              <a:t>p</a:t>
            </a:r>
            <a:r>
              <a:rPr lang="en-US" altLang="zh-CN" sz="1400" dirty="0">
                <a:latin typeface="Book Antiqua" panose="02040602050305030304" pitchFamily="18" charset="0"/>
              </a:rPr>
              <a:t> &lt; 0.01).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Book Antiqua" panose="02040602050305030304" pitchFamily="18" charset="0"/>
              </a:rPr>
              <a:t>Hukou Status: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Urban residents are less likely than rural residents to belong to the medium (OR = 0.48, </a:t>
            </a:r>
            <a:r>
              <a:rPr lang="en-US" altLang="zh-CN" sz="1400" i="1" dirty="0">
                <a:latin typeface="Book Antiqua" panose="02040602050305030304" pitchFamily="18" charset="0"/>
              </a:rPr>
              <a:t>p</a:t>
            </a:r>
            <a:r>
              <a:rPr lang="en-US" altLang="zh-CN" sz="1400" dirty="0">
                <a:latin typeface="Book Antiqua" panose="02040602050305030304" pitchFamily="18" charset="0"/>
              </a:rPr>
              <a:t> &lt; 0.05) or high compulsion and distress group (OR = 0.42, </a:t>
            </a:r>
            <a:r>
              <a:rPr lang="en-US" altLang="zh-CN" sz="1400" i="1" dirty="0">
                <a:latin typeface="Book Antiqua" panose="02040602050305030304" pitchFamily="18" charset="0"/>
              </a:rPr>
              <a:t>p</a:t>
            </a:r>
            <a:r>
              <a:rPr lang="en-US" altLang="zh-CN" sz="1400" dirty="0">
                <a:latin typeface="Book Antiqua" panose="02040602050305030304" pitchFamily="18" charset="0"/>
              </a:rPr>
              <a:t> &lt; 0.05).</a:t>
            </a:r>
          </a:p>
          <a:p>
            <a:pPr lvl="1"/>
            <a:endParaRPr lang="pt-BR" altLang="zh-CN" sz="1400" dirty="0">
              <a:latin typeface="Book Antiqua" panose="0204060205030503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A142AA-B1B0-0180-6A98-6D13BC75121F}"/>
              </a:ext>
            </a:extLst>
          </p:cNvPr>
          <p:cNvSpPr txBox="1"/>
          <p:nvPr/>
        </p:nvSpPr>
        <p:spPr>
          <a:xfrm>
            <a:off x="321475" y="3230028"/>
            <a:ext cx="43890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Book Antiqua" panose="02040602050305030304" pitchFamily="18" charset="0"/>
              </a:rPr>
              <a:t>Health Information Overload: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Participants with higher levels of information overload are significantly more likely to be in the medium (OR = 2.14, </a:t>
            </a:r>
            <a:r>
              <a:rPr lang="en-US" altLang="zh-CN" sz="1400" i="1" dirty="0">
                <a:latin typeface="Book Antiqua" panose="02040602050305030304" pitchFamily="18" charset="0"/>
              </a:rPr>
              <a:t>p</a:t>
            </a:r>
            <a:r>
              <a:rPr lang="en-US" altLang="zh-CN" sz="1400" dirty="0">
                <a:latin typeface="Book Antiqua" panose="02040602050305030304" pitchFamily="18" charset="0"/>
              </a:rPr>
              <a:t> &lt; 0.001) or high compulsion and distress group (OR = 3.60, </a:t>
            </a:r>
            <a:r>
              <a:rPr lang="en-US" altLang="zh-CN" sz="1400" i="1" dirty="0">
                <a:latin typeface="Book Antiqua" panose="02040602050305030304" pitchFamily="18" charset="0"/>
              </a:rPr>
              <a:t>p</a:t>
            </a:r>
            <a:r>
              <a:rPr lang="en-US" altLang="zh-CN" sz="1400" dirty="0">
                <a:latin typeface="Book Antiqua" panose="02040602050305030304" pitchFamily="18" charset="0"/>
              </a:rPr>
              <a:t> &lt; 0.001).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Book Antiqua" panose="02040602050305030304" pitchFamily="18" charset="0"/>
              </a:rPr>
              <a:t>Health Information Avoidance: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Book Antiqua" panose="02040602050305030304" pitchFamily="18" charset="0"/>
              </a:rPr>
              <a:t>Avoidance behaviors do not significantly impact classification into the medium (OR = 1.32, </a:t>
            </a:r>
            <a:r>
              <a:rPr lang="en-US" altLang="zh-CN" sz="1400" i="1" dirty="0">
                <a:latin typeface="Book Antiqua" panose="02040602050305030304" pitchFamily="18" charset="0"/>
              </a:rPr>
              <a:t>p</a:t>
            </a:r>
            <a:r>
              <a:rPr lang="en-US" altLang="zh-CN" sz="1400" dirty="0">
                <a:latin typeface="Book Antiqua" panose="02040602050305030304" pitchFamily="18" charset="0"/>
              </a:rPr>
              <a:t> &gt; 0.05) or high compulsion and distress group (OR = 1.35, </a:t>
            </a:r>
            <a:r>
              <a:rPr lang="en-US" altLang="zh-CN" sz="1400" i="1" dirty="0">
                <a:latin typeface="Book Antiqua" panose="02040602050305030304" pitchFamily="18" charset="0"/>
              </a:rPr>
              <a:t>p</a:t>
            </a:r>
            <a:r>
              <a:rPr lang="en-US" altLang="zh-CN" sz="1400" dirty="0">
                <a:latin typeface="Book Antiqua" panose="02040602050305030304" pitchFamily="18" charset="0"/>
              </a:rPr>
              <a:t> &gt; 0.05).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CFDEE75-F59E-B2E8-ADE0-C2452A9808F2}"/>
              </a:ext>
            </a:extLst>
          </p:cNvPr>
          <p:cNvGrpSpPr/>
          <p:nvPr/>
        </p:nvGrpSpPr>
        <p:grpSpPr>
          <a:xfrm>
            <a:off x="4780003" y="3521167"/>
            <a:ext cx="6650826" cy="2612944"/>
            <a:chOff x="4690795" y="3443110"/>
            <a:chExt cx="6650826" cy="261294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EDFB434-D820-F98E-5347-5F76CABAF2D7}"/>
                </a:ext>
              </a:extLst>
            </p:cNvPr>
            <p:cNvGrpSpPr/>
            <p:nvPr/>
          </p:nvGrpSpPr>
          <p:grpSpPr>
            <a:xfrm>
              <a:off x="4690795" y="3443110"/>
              <a:ext cx="6650826" cy="2612944"/>
              <a:chOff x="2331919" y="3590236"/>
              <a:chExt cx="6592162" cy="26965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06713CF-46E4-B388-CA80-7B6C10D3E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919" y="3590236"/>
                <a:ext cx="6592162" cy="2696505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0" name="墨迹 9">
                    <a:extLst>
                      <a:ext uri="{FF2B5EF4-FFF2-40B4-BE49-F238E27FC236}">
                        <a16:creationId xmlns:a16="http://schemas.microsoft.com/office/drawing/2014/main" id="{768ED94D-48E4-A335-6CCD-51B5CE934FA5}"/>
                      </a:ext>
                    </a:extLst>
                  </p14:cNvPr>
                  <p14:cNvContentPartPr/>
                  <p14:nvPr/>
                </p14:nvContentPartPr>
                <p14:xfrm>
                  <a:off x="2468820" y="4440300"/>
                  <a:ext cx="3786120" cy="360"/>
                </p14:xfrm>
              </p:contentPart>
            </mc:Choice>
            <mc:Fallback xmlns="">
              <p:pic>
                <p:nvPicPr>
                  <p:cNvPr id="10" name="墨迹 9">
                    <a:extLst>
                      <a:ext uri="{FF2B5EF4-FFF2-40B4-BE49-F238E27FC236}">
                        <a16:creationId xmlns:a16="http://schemas.microsoft.com/office/drawing/2014/main" id="{768ED94D-48E4-A335-6CCD-51B5CE934F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420372" y="4332660"/>
                    <a:ext cx="3883342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" name="墨迹 10">
                    <a:extLst>
                      <a:ext uri="{FF2B5EF4-FFF2-40B4-BE49-F238E27FC236}">
                        <a16:creationId xmlns:a16="http://schemas.microsoft.com/office/drawing/2014/main" id="{92637EC0-96E7-D8BD-BEA7-F1E147562774}"/>
                      </a:ext>
                    </a:extLst>
                  </p14:cNvPr>
                  <p14:cNvContentPartPr/>
                  <p14:nvPr/>
                </p14:nvContentPartPr>
                <p14:xfrm>
                  <a:off x="2468820" y="5103420"/>
                  <a:ext cx="6095880" cy="360"/>
                </p14:xfrm>
              </p:contentPart>
            </mc:Choice>
            <mc:Fallback xmlns="">
              <p:pic>
                <p:nvPicPr>
                  <p:cNvPr id="11" name="墨迹 10">
                    <a:extLst>
                      <a:ext uri="{FF2B5EF4-FFF2-40B4-BE49-F238E27FC236}">
                        <a16:creationId xmlns:a16="http://schemas.microsoft.com/office/drawing/2014/main" id="{92637EC0-96E7-D8BD-BEA7-F1E14756277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420368" y="4995420"/>
                    <a:ext cx="619311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墨迹 12">
                    <a:extLst>
                      <a:ext uri="{FF2B5EF4-FFF2-40B4-BE49-F238E27FC236}">
                        <a16:creationId xmlns:a16="http://schemas.microsoft.com/office/drawing/2014/main" id="{44B89137-D00E-252C-ED05-24C63AA0C9C7}"/>
                      </a:ext>
                    </a:extLst>
                  </p14:cNvPr>
                  <p14:cNvContentPartPr/>
                  <p14:nvPr/>
                </p14:nvContentPartPr>
                <p14:xfrm>
                  <a:off x="2468820" y="5332020"/>
                  <a:ext cx="6089040" cy="360"/>
                </p14:xfrm>
              </p:contentPart>
            </mc:Choice>
            <mc:Fallback xmlns="">
              <p:pic>
                <p:nvPicPr>
                  <p:cNvPr id="13" name="墨迹 12">
                    <a:extLst>
                      <a:ext uri="{FF2B5EF4-FFF2-40B4-BE49-F238E27FC236}">
                        <a16:creationId xmlns:a16="http://schemas.microsoft.com/office/drawing/2014/main" id="{44B89137-D00E-252C-ED05-24C63AA0C9C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420368" y="5224020"/>
                    <a:ext cx="6186270" cy="2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墨迹 13">
                    <a:extLst>
                      <a:ext uri="{FF2B5EF4-FFF2-40B4-BE49-F238E27FC236}">
                        <a16:creationId xmlns:a16="http://schemas.microsoft.com/office/drawing/2014/main" id="{92ACA18E-18C6-CA66-CF5D-1099EBFE67EF}"/>
                      </a:ext>
                    </a:extLst>
                  </p14:cNvPr>
                  <p14:cNvContentPartPr/>
                  <p14:nvPr/>
                </p14:nvContentPartPr>
                <p14:xfrm>
                  <a:off x="8564700" y="5332020"/>
                  <a:ext cx="360" cy="360"/>
                </p14:xfrm>
              </p:contentPart>
            </mc:Choice>
            <mc:Fallback xmlns="">
              <p:pic>
                <p:nvPicPr>
                  <p:cNvPr id="14" name="墨迹 13">
                    <a:extLst>
                      <a:ext uri="{FF2B5EF4-FFF2-40B4-BE49-F238E27FC236}">
                        <a16:creationId xmlns:a16="http://schemas.microsoft.com/office/drawing/2014/main" id="{92ACA18E-18C6-CA66-CF5D-1099EBFE67E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511060" y="5224020"/>
                    <a:ext cx="108000" cy="21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9A22D66-8F89-AFE6-BB37-57C91C72CB9D}"/>
                    </a:ext>
                  </a:extLst>
                </p14:cNvPr>
                <p14:cNvContentPartPr/>
                <p14:nvPr/>
              </p14:nvContentPartPr>
              <p14:xfrm>
                <a:off x="4805930" y="5359812"/>
                <a:ext cx="6183000" cy="36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9A22D66-8F89-AFE6-BB37-57C91C72CB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52290" y="5252172"/>
                  <a:ext cx="629064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9E81428-AF9C-179F-B2C0-0858017290DA}"/>
              </a:ext>
            </a:extLst>
          </p:cNvPr>
          <p:cNvSpPr txBox="1"/>
          <p:nvPr/>
        </p:nvSpPr>
        <p:spPr>
          <a:xfrm>
            <a:off x="4731848" y="3273572"/>
            <a:ext cx="697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Book Antiqua" panose="02040602050305030304" pitchFamily="18" charset="0"/>
              </a:rPr>
              <a:t>Table 6</a:t>
            </a:r>
            <a:r>
              <a:rPr lang="en-US" altLang="zh-CN" sz="1200" dirty="0">
                <a:latin typeface="Book Antiqua" panose="02040602050305030304" pitchFamily="18" charset="0"/>
              </a:rPr>
              <a:t>. Results of multinomial logistic regressions on the three latent category groups </a:t>
            </a:r>
            <a:endParaRPr lang="zh-CN" altLang="en-US" sz="12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6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0166F-8119-E802-CAA4-8B8327943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9D825AD-ABCC-5020-8C5C-5EBC3AE30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5" y="2270681"/>
            <a:ext cx="5156859" cy="34368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页脚占位符 3">
            <a:extLst>
              <a:ext uri="{FF2B5EF4-FFF2-40B4-BE49-F238E27FC236}">
                <a16:creationId xmlns:a16="http://schemas.microsoft.com/office/drawing/2014/main" id="{D3369895-1025-4E6F-B684-CB77A0CFCB96}"/>
              </a:ext>
            </a:extLst>
          </p:cNvPr>
          <p:cNvSpPr txBox="1">
            <a:spLocks/>
          </p:cNvSpPr>
          <p:nvPr/>
        </p:nvSpPr>
        <p:spPr>
          <a:xfrm>
            <a:off x="10029867" y="6307722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EB06545-14D6-CE83-8D66-83FAF0F250F2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ACFD1B9-4A56-9923-047C-B65C4B4DCA91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Conclusion &amp; Discussion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0808FD-9DE3-2DD9-6E83-56453944B4FA}"/>
              </a:ext>
            </a:extLst>
          </p:cNvPr>
          <p:cNvSpPr txBox="1"/>
          <p:nvPr/>
        </p:nvSpPr>
        <p:spPr>
          <a:xfrm>
            <a:off x="399446" y="1395647"/>
            <a:ext cx="10522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buFont typeface="Arial" panose="020B0604020202020204" pitchFamily="34" charset="0"/>
              <a:buChar char="•"/>
              <a:defRPr b="1">
                <a:solidFill>
                  <a:srgbClr val="3260BB"/>
                </a:solidFill>
                <a:latin typeface="Book Antiqua" panose="02040602050305030304" pitchFamily="18" charset="0"/>
              </a:defRPr>
            </a:lvl1pPr>
            <a:lvl2pPr marL="742950" lvl="1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2pPr>
            <a:lvl3pPr marL="1200150" lvl="2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3pPr>
          </a:lstStyle>
          <a:p>
            <a:r>
              <a:rPr lang="en-US" altLang="zh-CN" sz="2000" dirty="0"/>
              <a:t>Heterogeneity within cyberchondria</a:t>
            </a:r>
          </a:p>
          <a:p>
            <a:pPr lvl="1"/>
            <a:r>
              <a:rPr lang="en-US" altLang="zh-CN" dirty="0"/>
              <a:t>Different combinations of psychological dimensions.</a:t>
            </a:r>
          </a:p>
          <a:p>
            <a:pPr lvl="1"/>
            <a:r>
              <a:rPr lang="en-US" altLang="zh-CN" dirty="0"/>
              <a:t>Personized Interventions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34F90F-FFB5-5A66-2BD0-1D0C1188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8B6813-F758-5F13-7FD7-4A769C607869}"/>
              </a:ext>
            </a:extLst>
          </p:cNvPr>
          <p:cNvSpPr/>
          <p:nvPr/>
        </p:nvSpPr>
        <p:spPr>
          <a:xfrm>
            <a:off x="7820985" y="2270679"/>
            <a:ext cx="1974771" cy="3436819"/>
          </a:xfrm>
          <a:prstGeom prst="rect">
            <a:avLst/>
          </a:prstGeom>
          <a:noFill/>
          <a:ln w="47625" cap="flat" cmpd="sng" algn="ctr">
            <a:solidFill>
              <a:schemeClr val="accent5">
                <a:alpha val="70000"/>
              </a:schemeClr>
            </a:solidFill>
            <a:prstDash val="sysDash"/>
            <a:round/>
            <a:headEnd type="none" w="med" len="med"/>
            <a:tailEnd type="none" w="med" len="med"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58DAD93-FA0C-C742-16E2-7195CBE36DB7}"/>
              </a:ext>
            </a:extLst>
          </p:cNvPr>
          <p:cNvSpPr txBox="1"/>
          <p:nvPr/>
        </p:nvSpPr>
        <p:spPr>
          <a:xfrm>
            <a:off x="399446" y="2497160"/>
            <a:ext cx="608051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3260BB"/>
                </a:solidFill>
                <a:latin typeface="Book Antiqua" panose="02040602050305030304" pitchFamily="18" charset="0"/>
              </a:rPr>
              <a:t>Key Intervention Targets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Book Antiqua" panose="02040602050305030304" pitchFamily="18" charset="0"/>
              </a:rPr>
              <a:t>Compulsion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Book Antiqua" panose="02040602050305030304" pitchFamily="18" charset="0"/>
              </a:rPr>
              <a:t>Reduce excessive health-related search behaviors.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Book Antiqua" panose="02040602050305030304" pitchFamily="18" charset="0"/>
              </a:rPr>
              <a:t>Provide health information management skills and guide users toward balanced information-seeking behaviors.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1600" dirty="0">
              <a:latin typeface="Book Antiqua" panose="0204060205030503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Book Antiqua" panose="02040602050305030304" pitchFamily="18" charset="0"/>
              </a:rPr>
              <a:t>Distress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Book Antiqua" panose="02040602050305030304" pitchFamily="18" charset="0"/>
              </a:rPr>
              <a:t>Alleviate psychological stress.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Book Antiqua" panose="02040602050305030304" pitchFamily="18" charset="0"/>
              </a:rPr>
              <a:t>Implement emotional management and psychological support interventions, such as Cognitive Behavioral Therapy (CBT) and relaxation training.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dirty="0">
              <a:latin typeface="Book Antiqua" panose="02040602050305030304" pitchFamily="18" charset="0"/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840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89F86-DB5C-63DD-031D-3A0FEC6FE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56837A9-E48C-3DAB-F428-459C25C78293}"/>
              </a:ext>
            </a:extLst>
          </p:cNvPr>
          <p:cNvSpPr txBox="1">
            <a:spLocks/>
          </p:cNvSpPr>
          <p:nvPr/>
        </p:nvSpPr>
        <p:spPr>
          <a:xfrm>
            <a:off x="10029867" y="6307722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FA67DE6-6D6E-1497-08F6-4DA8300746BE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4124FB9-51FB-9822-F96E-1C1F0407A48C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Conclusion &amp; Discussion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D47F10-C2F1-4E33-57AE-E40EEB1C3691}"/>
              </a:ext>
            </a:extLst>
          </p:cNvPr>
          <p:cNvSpPr txBox="1"/>
          <p:nvPr/>
        </p:nvSpPr>
        <p:spPr>
          <a:xfrm>
            <a:off x="321475" y="1696469"/>
            <a:ext cx="1151823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buFont typeface="Arial" panose="020B0604020202020204" pitchFamily="34" charset="0"/>
              <a:buChar char="•"/>
              <a:defRPr b="1">
                <a:solidFill>
                  <a:srgbClr val="3260BB"/>
                </a:solidFill>
                <a:latin typeface="Book Antiqua" panose="02040602050305030304" pitchFamily="18" charset="0"/>
              </a:defRPr>
            </a:lvl1pPr>
            <a:lvl2pPr marL="742950" lvl="1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2pPr>
            <a:lvl3pPr marL="1200150" lvl="2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3pPr>
          </a:lstStyle>
          <a:p>
            <a:r>
              <a:rPr lang="en-US" altLang="zh-CN" sz="2000" dirty="0"/>
              <a:t>Population Differences in Intervention Design</a:t>
            </a:r>
          </a:p>
          <a:p>
            <a:endParaRPr lang="en-US" altLang="zh-CN" sz="2000" dirty="0"/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Gender Differences</a:t>
            </a:r>
          </a:p>
          <a:p>
            <a:pPr lvl="2"/>
            <a:r>
              <a:rPr lang="en-US" altLang="zh-CN" b="0" dirty="0">
                <a:solidFill>
                  <a:schemeClr val="tx1"/>
                </a:solidFill>
              </a:rPr>
              <a:t>Women are more likely to belong to the medium Compulsion and Distress group.</a:t>
            </a:r>
          </a:p>
          <a:p>
            <a:pPr lvl="2"/>
            <a:r>
              <a:rPr lang="en-US" altLang="zh-CN" b="0" dirty="0">
                <a:solidFill>
                  <a:schemeClr val="tx1"/>
                </a:solidFill>
              </a:rPr>
              <a:t>Associated with higher health-related anxiety and more frequent health information-seeking behavior (</a:t>
            </a:r>
            <a:r>
              <a:rPr lang="en-US" altLang="zh-CN" b="0" dirty="0" err="1">
                <a:solidFill>
                  <a:schemeClr val="tx1"/>
                </a:solidFill>
              </a:rPr>
              <a:t>Lagoe</a:t>
            </a:r>
            <a:r>
              <a:rPr lang="en-US" altLang="zh-CN" b="0" dirty="0">
                <a:solidFill>
                  <a:schemeClr val="tx1"/>
                </a:solidFill>
              </a:rPr>
              <a:t> &amp; Atkin, 2015; WHO, n.d.).</a:t>
            </a:r>
          </a:p>
          <a:p>
            <a:pPr marL="914400" lvl="2" indent="0">
              <a:buNone/>
            </a:pPr>
            <a:endParaRPr lang="en-US" altLang="zh-CN" b="0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Hukou Status Differences</a:t>
            </a:r>
          </a:p>
          <a:p>
            <a:pPr lvl="2"/>
            <a:r>
              <a:rPr lang="en-US" altLang="zh-CN" b="0" dirty="0">
                <a:solidFill>
                  <a:schemeClr val="tx1"/>
                </a:solidFill>
              </a:rPr>
              <a:t>Rural residents are more likely to belong to the medium or high Compulsion and Distress groups.</a:t>
            </a:r>
          </a:p>
          <a:p>
            <a:pPr lvl="2"/>
            <a:r>
              <a:rPr lang="en-US" altLang="zh-CN" b="0" dirty="0">
                <a:solidFill>
                  <a:schemeClr val="tx1"/>
                </a:solidFill>
              </a:rPr>
              <a:t>Lower health literacy and socioeconomic factors contribute to higher health anxiety (Li et al., 2021).</a:t>
            </a:r>
          </a:p>
          <a:p>
            <a:pPr lvl="2"/>
            <a:r>
              <a:rPr lang="en-US" altLang="zh-CN" dirty="0"/>
              <a:t>Another Dimension of Digital and Health Inequality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</a:rPr>
              <a:t>Access to the internet, but problematic usage.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</a:rPr>
              <a:t>The digital divide is not fully bridged.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F91AB-4764-6FB7-D7A8-724CCD0A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72F6A-963F-9EF4-4831-ADEFFA2DE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746D331-4D90-BFF5-B932-686C602FF7B2}"/>
              </a:ext>
            </a:extLst>
          </p:cNvPr>
          <p:cNvSpPr txBox="1">
            <a:spLocks/>
          </p:cNvSpPr>
          <p:nvPr/>
        </p:nvSpPr>
        <p:spPr>
          <a:xfrm>
            <a:off x="10029867" y="6307722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EAF7D9A-9931-E16C-6F29-0FBD7126B6B5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D4B5C07-4E1E-C073-F78F-4FF7B46B14FE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Conclusion &amp; Discussion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90831E-5ECA-C45A-CACE-76C96096871B}"/>
              </a:ext>
            </a:extLst>
          </p:cNvPr>
          <p:cNvSpPr txBox="1"/>
          <p:nvPr/>
        </p:nvSpPr>
        <p:spPr>
          <a:xfrm>
            <a:off x="336883" y="1782305"/>
            <a:ext cx="115182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buFont typeface="Arial" panose="020B0604020202020204" pitchFamily="34" charset="0"/>
              <a:buChar char="•"/>
              <a:defRPr b="1">
                <a:solidFill>
                  <a:srgbClr val="3260BB"/>
                </a:solidFill>
                <a:latin typeface="Book Antiqua" panose="02040602050305030304" pitchFamily="18" charset="0"/>
              </a:defRPr>
            </a:lvl1pPr>
            <a:lvl2pPr marL="742950" lvl="1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2pPr>
            <a:lvl3pPr marL="1200150" lvl="2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3pPr>
          </a:lstStyle>
          <a:p>
            <a:r>
              <a:rPr lang="en-US" altLang="zh-CN" sz="2000" dirty="0"/>
              <a:t>Role of Information Behavior</a:t>
            </a:r>
          </a:p>
          <a:p>
            <a:endParaRPr lang="en-US" altLang="zh-CN" sz="2000" dirty="0"/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Health Information Overload</a:t>
            </a:r>
          </a:p>
          <a:p>
            <a:pPr lvl="2"/>
            <a:r>
              <a:rPr lang="en-US" altLang="zh-CN" b="0" dirty="0">
                <a:solidFill>
                  <a:schemeClr val="tx1"/>
                </a:solidFill>
              </a:rPr>
              <a:t>A significant predictor for the medium and high Compulsion and Distress groups.</a:t>
            </a:r>
          </a:p>
          <a:p>
            <a:pPr lvl="2"/>
            <a:r>
              <a:rPr lang="en-US" altLang="zh-CN" b="0" dirty="0">
                <a:solidFill>
                  <a:schemeClr val="tx1"/>
                </a:solidFill>
              </a:rPr>
              <a:t>Based on the Social Amplification of Risk Framework (SARF)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b="0" dirty="0">
                <a:solidFill>
                  <a:schemeClr val="tx1"/>
                </a:solidFill>
                <a:latin typeface="Book Antiqua" panose="02040602050305030304" pitchFamily="18" charset="0"/>
              </a:rPr>
              <a:t>High exposure to risk-related information intensifies health anxiety and compulsive behaviors (Zheng et al., 2023; Li et al., 2023).</a:t>
            </a: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Health Information Avoidance</a:t>
            </a:r>
          </a:p>
          <a:p>
            <a:pPr lvl="2"/>
            <a:r>
              <a:rPr lang="en-US" altLang="zh-CN" b="0" dirty="0">
                <a:solidFill>
                  <a:schemeClr val="tx1"/>
                </a:solidFill>
              </a:rPr>
              <a:t>Not a significant predictor of cyberchondria subtypes.</a:t>
            </a:r>
          </a:p>
          <a:p>
            <a:pPr lvl="2"/>
            <a:r>
              <a:rPr lang="en-US" altLang="zh-CN" b="0" dirty="0">
                <a:solidFill>
                  <a:schemeClr val="tx1"/>
                </a:solidFill>
              </a:rPr>
              <a:t>While avoidance may temporarily reduce anxiety, it is insufficient for preventing cyberchondria (</a:t>
            </a:r>
            <a:r>
              <a:rPr lang="en-US" altLang="zh-CN" b="0" dirty="0" err="1">
                <a:solidFill>
                  <a:schemeClr val="tx1"/>
                </a:solidFill>
              </a:rPr>
              <a:t>Starcevic</a:t>
            </a:r>
            <a:r>
              <a:rPr lang="en-US" altLang="zh-CN" b="0" dirty="0">
                <a:solidFill>
                  <a:schemeClr val="tx1"/>
                </a:solidFill>
              </a:rPr>
              <a:t> et al., 2020; Roth &amp; Cohen, 1986).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FF52C9-0EC8-E52C-5271-DE446CFB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8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AF1AFFD0-B1B6-CAAA-2D86-334FE1AC1129}"/>
              </a:ext>
            </a:extLst>
          </p:cNvPr>
          <p:cNvSpPr txBox="1">
            <a:spLocks/>
          </p:cNvSpPr>
          <p:nvPr/>
        </p:nvSpPr>
        <p:spPr>
          <a:xfrm>
            <a:off x="10029867" y="6307722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E76740-1FB1-E456-C171-A5E160EBB063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A60CA22-B793-CAF3-1A95-83A741A2F510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References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B08AB4-1CB0-E206-3196-D7D9537DC1E6}"/>
              </a:ext>
            </a:extLst>
          </p:cNvPr>
          <p:cNvSpPr txBox="1"/>
          <p:nvPr/>
        </p:nvSpPr>
        <p:spPr>
          <a:xfrm>
            <a:off x="399446" y="1173714"/>
            <a:ext cx="11157554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2000" indent="-720000" algn="just"/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Hannah, K., Marie, K., Olaf, H., Stephan, B., Andreas, D., Wilson Michael, L., ... &amp; Peter, D. (2023). The global economic burden of health anxiety/hypochondriasis-a systematic review. </a:t>
            </a:r>
            <a:r>
              <a:rPr lang="en-US" altLang="zh-CN" sz="1300" b="0" i="1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BMC Public Health</a:t>
            </a:r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, </a:t>
            </a:r>
            <a:r>
              <a:rPr lang="en-US" altLang="zh-CN" sz="1300" b="0" i="1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23</a:t>
            </a:r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(1), 2237.</a:t>
            </a:r>
          </a:p>
          <a:p>
            <a:pPr marL="432000" indent="-720000" algn="just"/>
            <a:r>
              <a:rPr lang="en-US" altLang="zh-CN" sz="1300" b="0" i="0" dirty="0" err="1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Kobryn</a:t>
            </a:r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, M., &amp; </a:t>
            </a:r>
            <a:r>
              <a:rPr lang="en-US" altLang="zh-CN" sz="1300" b="0" i="0" dirty="0" err="1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Duplaga</a:t>
            </a:r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, M. (2024). Cyberchondria severity and utilization of health services in Polish society: a cross-sectional study. </a:t>
            </a:r>
            <a:r>
              <a:rPr lang="en-US" altLang="zh-CN" sz="1300" b="0" i="1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BMC Public Health</a:t>
            </a:r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, </a:t>
            </a:r>
            <a:r>
              <a:rPr lang="en-US" altLang="zh-CN" sz="1300" b="0" i="1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24</a:t>
            </a:r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(1), 902.</a:t>
            </a:r>
          </a:p>
          <a:p>
            <a:pPr marL="432000" indent="-720000" algn="just"/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McElroy, E., &amp; Shevlin, M. (2014). The development and initial validation of the cyberchondria severity scale (CSS). </a:t>
            </a:r>
            <a:r>
              <a:rPr lang="en-US" altLang="zh-CN" sz="1300" b="0" i="1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Journal of anxiety disorders</a:t>
            </a:r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, </a:t>
            </a:r>
            <a:r>
              <a:rPr lang="en-US" altLang="zh-CN" sz="1300" b="0" i="1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28</a:t>
            </a:r>
            <a:r>
              <a:rPr lang="en-US" altLang="zh-CN" sz="1300" b="0" i="0" dirty="0">
                <a:solidFill>
                  <a:srgbClr val="222222"/>
                </a:solidFill>
                <a:effectLst/>
                <a:latin typeface="Book Antiqua" panose="02040602050305030304" pitchFamily="18" charset="0"/>
              </a:rPr>
              <a:t>(2), 259-265.</a:t>
            </a:r>
          </a:p>
          <a:p>
            <a:r>
              <a:rPr lang="en-US" altLang="zh-CN" sz="1300" dirty="0" err="1">
                <a:latin typeface="Book Antiqua" panose="02040602050305030304" pitchFamily="18" charset="0"/>
              </a:rPr>
              <a:t>Starcevic</a:t>
            </a:r>
            <a:r>
              <a:rPr lang="en-US" altLang="zh-CN" sz="1300" dirty="0">
                <a:latin typeface="Book Antiqua" panose="02040602050305030304" pitchFamily="18" charset="0"/>
              </a:rPr>
              <a:t>, V., Berle, D., &amp; </a:t>
            </a:r>
            <a:r>
              <a:rPr lang="en-US" altLang="zh-CN" sz="1300" dirty="0" err="1">
                <a:latin typeface="Book Antiqua" panose="02040602050305030304" pitchFamily="18" charset="0"/>
              </a:rPr>
              <a:t>Arnáez</a:t>
            </a:r>
            <a:r>
              <a:rPr lang="en-US" altLang="zh-CN" sz="1300" dirty="0">
                <a:latin typeface="Book Antiqua" panose="02040602050305030304" pitchFamily="18" charset="0"/>
              </a:rPr>
              <a:t>, S. (2020). Recent insights into cyberchondria. Current Psychiatry Reports.</a:t>
            </a:r>
          </a:p>
          <a:p>
            <a:pPr marL="429768" indent="-722376"/>
            <a:r>
              <a:rPr lang="en-US" altLang="zh-CN" sz="1300" dirty="0">
                <a:latin typeface="Book Antiqua" panose="02040602050305030304" pitchFamily="18" charset="0"/>
              </a:rPr>
              <a:t>McElroy, E., &amp; Shevlin, M. (2014). The development and initial validation of the cyberchondria severity scale (CSS). Journal of Anxiety Disorders, 28(2), 259-265.</a:t>
            </a:r>
          </a:p>
          <a:p>
            <a:pPr marL="429768" indent="-722376"/>
            <a:r>
              <a:rPr lang="en-US" altLang="zh-CN" sz="1300" dirty="0">
                <a:latin typeface="Book Antiqua" panose="02040602050305030304" pitchFamily="18" charset="0"/>
              </a:rPr>
              <a:t>Doherty-</a:t>
            </a:r>
            <a:r>
              <a:rPr lang="en-US" altLang="zh-CN" sz="1300" dirty="0" err="1">
                <a:latin typeface="Book Antiqua" panose="02040602050305030304" pitchFamily="18" charset="0"/>
              </a:rPr>
              <a:t>Torstrick</a:t>
            </a:r>
            <a:r>
              <a:rPr lang="en-US" altLang="zh-CN" sz="1300" dirty="0">
                <a:latin typeface="Book Antiqua" panose="02040602050305030304" pitchFamily="18" charset="0"/>
              </a:rPr>
              <a:t>, E. R., Walton, K. E., &amp; Fallon, B. A. (2016). Cyberchondria: Parsing health anxiety from online </a:t>
            </a:r>
            <a:r>
              <a:rPr lang="en-US" altLang="zh-CN" sz="1300" dirty="0" err="1">
                <a:latin typeface="Book Antiqua" panose="02040602050305030304" pitchFamily="18" charset="0"/>
              </a:rPr>
              <a:t>behaviour</a:t>
            </a:r>
            <a:r>
              <a:rPr lang="en-US" altLang="zh-CN" sz="1300" dirty="0">
                <a:latin typeface="Book Antiqua" panose="02040602050305030304" pitchFamily="18" charset="0"/>
              </a:rPr>
              <a:t>. Psychosomatics, 57(4), 390-400.</a:t>
            </a:r>
          </a:p>
          <a:p>
            <a:pPr marL="429768" indent="-722376"/>
            <a:r>
              <a:rPr lang="en-US" altLang="zh-CN" sz="1300" dirty="0">
                <a:latin typeface="Book Antiqua" panose="02040602050305030304" pitchFamily="18" charset="0"/>
              </a:rPr>
              <a:t>Li, J., Li, L., Liu, T., Ming, W. K., &amp; Meng, S. (2023). Social media amplification of risk perceptions of and attitudes toward COVID-19 vaccination among older Chinese adults. Chinese Journal of Communication, 16(2), 115-131.</a:t>
            </a:r>
          </a:p>
          <a:p>
            <a:pPr marL="429768" indent="-722376"/>
            <a:r>
              <a:rPr lang="en-US" altLang="zh-CN" sz="1300" dirty="0">
                <a:latin typeface="Book Antiqua" panose="02040602050305030304" pitchFamily="18" charset="0"/>
              </a:rPr>
              <a:t>Howell, J. L., &amp; Shepperd, J. A. (2013). Reducing health-information avoidance through contemplation. Psychological Science, 24(9), 1696-1705.</a:t>
            </a:r>
          </a:p>
          <a:p>
            <a:pPr marL="429768" indent="-722376"/>
            <a:r>
              <a:rPr lang="en-US" altLang="zh-CN" sz="1300" dirty="0" err="1">
                <a:latin typeface="Book Antiqua" panose="02040602050305030304" pitchFamily="18" charset="0"/>
              </a:rPr>
              <a:t>Laato</a:t>
            </a:r>
            <a:r>
              <a:rPr lang="en-US" altLang="zh-CN" sz="1300" dirty="0">
                <a:latin typeface="Book Antiqua" panose="02040602050305030304" pitchFamily="18" charset="0"/>
              </a:rPr>
              <a:t>, S., Islam, A. N., Islam, M. N., &amp; Whelan, E. (2020). What drives unverified information sharing and cyberchondria during the COVID-19 pandemic? European Journal of Information Systems, 29(3), 288-305.</a:t>
            </a:r>
          </a:p>
          <a:p>
            <a:pPr marL="429768" indent="-722376"/>
            <a:r>
              <a:rPr lang="en-US" altLang="zh-CN" sz="1300" dirty="0">
                <a:latin typeface="Book Antiqua" panose="02040602050305030304" pitchFamily="18" charset="0"/>
              </a:rPr>
              <a:t>Bawden, D., &amp; Robinson, L. (2015). Introduction to information science. Facet Publishing.</a:t>
            </a:r>
          </a:p>
          <a:p>
            <a:pPr marL="429768" indent="-722376"/>
            <a:r>
              <a:rPr lang="en-US" altLang="zh-CN" sz="1300" dirty="0" err="1">
                <a:latin typeface="Book Antiqua" panose="02040602050305030304" pitchFamily="18" charset="0"/>
              </a:rPr>
              <a:t>Lagoe</a:t>
            </a:r>
            <a:r>
              <a:rPr lang="en-US" altLang="zh-CN" sz="1300" dirty="0">
                <a:latin typeface="Book Antiqua" panose="02040602050305030304" pitchFamily="18" charset="0"/>
              </a:rPr>
              <a:t>, C., &amp; Atkin, D. (2015). Health literacy and online health information: a new research agenda. ITALICS.</a:t>
            </a:r>
          </a:p>
          <a:p>
            <a:pPr marL="429768" indent="-722376"/>
            <a:r>
              <a:rPr lang="en-US" altLang="zh-CN" sz="1300" dirty="0">
                <a:latin typeface="Book Antiqua" panose="02040602050305030304" pitchFamily="18" charset="0"/>
              </a:rPr>
              <a:t>World Health Organization. (n.d.). Anxiety disorders. World Health Organization. Retrieved October 31, 2024, from https://www.who.int/news-room/fact-sheets/detail/anxiety-disorders#:~:text=Symptoms%20often%20begin%20during%20childhood%20or%20adolescence%20and,experience%20an%20anxiety%20disorder%20than%20boys%20and%20men.</a:t>
            </a:r>
          </a:p>
          <a:p>
            <a:pPr marL="429768" indent="-722376"/>
            <a:r>
              <a:rPr lang="en-US" altLang="zh-CN" sz="1300" dirty="0">
                <a:latin typeface="Book Antiqua" panose="02040602050305030304" pitchFamily="18" charset="0"/>
              </a:rPr>
              <a:t>Roth, S., &amp; Cohen, L. J. (1986). Approach, avoidance, and coping with stress. American Psychologist, 41(7), 813-819.</a:t>
            </a:r>
          </a:p>
          <a:p>
            <a:pPr marL="429768" indent="-722376"/>
            <a:r>
              <a:rPr lang="en-US" altLang="zh-CN" sz="1300" dirty="0">
                <a:latin typeface="Book Antiqua" panose="02040602050305030304" pitchFamily="18" charset="0"/>
              </a:rPr>
              <a:t>Zheng, H., Chen, X., Jiang, S., &amp; Sun, L. (2023). How does health information seeking from different online sources trigger cyberchondria? The roles of online information overload and information trust. Information Processing &amp; Management, 60(4), 103364.</a:t>
            </a:r>
          </a:p>
          <a:p>
            <a:pPr marL="432000" indent="-720000" algn="just"/>
            <a:endParaRPr lang="en-US" altLang="zh-CN" sz="1300" dirty="0">
              <a:solidFill>
                <a:srgbClr val="22222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432000" indent="-720000" algn="just"/>
            <a:endParaRPr lang="zh-CN" altLang="en-US" sz="13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693257-89DC-4ECE-228C-6C0E852E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61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18054BD6-9CB8-66F2-D61E-5B07E28BE57E}"/>
              </a:ext>
            </a:extLst>
          </p:cNvPr>
          <p:cNvSpPr txBox="1"/>
          <p:nvPr/>
        </p:nvSpPr>
        <p:spPr>
          <a:xfrm>
            <a:off x="2667898" y="3774425"/>
            <a:ext cx="8878901" cy="2344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000" b="1" dirty="0">
                <a:latin typeface="Georgia" panose="02040502050405020303" pitchFamily="18" charset="0"/>
              </a:rPr>
              <a:t>Haoyu Wang</a:t>
            </a:r>
          </a:p>
          <a:p>
            <a:pPr algn="r">
              <a:lnSpc>
                <a:spcPct val="150000"/>
              </a:lnSpc>
            </a:pPr>
            <a:r>
              <a:rPr lang="en-US" altLang="zh-CN" sz="2000" b="1" dirty="0">
                <a:latin typeface="Georgia" panose="02040502050405020303" pitchFamily="18" charset="0"/>
              </a:rPr>
              <a:t>E-mail</a:t>
            </a:r>
            <a:r>
              <a:rPr lang="en-US" altLang="zh-CN" sz="2000" dirty="0">
                <a:latin typeface="Georgia" panose="02040502050405020303" pitchFamily="18" charset="0"/>
              </a:rPr>
              <a:t>: </a:t>
            </a:r>
            <a:r>
              <a:rPr lang="en-US" altLang="zh-CN" sz="2000" dirty="0">
                <a:solidFill>
                  <a:srgbClr val="3260BB"/>
                </a:solidFill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wanghaoyu@ruc.edu.cn</a:t>
            </a:r>
            <a:r>
              <a:rPr lang="en-US" altLang="zh-CN" sz="20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en-US" altLang="zh-CN" sz="2000" dirty="0">
                <a:latin typeface="Georgia" panose="02040502050405020303" pitchFamily="18" charset="0"/>
              </a:rPr>
              <a:t>School of Journalism and Communication, Renmin University of China</a:t>
            </a:r>
          </a:p>
          <a:p>
            <a:pPr algn="r">
              <a:lnSpc>
                <a:spcPct val="150000"/>
              </a:lnSpc>
            </a:pPr>
            <a:r>
              <a:rPr lang="en-US" altLang="zh-CN" sz="2000" dirty="0">
                <a:latin typeface="Georgia" panose="02040502050405020303" pitchFamily="18" charset="0"/>
              </a:rPr>
              <a:t>Health Communication Research Center, Tongji University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Georgia" panose="02040502050405020303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4FE391-5DA4-95A9-9EE5-C32E385F54A6}"/>
              </a:ext>
            </a:extLst>
          </p:cNvPr>
          <p:cNvSpPr txBox="1"/>
          <p:nvPr/>
        </p:nvSpPr>
        <p:spPr>
          <a:xfrm>
            <a:off x="1308960" y="2045411"/>
            <a:ext cx="4613785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Georgia" panose="02040502050405020303" pitchFamily="18" charset="0"/>
              </a:rPr>
              <a:t>Thank you</a:t>
            </a:r>
            <a:endParaRPr lang="en-US" altLang="zh-CN" sz="2800" dirty="0">
              <a:latin typeface="Georgia" panose="02040502050405020303" pitchFamily="18" charset="0"/>
            </a:endParaRPr>
          </a:p>
        </p:txBody>
      </p:sp>
      <p:pic>
        <p:nvPicPr>
          <p:cNvPr id="6" name="Picture 1512" descr="E:\徐振杰\进行中\高校\人大ppt\jpg\01\02.png">
            <a:extLst>
              <a:ext uri="{FF2B5EF4-FFF2-40B4-BE49-F238E27FC236}">
                <a16:creationId xmlns:a16="http://schemas.microsoft.com/office/drawing/2014/main" id="{92782B0E-9F2F-5E25-90B0-EAACF676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5057" y="162667"/>
            <a:ext cx="1858573" cy="47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Universidad Politécnica de Madrid">
            <a:extLst>
              <a:ext uri="{FF2B5EF4-FFF2-40B4-BE49-F238E27FC236}">
                <a16:creationId xmlns:a16="http://schemas.microsoft.com/office/drawing/2014/main" id="{333FB5B3-BA32-ADD6-EEB0-2A7109FD7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842" y="18401"/>
            <a:ext cx="1754089" cy="8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9EDA2198-58BC-FBB7-3E9B-A82EB2BD8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87" y="160596"/>
            <a:ext cx="512861" cy="51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28E87-7E4F-0664-C71D-12706428C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000" y="233208"/>
            <a:ext cx="10763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页脚占位符 3">
            <a:extLst>
              <a:ext uri="{FF2B5EF4-FFF2-40B4-BE49-F238E27FC236}">
                <a16:creationId xmlns:a16="http://schemas.microsoft.com/office/drawing/2014/main" id="{7CC10C0C-2689-AFA1-2251-CAE673A7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F83C-FC4B-297F-CA04-DD6AF4771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B270A31F-AE8B-1EB8-EECF-B8DBA6DE64AF}"/>
              </a:ext>
            </a:extLst>
          </p:cNvPr>
          <p:cNvSpPr txBox="1">
            <a:spLocks/>
          </p:cNvSpPr>
          <p:nvPr/>
        </p:nvSpPr>
        <p:spPr>
          <a:xfrm>
            <a:off x="10029867" y="6392961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7991A49-AF02-AF2B-A613-4A5782303F4A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6D73330-A96B-A5E6-3041-7863252BCF8C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Introduction &amp; Literature Review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375729-DC08-5FA6-A601-E41A432037D3}"/>
              </a:ext>
            </a:extLst>
          </p:cNvPr>
          <p:cNvSpPr txBox="1"/>
          <p:nvPr/>
        </p:nvSpPr>
        <p:spPr>
          <a:xfrm>
            <a:off x="399446" y="978038"/>
            <a:ext cx="11519068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1850" b="1" dirty="0">
              <a:solidFill>
                <a:srgbClr val="3260BB"/>
              </a:solidFill>
              <a:highlight>
                <a:srgbClr val="FFFFFF"/>
              </a:highlight>
              <a:latin typeface="Book Antiqua" panose="0204060205030503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260BB"/>
                </a:solidFill>
                <a:effectLst/>
                <a:highlight>
                  <a:srgbClr val="FFFFFF"/>
                </a:highlight>
                <a:latin typeface="Book Antiqua" panose="02040602050305030304" pitchFamily="18" charset="0"/>
              </a:rPr>
              <a:t>Cyberchondria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Cyberchondria is a multidimensional, syndrome-like condition characterized by responses to anxiety, compulsivity, and associated negative emotional states (</a:t>
            </a:r>
            <a:r>
              <a:rPr lang="en-US" altLang="zh-CN" sz="2000" dirty="0" err="1">
                <a:highlight>
                  <a:srgbClr val="FFFFFF"/>
                </a:highlight>
                <a:latin typeface="Book Antiqua" panose="02040602050305030304" pitchFamily="18" charset="0"/>
              </a:rPr>
              <a:t>Starcevic</a:t>
            </a: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 et al., 2020).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A </a:t>
            </a:r>
            <a:r>
              <a:rPr lang="en-US" altLang="zh-CN" sz="2000" b="1" dirty="0">
                <a:solidFill>
                  <a:srgbClr val="3260BB"/>
                </a:solidFill>
                <a:highlight>
                  <a:srgbClr val="FFFFFF"/>
                </a:highlight>
                <a:latin typeface="Book Antiqua" panose="02040602050305030304" pitchFamily="18" charset="0"/>
              </a:rPr>
              <a:t>combination</a:t>
            </a: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 of </a:t>
            </a:r>
            <a:r>
              <a:rPr lang="en-US" altLang="zh-CN" sz="2000" dirty="0">
                <a:solidFill>
                  <a:srgbClr val="3260BB"/>
                </a:solidFill>
                <a:highlight>
                  <a:srgbClr val="FFFFFF"/>
                </a:highlight>
                <a:latin typeface="Book Antiqua" panose="02040602050305030304" pitchFamily="18" charset="0"/>
              </a:rPr>
              <a:t>behavioral patterns</a:t>
            </a: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 and </a:t>
            </a:r>
            <a:r>
              <a:rPr lang="en-US" altLang="zh-CN" sz="2000" dirty="0">
                <a:solidFill>
                  <a:srgbClr val="3260BB"/>
                </a:solidFill>
                <a:highlight>
                  <a:srgbClr val="FFFFFF"/>
                </a:highlight>
                <a:latin typeface="Book Antiqua" panose="02040602050305030304" pitchFamily="18" charset="0"/>
              </a:rPr>
              <a:t>concurrent emotional states</a:t>
            </a: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 (McElroy et al., 2019).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3260BB"/>
              </a:solidFill>
              <a:highlight>
                <a:srgbClr val="FFFFFF"/>
              </a:highlight>
              <a:latin typeface="Book Antiqua" panose="0204060205030503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3260BB"/>
                </a:solidFill>
                <a:highlight>
                  <a:srgbClr val="FFFFFF"/>
                </a:highlight>
                <a:latin typeface="Book Antiqua" panose="02040602050305030304" pitchFamily="18" charset="0"/>
              </a:rPr>
              <a:t>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A</a:t>
            </a:r>
            <a:r>
              <a:rPr lang="en-US" altLang="zh-CN" sz="2000" i="0" dirty="0">
                <a:effectLst/>
                <a:highlight>
                  <a:srgbClr val="FFFFFF"/>
                </a:highlight>
                <a:latin typeface="Book Antiqua" panose="02040602050305030304" pitchFamily="18" charset="0"/>
              </a:rPr>
              <a:t> lifetime prevalence of 5.7% for health anxiety/</a:t>
            </a: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hypochondriasis (Hannah et al., 2023).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Cyberchondria severity was a significant predictor of </a:t>
            </a: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the utilization (</a:t>
            </a:r>
            <a:r>
              <a:rPr lang="en-US" altLang="zh-CN" sz="2000" dirty="0" err="1">
                <a:highlight>
                  <a:srgbClr val="FFFFFF"/>
                </a:highlight>
                <a:latin typeface="Book Antiqua" panose="02040602050305030304" pitchFamily="18" charset="0"/>
              </a:rPr>
              <a:t>Kobryn</a:t>
            </a: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 &amp; </a:t>
            </a:r>
            <a:r>
              <a:rPr lang="en-US" altLang="zh-CN" sz="2000" dirty="0" err="1">
                <a:highlight>
                  <a:srgbClr val="FFFFFF"/>
                </a:highlight>
                <a:latin typeface="Book Antiqua" panose="02040602050305030304" pitchFamily="18" charset="0"/>
              </a:rPr>
              <a:t>Duplaga</a:t>
            </a:r>
            <a:r>
              <a:rPr lang="en-US" altLang="zh-CN" sz="2000" dirty="0">
                <a:highlight>
                  <a:srgbClr val="FFFFFF"/>
                </a:highlight>
                <a:latin typeface="Book Antiqua" panose="02040602050305030304" pitchFamily="18" charset="0"/>
              </a:rPr>
              <a:t>, 2024).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4B7782-31B8-B471-8231-62206C74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D05030A-B476-A5B3-DB04-B2FEBDE5DE3A}"/>
              </a:ext>
            </a:extLst>
          </p:cNvPr>
          <p:cNvGrpSpPr/>
          <p:nvPr/>
        </p:nvGrpSpPr>
        <p:grpSpPr>
          <a:xfrm>
            <a:off x="2246851" y="4122464"/>
            <a:ext cx="7900543" cy="1845554"/>
            <a:chOff x="2129324" y="3912201"/>
            <a:chExt cx="7900543" cy="184555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7BF7313-DE7F-DEB6-5FFB-B7B15DD3B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9324" y="3912201"/>
              <a:ext cx="7900543" cy="184555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D40F4501-5231-0781-A490-F3656CCC61A9}"/>
                    </a:ext>
                  </a:extLst>
                </p14:cNvPr>
                <p14:cNvContentPartPr/>
                <p14:nvPr/>
              </p14:nvContentPartPr>
              <p14:xfrm>
                <a:off x="2291209" y="4960163"/>
                <a:ext cx="7475760" cy="36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D40F4501-5231-0781-A490-F3656CCC61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7209" y="4852523"/>
                  <a:ext cx="758340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40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AF1AFFD0-B1B6-CAAA-2D86-334FE1AC1129}"/>
              </a:ext>
            </a:extLst>
          </p:cNvPr>
          <p:cNvSpPr txBox="1">
            <a:spLocks/>
          </p:cNvSpPr>
          <p:nvPr/>
        </p:nvSpPr>
        <p:spPr>
          <a:xfrm>
            <a:off x="10029867" y="6392961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E76740-1FB1-E456-C171-A5E160EBB063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A60CA22-B793-CAF3-1A95-83A741A2F510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Introduction &amp; Literature Review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FBF9D5-2A2F-9C02-3CC6-427FCE03FA6E}"/>
              </a:ext>
            </a:extLst>
          </p:cNvPr>
          <p:cNvSpPr txBox="1"/>
          <p:nvPr/>
        </p:nvSpPr>
        <p:spPr>
          <a:xfrm>
            <a:off x="508303" y="1520215"/>
            <a:ext cx="10650014" cy="4054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260BB"/>
                </a:solidFill>
                <a:effectLst/>
                <a:highlight>
                  <a:srgbClr val="FFFFFF"/>
                </a:highlight>
                <a:latin typeface="Book Antiqua" panose="02040602050305030304" pitchFamily="18" charset="0"/>
              </a:rPr>
              <a:t>Dimensions of Cyberchondria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Cyberchondria may be better defined as a </a:t>
            </a:r>
            <a:r>
              <a:rPr lang="en-US" altLang="zh-CN" dirty="0">
                <a:solidFill>
                  <a:srgbClr val="3260BB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dimensional construct</a:t>
            </a: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on a continuum from a mild to severe </a:t>
            </a:r>
            <a:r>
              <a:rPr lang="en-US" altLang="zh-CN" dirty="0" err="1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behavioural</a:t>
            </a: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psychopathological pattern (</a:t>
            </a:r>
            <a:r>
              <a:rPr lang="en-US" altLang="zh-CN" dirty="0" err="1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Starcevic</a:t>
            </a: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et al., 2020).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Four Dimensions </a:t>
            </a: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(McElroy &amp; Shevlin, 2014):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Compulsion: </a:t>
            </a: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degree to which internet searches for health information interfere with daily activities.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Distress: </a:t>
            </a: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tendency to experience anxiety while searching for health information online.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Excessiveness: </a:t>
            </a: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repetitive nature of the searches.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Reassurance: </a:t>
            </a: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need to seek reassurance from medical professionals or online sources.</a:t>
            </a:r>
          </a:p>
          <a:p>
            <a:pPr lvl="1"/>
            <a:endParaRPr lang="en-US" altLang="zh-CN" sz="1850" dirty="0">
              <a:solidFill>
                <a:srgbClr val="000000"/>
              </a:solidFill>
              <a:highlight>
                <a:srgbClr val="FFFFFF"/>
              </a:highlight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3260BB"/>
                </a:solidFill>
                <a:highlight>
                  <a:srgbClr val="FFFFFF"/>
                </a:highlight>
                <a:latin typeface="Book Antiqua" panose="02040602050305030304" pitchFamily="18" charset="0"/>
              </a:rPr>
              <a:t>Theories and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eassurance-Seeking </a:t>
            </a:r>
            <a:r>
              <a:rPr lang="en-US" altLang="zh-CN" sz="18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 (Doherty-</a:t>
            </a:r>
            <a:r>
              <a:rPr lang="en-US" altLang="zh-CN" sz="1800" dirty="0" err="1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Torstrick</a:t>
            </a:r>
            <a:r>
              <a:rPr lang="en-US" altLang="zh-CN" sz="18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et al., 2016)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Metacognition of Health Anxiety (</a:t>
            </a:r>
            <a:r>
              <a:rPr lang="en-US" altLang="zh-CN" sz="1800" dirty="0" err="1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Airoldi</a:t>
            </a:r>
            <a:r>
              <a:rPr lang="en-US" altLang="zh-CN" sz="18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et al., 2022; Fergus &amp; Spada, 2018</a:t>
            </a:r>
            <a:r>
              <a:rPr lang="en-US" altLang="zh-CN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800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C3FB0-7837-FB43-A09C-35408754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91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341B-DEE2-E37F-FBF0-C1EC5AC47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59914D8-2CC3-BDB0-D455-7956B626538A}"/>
              </a:ext>
            </a:extLst>
          </p:cNvPr>
          <p:cNvSpPr txBox="1">
            <a:spLocks/>
          </p:cNvSpPr>
          <p:nvPr/>
        </p:nvSpPr>
        <p:spPr>
          <a:xfrm>
            <a:off x="10029867" y="6392961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7E992A3-E539-7263-97C5-E8D8E8F02BAB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7A4B63A-930B-E184-B383-8DBE1D50B28C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Introduction &amp; Literature Review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AD43D8-AF3B-F664-6027-35884F358D07}"/>
              </a:ext>
            </a:extLst>
          </p:cNvPr>
          <p:cNvSpPr txBox="1"/>
          <p:nvPr/>
        </p:nvSpPr>
        <p:spPr>
          <a:xfrm>
            <a:off x="481848" y="1476673"/>
            <a:ext cx="10650014" cy="407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zh-CN" sz="1850" dirty="0">
              <a:solidFill>
                <a:srgbClr val="000000"/>
              </a:solidFill>
              <a:highlight>
                <a:srgbClr val="FFFFFF"/>
              </a:highlight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0" dirty="0">
                <a:solidFill>
                  <a:srgbClr val="3260BB"/>
                </a:solidFill>
                <a:effectLst/>
                <a:highlight>
                  <a:srgbClr val="FFFFFF"/>
                </a:highlight>
                <a:latin typeface="Book Antiqua" panose="02040602050305030304" pitchFamily="18" charset="0"/>
              </a:rPr>
              <a:t>Variable-Centered or Person-Centered Approach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i="0" dirty="0">
              <a:solidFill>
                <a:srgbClr val="3260BB"/>
              </a:solidFill>
              <a:effectLst/>
              <a:highlight>
                <a:srgbClr val="FFFFFF"/>
              </a:highlight>
              <a:latin typeface="Book Antiqua" panose="0204060205030503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Variable-Centered Approach </a:t>
            </a:r>
            <a:r>
              <a:rPr lang="en-US" altLang="zh-CN" sz="2000" dirty="0">
                <a:latin typeface="Book Antiqua" panose="02040602050305030304" pitchFamily="18" charset="0"/>
              </a:rPr>
              <a:t>(McElroy &amp; Shevlin, 2014; Jungmann &amp; </a:t>
            </a:r>
            <a:r>
              <a:rPr lang="en-US" altLang="zh-CN" sz="2000" dirty="0" err="1">
                <a:latin typeface="Book Antiqua" panose="02040602050305030304" pitchFamily="18" charset="0"/>
              </a:rPr>
              <a:t>Witthöft</a:t>
            </a:r>
            <a:r>
              <a:rPr lang="en-US" altLang="zh-CN" sz="2000" dirty="0">
                <a:latin typeface="Book Antiqua" panose="02040602050305030304" pitchFamily="18" charset="0"/>
              </a:rPr>
              <a:t>, 2020)</a:t>
            </a:r>
            <a:endParaRPr lang="en-US" altLang="zh-CN" sz="2000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Studying the relationships between variables across a population.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Person-Centered Approach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Instead of looking at the average effect of variables, it looks at how individuals with different profiles or patterns within the data might respond differently. 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Research Question 1</a:t>
            </a:r>
            <a:r>
              <a:rPr lang="en-US" altLang="zh-CN" sz="2000" i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i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latent profiles can be identified among individuals exhibiting diverse patterns of cyberchondria? 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2046C-890F-BF00-76E4-09327D80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42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76687-619C-2C23-847A-323B0F4FD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B4A32D4-FA1E-534D-7D88-A004F7F6AF5C}"/>
              </a:ext>
            </a:extLst>
          </p:cNvPr>
          <p:cNvSpPr txBox="1">
            <a:spLocks/>
          </p:cNvSpPr>
          <p:nvPr/>
        </p:nvSpPr>
        <p:spPr>
          <a:xfrm>
            <a:off x="10029867" y="6392961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218060C-843A-B387-008E-14CC06163A60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2F12EE-4C41-D191-4092-BE748EED5C30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Introduction &amp; Literature Review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F654-652A-99EF-27AF-CA6D279D4FCE}"/>
              </a:ext>
            </a:extLst>
          </p:cNvPr>
          <p:cNvSpPr txBox="1"/>
          <p:nvPr/>
        </p:nvSpPr>
        <p:spPr>
          <a:xfrm>
            <a:off x="481847" y="1476673"/>
            <a:ext cx="1100258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3260BB"/>
                </a:solidFill>
                <a:latin typeface="Book Antiqua" panose="02040602050305030304" pitchFamily="18" charset="0"/>
              </a:rPr>
              <a:t>Health Information Overload, Avoidance and Cyberchondria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Health Information Overload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ook Antiqua" panose="02040602050305030304" pitchFamily="18" charset="0"/>
              </a:rPr>
              <a:t>Excessive intake of health information becomes a burden rather than a resource (Bawden &amp; Robinson, 2015).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Book Antiqua" panose="0204060205030503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Book Antiqua" panose="02040602050305030304" pitchFamily="18" charset="0"/>
              </a:rPr>
              <a:t>Reassurance-Seeking Model</a:t>
            </a:r>
            <a:r>
              <a:rPr lang="en-US" altLang="zh-CN" sz="2000" dirty="0">
                <a:latin typeface="Book Antiqua" panose="02040602050305030304" pitchFamily="18" charset="0"/>
              </a:rPr>
              <a:t>: Individuals with high health anxiety engage in excessive reassurance-seeking, which fails to alleviate anxiety, perpetuating distress (Doherty-</a:t>
            </a:r>
            <a:r>
              <a:rPr lang="en-US" altLang="zh-CN" sz="2000" dirty="0" err="1">
                <a:latin typeface="Book Antiqua" panose="02040602050305030304" pitchFamily="18" charset="0"/>
              </a:rPr>
              <a:t>Torstrick</a:t>
            </a:r>
            <a:r>
              <a:rPr lang="en-US" altLang="zh-CN" sz="2000" dirty="0">
                <a:latin typeface="Book Antiqua" panose="02040602050305030304" pitchFamily="18" charset="0"/>
              </a:rPr>
              <a:t> et al., 2016).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Book Antiqua" panose="02040602050305030304" pitchFamily="18" charset="0"/>
              </a:rPr>
              <a:t>Social Amplification of Risk Framework (SARF)</a:t>
            </a:r>
            <a:r>
              <a:rPr lang="en-US" altLang="zh-CN" sz="2000" dirty="0">
                <a:latin typeface="Book Antiqua" panose="02040602050305030304" pitchFamily="18" charset="0"/>
              </a:rPr>
              <a:t>: Heightened exposure to health-related risks amplifies perceived risks (Li et al., 2023), contributing to health anxiety and cyberchondria.</a:t>
            </a:r>
            <a:endParaRPr lang="en-US" altLang="zh-CN" sz="2000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4F8D1B-2888-33AD-F5D6-C032DB4C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0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AE6A0-3750-32D9-6AEB-DB169564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CF7EA961-486A-BA24-3468-9DD6A2DEEE33}"/>
              </a:ext>
            </a:extLst>
          </p:cNvPr>
          <p:cNvSpPr txBox="1">
            <a:spLocks/>
          </p:cNvSpPr>
          <p:nvPr/>
        </p:nvSpPr>
        <p:spPr>
          <a:xfrm>
            <a:off x="10029867" y="6392961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6804AF7-4475-D55A-2E62-8B186E4FFEFD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2A8137E-DD04-CFDC-148E-77A583485C92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Introduction &amp; Literature Review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39292-8536-C147-271A-2B7AFE736367}"/>
              </a:ext>
            </a:extLst>
          </p:cNvPr>
          <p:cNvSpPr txBox="1"/>
          <p:nvPr/>
        </p:nvSpPr>
        <p:spPr>
          <a:xfrm>
            <a:off x="375904" y="1097023"/>
            <a:ext cx="11407365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3260BB"/>
                </a:solidFill>
                <a:latin typeface="Book Antiqua" panose="02040602050305030304" pitchFamily="18" charset="0"/>
              </a:rPr>
              <a:t>Health Information Overload, Avoidance and Cyberchondria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700" b="1" dirty="0">
                <a:latin typeface="Book Antiqua" panose="02040602050305030304" pitchFamily="18" charset="0"/>
              </a:rPr>
              <a:t>Health Information Avoidance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Book Antiqua" panose="02040602050305030304" pitchFamily="18" charset="0"/>
              </a:rPr>
              <a:t>behavior intended to prevent or delay the acquisition of available but potentially unwanted information (Howell &amp; Shepperd, 2013).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1700" dirty="0">
              <a:latin typeface="Book Antiqua" panose="0204060205030503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1700" b="1" dirty="0">
                <a:solidFill>
                  <a:srgbClr val="3260BB"/>
                </a:solidFill>
                <a:latin typeface="Book Antiqua" panose="02040602050305030304" pitchFamily="18" charset="0"/>
              </a:rPr>
              <a:t>A potential strategy?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Book Antiqua" panose="02040602050305030304" pitchFamily="18" charset="0"/>
              </a:rPr>
              <a:t>A coping mechanism to mitigate the negative effects of cyberchondria (Doherty-</a:t>
            </a:r>
            <a:r>
              <a:rPr lang="en-US" altLang="zh-CN" sz="1700" dirty="0" err="1">
                <a:latin typeface="Book Antiqua" panose="02040602050305030304" pitchFamily="18" charset="0"/>
              </a:rPr>
              <a:t>Torstrick</a:t>
            </a:r>
            <a:r>
              <a:rPr lang="en-US" altLang="zh-CN" sz="1700" dirty="0">
                <a:latin typeface="Book Antiqua" panose="02040602050305030304" pitchFamily="18" charset="0"/>
              </a:rPr>
              <a:t> et al., 2016; </a:t>
            </a:r>
            <a:r>
              <a:rPr lang="en-US" altLang="zh-CN" sz="1700" dirty="0" err="1">
                <a:latin typeface="Book Antiqua" panose="02040602050305030304" pitchFamily="18" charset="0"/>
              </a:rPr>
              <a:t>Laato</a:t>
            </a:r>
            <a:r>
              <a:rPr lang="en-US" altLang="zh-CN" sz="1700" dirty="0">
                <a:latin typeface="Book Antiqua" panose="02040602050305030304" pitchFamily="18" charset="0"/>
              </a:rPr>
              <a:t> et al., 2020).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Book Antiqua" panose="02040602050305030304" pitchFamily="18" charset="0"/>
              </a:rPr>
              <a:t>Avoidance may help individuals with high health anxiety avoid further distress from online searches.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zh-CN" sz="1700" dirty="0">
              <a:latin typeface="Book Antiqua" panose="020406020503050303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Book Antiqua" panose="02040602050305030304" pitchFamily="18" charset="0"/>
              </a:rPr>
              <a:t>The complete avoidance of health information is unrealistic in an era where the Internet is a dominant source of medical knowledge (</a:t>
            </a:r>
            <a:r>
              <a:rPr lang="en-US" altLang="zh-CN" sz="1700" dirty="0" err="1">
                <a:latin typeface="Book Antiqua" panose="02040602050305030304" pitchFamily="18" charset="0"/>
              </a:rPr>
              <a:t>Starcevic</a:t>
            </a:r>
            <a:r>
              <a:rPr lang="en-US" altLang="zh-CN" sz="1700" dirty="0">
                <a:latin typeface="Book Antiqua" panose="02040602050305030304" pitchFamily="18" charset="0"/>
              </a:rPr>
              <a:t> et al., 2020).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1700" dirty="0">
                <a:latin typeface="Book Antiqua" panose="02040602050305030304" pitchFamily="18" charset="0"/>
              </a:rPr>
              <a:t>Information avoidance can temporarily alleviate health anxiety, it is insufficient without concurrent efforts to improve health literacy and online information competency (Luo, 2019).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700" dirty="0">
              <a:latin typeface="Book Antiqua" panose="020406020503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700" b="1" i="1" dirty="0">
                <a:latin typeface="Book Antiqua" panose="02040602050305030304" pitchFamily="18" charset="0"/>
              </a:rPr>
              <a:t>Research Question 2</a:t>
            </a:r>
            <a:r>
              <a:rPr lang="en-US" altLang="zh-CN" sz="1700" i="1" dirty="0">
                <a:latin typeface="Book Antiqua" panose="02040602050305030304" pitchFamily="18" charset="0"/>
              </a:rPr>
              <a:t>: </a:t>
            </a:r>
            <a:r>
              <a:rPr lang="en-US" altLang="zh-CN" sz="1600" i="1" dirty="0">
                <a:latin typeface="Book Antiqua" panose="02040602050305030304" pitchFamily="18" charset="0"/>
              </a:rPr>
              <a:t>What is the relationship between health information overload, avoidance, and the subtypes of cyberchondria?</a:t>
            </a:r>
            <a:endParaRPr lang="en-US" altLang="zh-CN" sz="1700" i="1" dirty="0">
              <a:latin typeface="Book Antiqua" panose="0204060205030503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42ED94-7CF9-EEFD-FE2A-632977A4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AF1AFFD0-B1B6-CAAA-2D86-334FE1AC1129}"/>
              </a:ext>
            </a:extLst>
          </p:cNvPr>
          <p:cNvSpPr txBox="1">
            <a:spLocks/>
          </p:cNvSpPr>
          <p:nvPr/>
        </p:nvSpPr>
        <p:spPr>
          <a:xfrm>
            <a:off x="10029867" y="6307722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E76740-1FB1-E456-C171-A5E160EBB063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A60CA22-B793-CAF3-1A95-83A741A2F510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FBF9D5-2A2F-9C02-3CC6-427FCE03FA6E}"/>
              </a:ext>
            </a:extLst>
          </p:cNvPr>
          <p:cNvSpPr txBox="1"/>
          <p:nvPr/>
        </p:nvSpPr>
        <p:spPr>
          <a:xfrm>
            <a:off x="310717" y="1517403"/>
            <a:ext cx="52187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260BB"/>
                </a:solidFill>
                <a:latin typeface="Book Antiqua" panose="02040602050305030304" pitchFamily="18" charset="0"/>
              </a:rPr>
              <a:t>Participants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</a:rPr>
              <a:t>Data was collected through a questionnaire, with participant recruitment facilitated by the </a:t>
            </a:r>
            <a:r>
              <a:rPr lang="en-US" altLang="zh-CN" dirty="0" err="1">
                <a:latin typeface="Book Antiqua" panose="02040602050305030304" pitchFamily="18" charset="0"/>
              </a:rPr>
              <a:t>Credamo</a:t>
            </a:r>
            <a:r>
              <a:rPr lang="en-US" altLang="zh-CN" dirty="0">
                <a:latin typeface="Book Antiqua" panose="02040602050305030304" pitchFamily="18" charset="0"/>
              </a:rPr>
              <a:t> (</a:t>
            </a:r>
            <a:r>
              <a:rPr lang="en-US" altLang="zh-CN" dirty="0">
                <a:latin typeface="Book Antiqua" panose="02040602050305030304" pitchFamily="18" charset="0"/>
                <a:hlinkClick r:id="rId3"/>
              </a:rPr>
              <a:t>www.credamo.com</a:t>
            </a:r>
            <a:r>
              <a:rPr lang="en-US" altLang="zh-CN" dirty="0">
                <a:latin typeface="Book Antiqua" panose="02040602050305030304" pitchFamily="18" charset="0"/>
              </a:rPr>
              <a:t>), a member of the European Society for Opinion and Marketing Research (ESOMAR), which is recognized for adhering to international authoritative standards.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</a:rPr>
              <a:t>Data collection conducted from May 13th to May 17th, 2024.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Book Antiqua" panose="0204060205030503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</a:rPr>
              <a:t>500 respondents (65.8% female, </a:t>
            </a:r>
            <a:r>
              <a:rPr lang="en-US" altLang="zh-CN" i="1" dirty="0">
                <a:latin typeface="Book Antiqua" panose="02040602050305030304" pitchFamily="18" charset="0"/>
              </a:rPr>
              <a:t>N</a:t>
            </a:r>
            <a:r>
              <a:rPr lang="en-US" altLang="zh-CN" dirty="0">
                <a:latin typeface="Book Antiqua" panose="02040602050305030304" pitchFamily="18" charset="0"/>
              </a:rPr>
              <a:t> = 329; </a:t>
            </a:r>
            <a:r>
              <a:rPr lang="en-US" altLang="zh-CN" i="1" dirty="0">
                <a:latin typeface="Book Antiqua" panose="02040602050305030304" pitchFamily="18" charset="0"/>
              </a:rPr>
              <a:t>M</a:t>
            </a:r>
            <a:r>
              <a:rPr lang="en-US" altLang="zh-CN" baseline="-25000" dirty="0">
                <a:latin typeface="Book Antiqua" panose="02040602050305030304" pitchFamily="18" charset="0"/>
              </a:rPr>
              <a:t>age</a:t>
            </a:r>
            <a:r>
              <a:rPr lang="en-US" altLang="zh-CN" dirty="0">
                <a:latin typeface="Book Antiqua" panose="02040602050305030304" pitchFamily="18" charset="0"/>
              </a:rPr>
              <a:t> = 30.16, </a:t>
            </a:r>
            <a:r>
              <a:rPr lang="en-US" altLang="zh-CN" i="1" dirty="0">
                <a:latin typeface="Book Antiqua" panose="02040602050305030304" pitchFamily="18" charset="0"/>
              </a:rPr>
              <a:t>SD</a:t>
            </a:r>
            <a:r>
              <a:rPr lang="en-US" altLang="zh-CN" dirty="0">
                <a:latin typeface="Book Antiqua" panose="02040602050305030304" pitchFamily="18" charset="0"/>
              </a:rPr>
              <a:t> = 6.78).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zh-CN" b="1" dirty="0">
              <a:latin typeface="Book Antiqua" panose="0204060205030503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003A93-6684-2A54-FAEE-378E510B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3C5C6A-FBB3-9148-71C5-6919C73A6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17" y="1620209"/>
            <a:ext cx="5441152" cy="4206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A4B0A20-239F-9EDE-0A35-FF76D48CCD02}"/>
              </a:ext>
            </a:extLst>
          </p:cNvPr>
          <p:cNvSpPr txBox="1"/>
          <p:nvPr/>
        </p:nvSpPr>
        <p:spPr>
          <a:xfrm>
            <a:off x="5970494" y="1344706"/>
            <a:ext cx="466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ok Antiqua" panose="02040602050305030304" pitchFamily="18" charset="0"/>
                <a:cs typeface="Times New Roman" panose="02020603050405020304" pitchFamily="18" charset="0"/>
              </a:rPr>
              <a:t>Table 2. Demographic Variables Descriptive Statistics</a:t>
            </a:r>
            <a:endParaRPr lang="zh-CN" altLang="en-US" sz="1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44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6CDB6-9C63-E2B9-5A35-B678E769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75FC0D2-2686-B13E-A3BB-F5331EEF78A1}"/>
              </a:ext>
            </a:extLst>
          </p:cNvPr>
          <p:cNvSpPr txBox="1">
            <a:spLocks/>
          </p:cNvSpPr>
          <p:nvPr/>
        </p:nvSpPr>
        <p:spPr>
          <a:xfrm>
            <a:off x="10029867" y="6307722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7CF6E9-579E-CC85-6654-5F4BD35D562D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4742988-3AF0-DE6A-81B1-C0A2C22DFCB2}"/>
              </a:ext>
            </a:extLst>
          </p:cNvPr>
          <p:cNvSpPr txBox="1"/>
          <p:nvPr/>
        </p:nvSpPr>
        <p:spPr>
          <a:xfrm>
            <a:off x="321475" y="378219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0F2D5E-0450-D509-BA4A-BB6525B48803}"/>
              </a:ext>
            </a:extLst>
          </p:cNvPr>
          <p:cNvSpPr txBox="1"/>
          <p:nvPr/>
        </p:nvSpPr>
        <p:spPr>
          <a:xfrm>
            <a:off x="321475" y="1332521"/>
            <a:ext cx="5513518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buFont typeface="Arial" panose="020B0604020202020204" pitchFamily="34" charset="0"/>
              <a:buChar char="•"/>
              <a:defRPr b="1">
                <a:solidFill>
                  <a:srgbClr val="3260BB"/>
                </a:solidFill>
                <a:latin typeface="Book Antiqua" panose="02040602050305030304" pitchFamily="18" charset="0"/>
              </a:defRPr>
            </a:lvl1pPr>
            <a:lvl2pPr marL="742950" lvl="1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2pPr>
            <a:lvl3pPr marL="1200150" lvl="2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3pPr>
          </a:lstStyle>
          <a:p>
            <a:pPr algn="l"/>
            <a:r>
              <a:rPr lang="en-US" altLang="zh-CN" sz="1700" dirty="0"/>
              <a:t>Measurements</a:t>
            </a:r>
          </a:p>
          <a:p>
            <a:pPr lvl="1" algn="l"/>
            <a:r>
              <a:rPr lang="en-US" altLang="zh-CN" sz="1700" b="1" dirty="0"/>
              <a:t>Cyberchondria</a:t>
            </a:r>
          </a:p>
          <a:p>
            <a:pPr lvl="2" algn="l"/>
            <a:r>
              <a:rPr lang="en-US" altLang="zh-CN" sz="1700" dirty="0"/>
              <a:t>Cyberchondria Severity Scale (CSS-12; McElroy et al., 2019);</a:t>
            </a:r>
          </a:p>
          <a:p>
            <a:pPr lvl="2" algn="l"/>
            <a:r>
              <a:rPr lang="en-US" altLang="zh-CN" sz="1700" dirty="0"/>
              <a:t>5-point Likert scale (</a:t>
            </a:r>
            <a:r>
              <a:rPr lang="en-US" altLang="zh-CN" sz="1700" i="1" dirty="0"/>
              <a:t>M</a:t>
            </a:r>
            <a:r>
              <a:rPr lang="en-US" altLang="zh-CN" sz="1700" dirty="0"/>
              <a:t> ± </a:t>
            </a:r>
            <a:r>
              <a:rPr lang="en-US" altLang="zh-CN" sz="1700" i="1" dirty="0"/>
              <a:t>SD</a:t>
            </a:r>
            <a:r>
              <a:rPr lang="en-US" altLang="zh-CN" sz="1700" dirty="0"/>
              <a:t> = 3.63 ± 0.63, Cronbach’s </a:t>
            </a:r>
            <a:r>
              <a:rPr lang="el-GR" altLang="zh-CN" sz="1700" i="1" dirty="0"/>
              <a:t>α</a:t>
            </a:r>
            <a:r>
              <a:rPr lang="el-GR" altLang="zh-CN" sz="1700" dirty="0"/>
              <a:t> = 0.827</a:t>
            </a:r>
            <a:r>
              <a:rPr lang="en-US" altLang="zh-CN" sz="1700" dirty="0"/>
              <a:t>)</a:t>
            </a:r>
          </a:p>
          <a:p>
            <a:pPr lvl="1" algn="l"/>
            <a:endParaRPr lang="en-US" altLang="zh-CN" sz="1700" dirty="0"/>
          </a:p>
          <a:p>
            <a:pPr lvl="1" algn="l"/>
            <a:r>
              <a:rPr lang="en-US" altLang="zh-CN" sz="1700" b="1" dirty="0"/>
              <a:t>Health Information Overload and Avoidance</a:t>
            </a:r>
          </a:p>
          <a:p>
            <a:pPr lvl="2" algn="l"/>
            <a:r>
              <a:rPr lang="en-US" altLang="zh-CN" sz="1600" dirty="0"/>
              <a:t>Health information overload was measured using three items adapted from Song et al. (2021); Health information avoidance was assessed with four items from Howell &amp; Shepperd’s (2016) research.</a:t>
            </a:r>
          </a:p>
          <a:p>
            <a:pPr lvl="2" algn="l"/>
            <a:r>
              <a:rPr lang="en-US" altLang="zh-CN" sz="1700" dirty="0"/>
              <a:t>5-point Likert scale (</a:t>
            </a:r>
            <a:r>
              <a:rPr lang="en-US" altLang="zh-CN" sz="1700" i="1" dirty="0" err="1"/>
              <a:t>M</a:t>
            </a:r>
            <a:r>
              <a:rPr lang="en-US" altLang="zh-CN" sz="1700" i="1" baseline="-25000" dirty="0" err="1"/>
              <a:t>overload</a:t>
            </a:r>
            <a:r>
              <a:rPr lang="en-US" altLang="zh-CN" sz="1700" dirty="0"/>
              <a:t> ± </a:t>
            </a:r>
            <a:r>
              <a:rPr lang="en-US" altLang="zh-CN" sz="1700" i="1" dirty="0" err="1"/>
              <a:t>SD</a:t>
            </a:r>
            <a:r>
              <a:rPr lang="en-US" altLang="zh-CN" sz="1700" i="1" baseline="-25000" dirty="0" err="1"/>
              <a:t>overload</a:t>
            </a:r>
            <a:r>
              <a:rPr lang="en-US" altLang="zh-CN" sz="1700" dirty="0"/>
              <a:t> = 2.87 ± 1.17, Cronbach’s </a:t>
            </a:r>
            <a:r>
              <a:rPr lang="el-GR" altLang="zh-CN" sz="1700" i="1" dirty="0"/>
              <a:t>α</a:t>
            </a:r>
            <a:r>
              <a:rPr lang="en-US" altLang="zh-CN" sz="1700" i="1" baseline="-25000" dirty="0"/>
              <a:t>overload</a:t>
            </a:r>
            <a:r>
              <a:rPr lang="el-GR" altLang="zh-CN" sz="1700" dirty="0"/>
              <a:t> = 0.8</a:t>
            </a:r>
            <a:r>
              <a:rPr lang="en-US" altLang="zh-CN" sz="1700" dirty="0"/>
              <a:t>0</a:t>
            </a:r>
            <a:r>
              <a:rPr lang="el-GR" altLang="zh-CN" sz="1700" dirty="0"/>
              <a:t>7</a:t>
            </a:r>
            <a:r>
              <a:rPr lang="en-US" altLang="zh-CN" sz="1700" dirty="0"/>
              <a:t>; </a:t>
            </a:r>
            <a:r>
              <a:rPr lang="en-US" altLang="zh-CN" sz="1700" i="1" dirty="0" err="1"/>
              <a:t>M</a:t>
            </a:r>
            <a:r>
              <a:rPr lang="en-US" altLang="zh-CN" sz="1700" i="1" baseline="-25000" dirty="0" err="1"/>
              <a:t>avoidance</a:t>
            </a:r>
            <a:r>
              <a:rPr lang="en-US" altLang="zh-CN" sz="1700" dirty="0"/>
              <a:t>± </a:t>
            </a:r>
            <a:r>
              <a:rPr lang="en-US" altLang="zh-CN" sz="1700" i="1" dirty="0" err="1"/>
              <a:t>SD</a:t>
            </a:r>
            <a:r>
              <a:rPr lang="en-US" altLang="zh-CN" sz="1700" i="1" baseline="-25000" dirty="0" err="1"/>
              <a:t>avoidance</a:t>
            </a:r>
            <a:r>
              <a:rPr lang="en-US" altLang="zh-CN" sz="1700" dirty="0"/>
              <a:t> = 2.36 ± 0.90, Cronbach’s </a:t>
            </a:r>
            <a:r>
              <a:rPr lang="el-GR" altLang="zh-CN" sz="1700" i="1" dirty="0"/>
              <a:t>α</a:t>
            </a:r>
            <a:r>
              <a:rPr lang="en-US" altLang="zh-CN" sz="1700" i="1" baseline="-25000" dirty="0"/>
              <a:t>avoidance</a:t>
            </a:r>
            <a:r>
              <a:rPr lang="el-GR" altLang="zh-CN" sz="1700" dirty="0"/>
              <a:t> = 0.8</a:t>
            </a:r>
            <a:r>
              <a:rPr lang="en-US" altLang="zh-CN" sz="1700" dirty="0"/>
              <a:t>82).</a:t>
            </a:r>
          </a:p>
          <a:p>
            <a:pPr marL="914400" lvl="2" indent="0" algn="l">
              <a:buNone/>
            </a:pPr>
            <a:endParaRPr lang="en-US" altLang="zh-CN" sz="17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93C688-E4D6-5275-CBA2-602C3E11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838854-EEC7-2FB0-C964-81BA8E2D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09" y="1441071"/>
            <a:ext cx="4650515" cy="4766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6C1A3C-35DD-F7B4-22F1-058A71F1AAF5}"/>
              </a:ext>
            </a:extLst>
          </p:cNvPr>
          <p:cNvSpPr txBox="1"/>
          <p:nvPr/>
        </p:nvSpPr>
        <p:spPr>
          <a:xfrm>
            <a:off x="6357009" y="1133294"/>
            <a:ext cx="4660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ook Antiqua" panose="02040602050305030304" pitchFamily="18" charset="0"/>
                <a:cs typeface="Times New Roman" panose="02020603050405020304" pitchFamily="18" charset="0"/>
              </a:rPr>
              <a:t>Table 3. Constructs Measurements</a:t>
            </a:r>
            <a:endParaRPr lang="zh-CN" altLang="en-US" sz="1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8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DC4C-742C-C5D2-E4B0-6FD0669E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DB77901-8CD8-1927-A6FC-424B23E12030}"/>
              </a:ext>
            </a:extLst>
          </p:cNvPr>
          <p:cNvSpPr txBox="1">
            <a:spLocks/>
          </p:cNvSpPr>
          <p:nvPr/>
        </p:nvSpPr>
        <p:spPr>
          <a:xfrm>
            <a:off x="10029867" y="6307722"/>
            <a:ext cx="1753403" cy="3596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/ 14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167519C-FCED-0DAB-EF8A-82069D65CC78}"/>
              </a:ext>
            </a:extLst>
          </p:cNvPr>
          <p:cNvCxnSpPr/>
          <p:nvPr/>
        </p:nvCxnSpPr>
        <p:spPr>
          <a:xfrm>
            <a:off x="399446" y="924022"/>
            <a:ext cx="10231655" cy="0"/>
          </a:xfrm>
          <a:prstGeom prst="line">
            <a:avLst/>
          </a:prstGeom>
          <a:ln w="25400">
            <a:solidFill>
              <a:srgbClr val="1146AF">
                <a:alpha val="80000"/>
              </a:srgbClr>
            </a:solidFill>
          </a:ln>
          <a:effectLst>
            <a:glow rad="76200">
              <a:schemeClr val="accent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489683-F575-1AD5-26B8-26D11FB7D211}"/>
              </a:ext>
            </a:extLst>
          </p:cNvPr>
          <p:cNvSpPr txBox="1"/>
          <p:nvPr/>
        </p:nvSpPr>
        <p:spPr>
          <a:xfrm>
            <a:off x="399446" y="378220"/>
            <a:ext cx="58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eorgia" panose="02040502050405020303" pitchFamily="18" charset="0"/>
                <a:cs typeface="Times New Roman" panose="02020603050405020304" pitchFamily="18" charset="0"/>
              </a:rPr>
              <a:t>Data Analysis &amp; Results</a:t>
            </a:r>
            <a:endParaRPr lang="zh-CN" altLang="en-US" sz="24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15A19D-F9F5-E851-7DF8-FD27798A1A1B}"/>
              </a:ext>
            </a:extLst>
          </p:cNvPr>
          <p:cNvSpPr txBox="1"/>
          <p:nvPr/>
        </p:nvSpPr>
        <p:spPr>
          <a:xfrm>
            <a:off x="399446" y="1290274"/>
            <a:ext cx="1116714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buFont typeface="Arial" panose="020B0604020202020204" pitchFamily="34" charset="0"/>
              <a:buChar char="•"/>
              <a:defRPr b="1">
                <a:solidFill>
                  <a:srgbClr val="3260BB"/>
                </a:solidFill>
                <a:latin typeface="Book Antiqua" panose="02040602050305030304" pitchFamily="18" charset="0"/>
              </a:defRPr>
            </a:lvl1pPr>
            <a:lvl2pPr marL="742950" lvl="1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2pPr>
            <a:lvl3pPr marL="1200150" lvl="2" indent="-285750" algn="just">
              <a:buFont typeface="Arial" panose="020B0604020202020204" pitchFamily="34" charset="0"/>
              <a:buChar char="•"/>
              <a:defRPr>
                <a:latin typeface="Book Antiqua" panose="02040602050305030304" pitchFamily="18" charset="0"/>
              </a:defRPr>
            </a:lvl3pPr>
          </a:lstStyle>
          <a:p>
            <a:r>
              <a:rPr lang="en-US" altLang="zh-CN" sz="1700" dirty="0"/>
              <a:t>Latent Profile Analysis of Cyberchondria</a:t>
            </a:r>
          </a:p>
          <a:p>
            <a:pPr marL="0" indent="0">
              <a:buNone/>
            </a:pPr>
            <a:endParaRPr lang="en-US" altLang="zh-CN" sz="1700" dirty="0"/>
          </a:p>
          <a:p>
            <a:pPr lvl="1"/>
            <a:r>
              <a:rPr lang="pt-BR" altLang="zh-CN" sz="1600" dirty="0"/>
              <a:t>R version 4.3.1, tidyLPA package</a:t>
            </a:r>
          </a:p>
          <a:p>
            <a:pPr lvl="1"/>
            <a:r>
              <a:rPr lang="en-US" altLang="zh-CN" sz="1700" b="1" dirty="0"/>
              <a:t>Akaike Information Criterion (AIC): </a:t>
            </a:r>
            <a:r>
              <a:rPr lang="en-US" altLang="zh-CN" sz="1700" dirty="0"/>
              <a:t>Lower values indicate a better model fit.</a:t>
            </a:r>
          </a:p>
          <a:p>
            <a:pPr lvl="1"/>
            <a:r>
              <a:rPr lang="en-US" altLang="zh-CN" sz="1700" b="1" dirty="0"/>
              <a:t>Bayesian Information Criterion (BIC)</a:t>
            </a:r>
            <a:r>
              <a:rPr lang="en-US" altLang="zh-CN" sz="1700" dirty="0"/>
              <a:t>: Lower values indicate a better model fit.</a:t>
            </a:r>
          </a:p>
          <a:p>
            <a:pPr lvl="1"/>
            <a:r>
              <a:rPr lang="en-US" altLang="zh-CN" sz="1700" b="1" dirty="0"/>
              <a:t>Log-Likelihood (LL): </a:t>
            </a:r>
            <a:r>
              <a:rPr lang="en-US" altLang="zh-CN" sz="1700" dirty="0"/>
              <a:t>Lower values indicate a better model fit.</a:t>
            </a:r>
          </a:p>
          <a:p>
            <a:pPr lvl="1"/>
            <a:r>
              <a:rPr lang="en-US" altLang="zh-CN" sz="1700" b="1" dirty="0"/>
              <a:t>Bootstrap Likelihood Ratio Test (BLRT): </a:t>
            </a:r>
            <a:r>
              <a:rPr lang="en-US" altLang="zh-CN" sz="1700" dirty="0"/>
              <a:t>A </a:t>
            </a:r>
            <a:r>
              <a:rPr lang="en-US" altLang="zh-CN" sz="1700" i="1" dirty="0"/>
              <a:t>p</a:t>
            </a:r>
            <a:r>
              <a:rPr lang="en-US" altLang="zh-CN" sz="1700" dirty="0"/>
              <a:t>-value &lt; 0.05 suggests that the k-class model provides a statistically superior fit compared to the k-1 class model.</a:t>
            </a:r>
          </a:p>
          <a:p>
            <a:pPr lvl="1"/>
            <a:r>
              <a:rPr lang="en-US" altLang="zh-CN" sz="1700" b="1" dirty="0"/>
              <a:t>Entropy:</a:t>
            </a:r>
            <a:r>
              <a:rPr lang="en-US" altLang="zh-CN" sz="1700" dirty="0"/>
              <a:t> Values ≥ 0.8 indicate over 90% classification accuracy.</a:t>
            </a:r>
          </a:p>
          <a:p>
            <a:pPr marL="457200" lvl="1" indent="0">
              <a:buNone/>
            </a:pPr>
            <a:endParaRPr lang="en-US" altLang="zh-CN" sz="1700" dirty="0"/>
          </a:p>
          <a:p>
            <a:pPr lvl="1"/>
            <a:endParaRPr lang="en-US" altLang="zh-CN" sz="17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059ACD-2133-4C6D-2F21-28703DFB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286741"/>
            <a:ext cx="2512189" cy="359677"/>
          </a:xfrm>
        </p:spPr>
        <p:txBody>
          <a:bodyPr/>
          <a:lstStyle/>
          <a:p>
            <a:r>
              <a:rPr lang="en-US" altLang="zh-CN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 Haoyu | 14 November 2024 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EBB7AB-BB77-8529-7087-BEDAD2875A88}"/>
              </a:ext>
            </a:extLst>
          </p:cNvPr>
          <p:cNvSpPr txBox="1"/>
          <p:nvPr/>
        </p:nvSpPr>
        <p:spPr>
          <a:xfrm>
            <a:off x="2555221" y="3827505"/>
            <a:ext cx="84415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Book Antiqua" panose="02040602050305030304" pitchFamily="18" charset="0"/>
              </a:rPr>
              <a:t>Table 4</a:t>
            </a:r>
            <a:r>
              <a:rPr lang="en-US" altLang="zh-CN" sz="1400" dirty="0">
                <a:latin typeface="Book Antiqua" panose="02040602050305030304" pitchFamily="18" charset="0"/>
              </a:rPr>
              <a:t>. Results of model fitting for potential latent analysis of cyberchondria </a:t>
            </a:r>
            <a:endParaRPr lang="zh-CN" altLang="en-US" sz="1400" dirty="0">
              <a:latin typeface="Book Antiqua" panose="0204060205030503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AD8D72B-B92E-E7CE-FFD9-068D1DAEFC1F}"/>
              </a:ext>
            </a:extLst>
          </p:cNvPr>
          <p:cNvGrpSpPr/>
          <p:nvPr/>
        </p:nvGrpSpPr>
        <p:grpSpPr>
          <a:xfrm>
            <a:off x="2589006" y="4083616"/>
            <a:ext cx="7013987" cy="2205239"/>
            <a:chOff x="2589006" y="4083616"/>
            <a:chExt cx="7013987" cy="2205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9077D8D-468C-DF6B-7B6F-B9A8E661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006" y="4083616"/>
              <a:ext cx="7013987" cy="22052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9B8BA5AB-FB84-DF51-AC66-3A987D5B6F76}"/>
                    </a:ext>
                  </a:extLst>
                </p14:cNvPr>
                <p14:cNvContentPartPr/>
                <p14:nvPr/>
              </p14:nvContentPartPr>
              <p14:xfrm>
                <a:off x="7025569" y="4259986"/>
                <a:ext cx="360" cy="2052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9B8BA5AB-FB84-DF51-AC66-3A987D5B6F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1929" y="4151986"/>
                  <a:ext cx="108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070B0D20-590D-C3D3-E73C-4A657AA029E2}"/>
                    </a:ext>
                  </a:extLst>
                </p14:cNvPr>
                <p14:cNvContentPartPr/>
                <p14:nvPr/>
              </p14:nvContentPartPr>
              <p14:xfrm>
                <a:off x="7025569" y="4238386"/>
                <a:ext cx="360" cy="3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070B0D20-590D-C3D3-E73C-4A657AA029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1929" y="4130746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E8ADB95E-3CA7-A937-C108-0DCDD74C646C}"/>
                    </a:ext>
                  </a:extLst>
                </p14:cNvPr>
                <p14:cNvContentPartPr/>
                <p14:nvPr/>
              </p14:nvContentPartPr>
              <p14:xfrm>
                <a:off x="7025569" y="4453666"/>
                <a:ext cx="360" cy="144504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E8ADB95E-3CA7-A937-C108-0DCDD74C64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1929" y="4345666"/>
                  <a:ext cx="108000" cy="16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3C3A4CB3-0520-9080-7BF6-D2F7F9CAA47C}"/>
                    </a:ext>
                  </a:extLst>
                </p14:cNvPr>
                <p14:cNvContentPartPr/>
                <p14:nvPr/>
              </p14:nvContentPartPr>
              <p14:xfrm>
                <a:off x="7025569" y="5905906"/>
                <a:ext cx="360" cy="3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3C3A4CB3-0520-9080-7BF6-D2F7F9CAA4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1929" y="5798266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F4206AE-C324-951C-B905-D6619805B6D3}"/>
                    </a:ext>
                  </a:extLst>
                </p14:cNvPr>
                <p14:cNvContentPartPr/>
                <p14:nvPr/>
              </p14:nvContentPartPr>
              <p14:xfrm>
                <a:off x="7025569" y="5901586"/>
                <a:ext cx="360" cy="468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F4206AE-C324-951C-B905-D6619805B6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1929" y="5793946"/>
                  <a:ext cx="108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55729E5-F71B-B180-7982-966E710AA6B1}"/>
                    </a:ext>
                  </a:extLst>
                </p14:cNvPr>
                <p14:cNvContentPartPr/>
                <p14:nvPr/>
              </p14:nvContentPartPr>
              <p14:xfrm>
                <a:off x="7025569" y="5905906"/>
                <a:ext cx="360" cy="3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55729E5-F71B-B180-7982-966E710AA6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1929" y="5798266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C77A1AEE-118D-A957-8779-6DDA74A7A654}"/>
                    </a:ext>
                  </a:extLst>
                </p14:cNvPr>
                <p14:cNvContentPartPr/>
                <p14:nvPr/>
              </p14:nvContentPartPr>
              <p14:xfrm>
                <a:off x="7025569" y="5916706"/>
                <a:ext cx="360" cy="36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C77A1AEE-118D-A957-8779-6DDA74A7A6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1929" y="5808706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5A6C2F7-5BB8-B9E0-CDF6-A758D2203F96}"/>
                    </a:ext>
                  </a:extLst>
                </p14:cNvPr>
                <p14:cNvContentPartPr/>
                <p14:nvPr/>
              </p14:nvContentPartPr>
              <p14:xfrm>
                <a:off x="7574209" y="4249186"/>
                <a:ext cx="360" cy="166680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5A6C2F7-5BB8-B9E0-CDF6-A758D2203F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20569" y="4141186"/>
                  <a:ext cx="108000" cy="18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AC8E09D1-603E-AD2A-6412-1AECF62D70A9}"/>
                    </a:ext>
                  </a:extLst>
                </p14:cNvPr>
                <p14:cNvContentPartPr/>
                <p14:nvPr/>
              </p14:nvContentPartPr>
              <p14:xfrm>
                <a:off x="7110889" y="4247746"/>
                <a:ext cx="403920" cy="867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AC8E09D1-603E-AD2A-6412-1AECF62D70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56889" y="4139746"/>
                  <a:ext cx="511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A857873-26E5-7EB6-DF89-5616460DF940}"/>
                    </a:ext>
                  </a:extLst>
                </p14:cNvPr>
                <p14:cNvContentPartPr/>
                <p14:nvPr/>
              </p14:nvContentPartPr>
              <p14:xfrm>
                <a:off x="7172449" y="4236946"/>
                <a:ext cx="345600" cy="3420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A857873-26E5-7EB6-DF89-5616460DF9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18449" y="4129306"/>
                  <a:ext cx="453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0CCA52D8-8C55-F979-5C19-B5ADDC184AE5}"/>
                    </a:ext>
                  </a:extLst>
                </p14:cNvPr>
                <p14:cNvContentPartPr/>
                <p14:nvPr/>
              </p14:nvContentPartPr>
              <p14:xfrm>
                <a:off x="7055449" y="4398586"/>
                <a:ext cx="507600" cy="15346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0CCA52D8-8C55-F979-5C19-B5ADDC184AE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01809" y="4290586"/>
                  <a:ext cx="615240" cy="17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F5C5978-758F-9B3E-DC3D-DB380A3338A1}"/>
                    </a:ext>
                  </a:extLst>
                </p14:cNvPr>
                <p14:cNvContentPartPr/>
                <p14:nvPr/>
              </p14:nvContentPartPr>
              <p14:xfrm>
                <a:off x="7083889" y="5905906"/>
                <a:ext cx="371160" cy="3672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F5C5978-758F-9B3E-DC3D-DB380A3338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29889" y="5798266"/>
                  <a:ext cx="478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B5F13732-30B5-87B2-DC88-32FECC7E8932}"/>
                    </a:ext>
                  </a:extLst>
                </p14:cNvPr>
                <p14:cNvContentPartPr/>
                <p14:nvPr/>
              </p14:nvContentPartPr>
              <p14:xfrm>
                <a:off x="7401049" y="5901586"/>
                <a:ext cx="360" cy="468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B5F13732-30B5-87B2-DC88-32FECC7E89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47049" y="5793946"/>
                  <a:ext cx="108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7E43CBD0-B1AB-FCB5-B60D-58D2EF23F386}"/>
                    </a:ext>
                  </a:extLst>
                </p14:cNvPr>
                <p14:cNvContentPartPr/>
                <p14:nvPr/>
              </p14:nvContentPartPr>
              <p14:xfrm>
                <a:off x="7358209" y="5905906"/>
                <a:ext cx="360" cy="3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7E43CBD0-B1AB-FCB5-B60D-58D2EF23F3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04569" y="5798266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86039ADF-9934-0CC6-7104-A495CEDE239E}"/>
                    </a:ext>
                  </a:extLst>
                </p14:cNvPr>
                <p14:cNvContentPartPr/>
                <p14:nvPr/>
              </p14:nvContentPartPr>
              <p14:xfrm>
                <a:off x="7379449" y="5916706"/>
                <a:ext cx="4680" cy="36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86039ADF-9934-0CC6-7104-A495CEDE23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25809" y="5808706"/>
                  <a:ext cx="112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64965136-8F29-156F-A9C1-06974E71D12B}"/>
                    </a:ext>
                  </a:extLst>
                </p14:cNvPr>
                <p14:cNvContentPartPr/>
                <p14:nvPr/>
              </p14:nvContentPartPr>
              <p14:xfrm>
                <a:off x="7347409" y="5905906"/>
                <a:ext cx="360" cy="3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64965136-8F29-156F-A9C1-06974E71D12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93769" y="5798266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0B7DCA85-DACF-D51C-9BA0-6B310080EEA5}"/>
                    </a:ext>
                  </a:extLst>
                </p14:cNvPr>
                <p14:cNvContentPartPr/>
                <p14:nvPr/>
              </p14:nvContentPartPr>
              <p14:xfrm>
                <a:off x="7515169" y="5894746"/>
                <a:ext cx="4680" cy="36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0B7DCA85-DACF-D51C-9BA0-6B310080EEA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61169" y="5787106"/>
                  <a:ext cx="112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00AC49C7-A90D-DB0C-44AC-B74199A5A86F}"/>
                    </a:ext>
                  </a:extLst>
                </p14:cNvPr>
                <p14:cNvContentPartPr/>
                <p14:nvPr/>
              </p14:nvContentPartPr>
              <p14:xfrm>
                <a:off x="7315009" y="5916706"/>
                <a:ext cx="360" cy="36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00AC49C7-A90D-DB0C-44AC-B74199A5A8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1369" y="5808706"/>
                  <a:ext cx="10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61195EA8-80F4-FC3E-F4C3-8AD470EF6AB8}"/>
                    </a:ext>
                  </a:extLst>
                </p14:cNvPr>
                <p14:cNvContentPartPr/>
                <p14:nvPr/>
              </p14:nvContentPartPr>
              <p14:xfrm>
                <a:off x="7097569" y="4646986"/>
                <a:ext cx="104400" cy="482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61195EA8-80F4-FC3E-F4C3-8AD470EF6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43929" y="4539346"/>
                  <a:ext cx="212040" cy="263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282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11251</TotalTime>
  <Words>2293</Words>
  <Application>Microsoft Office PowerPoint</Application>
  <PresentationFormat>宽屏</PresentationFormat>
  <Paragraphs>235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Book Antiqua</vt:lpstr>
      <vt:lpstr>Georgia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Haoyu Wang</dc:creator>
  <cp:lastModifiedBy>Haoyu Wang</cp:lastModifiedBy>
  <cp:revision>172</cp:revision>
  <dcterms:created xsi:type="dcterms:W3CDTF">2024-03-19T06:50:39Z</dcterms:created>
  <dcterms:modified xsi:type="dcterms:W3CDTF">2024-11-12T23:12:41Z</dcterms:modified>
</cp:coreProperties>
</file>