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86" r:id="rId7"/>
    <p:sldId id="288" r:id="rId8"/>
    <p:sldId id="28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22397" y="1231071"/>
            <a:ext cx="7325788" cy="1598756"/>
          </a:xfrm>
        </p:spPr>
        <p:txBody>
          <a:bodyPr/>
          <a:lstStyle/>
          <a:p>
            <a:r>
              <a:rPr lang="en-US" sz="3200" dirty="0">
                <a:latin typeface="Calibri" panose="020F0502020204030204" pitchFamily="34" charset="0"/>
                <a:cs typeface="Calibri" panose="020F0502020204030204" pitchFamily="34" charset="0"/>
              </a:rPr>
              <a:t>Hellenic Mediterranean University, Department of informatics Engineering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248150" y="3514183"/>
            <a:ext cx="7770596" cy="1769845"/>
          </a:xfrm>
        </p:spPr>
        <p:txBody>
          <a:bodyPr>
            <a:noAutofit/>
          </a:bodyPr>
          <a:lstStyle/>
          <a:p>
            <a:r>
              <a:rPr lang="en-US" i="1" dirty="0">
                <a:latin typeface="Calibri" panose="020F0502020204030204" pitchFamily="34" charset="0"/>
                <a:cs typeface="Calibri" panose="020F0502020204030204" pitchFamily="34" charset="0"/>
              </a:rPr>
              <a:t>Advanced Topics in Antennas, Propagation of EMF fields, and Wireless Networks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Prof. Dimitris </a:t>
            </a:r>
            <a:r>
              <a:rPr lang="en-US" sz="1600" dirty="0" err="1">
                <a:latin typeface="Calibri" panose="020F0502020204030204" pitchFamily="34" charset="0"/>
                <a:cs typeface="Calibri" panose="020F0502020204030204" pitchFamily="34" charset="0"/>
              </a:rPr>
              <a:t>Stratakis</a:t>
            </a:r>
            <a:r>
              <a:rPr lang="en-US" sz="1600" dirty="0">
                <a:latin typeface="Calibri" panose="020F0502020204030204" pitchFamily="34" charset="0"/>
                <a:cs typeface="Calibri" panose="020F0502020204030204" pitchFamily="34" charset="0"/>
              </a:rPr>
              <a:t>, Markakis </a:t>
            </a:r>
            <a:r>
              <a:rPr lang="en-US" sz="1600" dirty="0" err="1">
                <a:latin typeface="Calibri" panose="020F0502020204030204" pitchFamily="34" charset="0"/>
                <a:cs typeface="Calibri" panose="020F0502020204030204" pitchFamily="34" charset="0"/>
              </a:rPr>
              <a:t>Evangelos</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Spring Semester 2024 – 1</a:t>
            </a:r>
            <a:r>
              <a:rPr lang="en-US" sz="1600" baseline="30000" dirty="0">
                <a:latin typeface="Calibri" panose="020F0502020204030204" pitchFamily="34" charset="0"/>
                <a:cs typeface="Calibri" panose="020F0502020204030204" pitchFamily="34" charset="0"/>
              </a:rPr>
              <a:t>st</a:t>
            </a:r>
            <a:r>
              <a:rPr lang="en-US" sz="1600" dirty="0">
                <a:latin typeface="Calibri" panose="020F0502020204030204" pitchFamily="34" charset="0"/>
                <a:cs typeface="Calibri" panose="020F0502020204030204" pitchFamily="34" charset="0"/>
              </a:rPr>
              <a:t> Project</a:t>
            </a:r>
            <a:endParaRPr lang="el-GR"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p>
          <a:p>
            <a:r>
              <a:rPr lang="en-US" i="1" dirty="0">
                <a:latin typeface="Calibri" panose="020F0502020204030204" pitchFamily="34" charset="0"/>
                <a:cs typeface="Calibri" panose="020F0502020204030204" pitchFamily="34" charset="0"/>
              </a:rPr>
              <a:t>Students</a:t>
            </a:r>
            <a:r>
              <a:rPr lang="en-US" sz="1600" dirty="0">
                <a:latin typeface="Calibri" panose="020F0502020204030204" pitchFamily="34" charset="0"/>
                <a:cs typeface="Calibri" panose="020F0502020204030204" pitchFamily="34" charset="0"/>
              </a:rPr>
              <a:t>:</a:t>
            </a:r>
            <a:endParaRPr lang="el-GR"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Charilaos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Koutsourelakis</a:t>
            </a:r>
            <a:r>
              <a:rPr lang="en-US" sz="1600" dirty="0">
                <a:latin typeface="Calibri" panose="020F0502020204030204" pitchFamily="34" charset="0"/>
                <a:cs typeface="Calibri" panose="020F0502020204030204" pitchFamily="34" charset="0"/>
              </a:rPr>
              <a:t> (MTP323), </a:t>
            </a:r>
            <a:endParaRPr lang="el-GR"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Vardis</a:t>
            </a:r>
            <a:r>
              <a:rPr lang="en-US" sz="1600" dirty="0">
                <a:latin typeface="Calibri" panose="020F0502020204030204" pitchFamily="34" charset="0"/>
                <a:cs typeface="Calibri" panose="020F0502020204030204" pitchFamily="34" charset="0"/>
              </a:rPr>
              <a:t> Daskalakis (MTH295)</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884923"/>
            <a:ext cx="7781544" cy="859055"/>
          </a:xfrm>
        </p:spPr>
        <p:txBody>
          <a:bodyPr/>
          <a:lstStyle/>
          <a:p>
            <a:r>
              <a:rPr lang="en-US" sz="4000" dirty="0">
                <a:solidFill>
                  <a:schemeClr val="accent4">
                    <a:lumMod val="60000"/>
                    <a:lumOff val="40000"/>
                  </a:schemeClr>
                </a:solidFill>
                <a:latin typeface="Calibri" panose="020F0502020204030204" pitchFamily="34" charset="0"/>
                <a:cs typeface="Calibri" panose="020F0502020204030204" pitchFamily="34" charset="0"/>
              </a:rPr>
              <a:t>Introduction</a:t>
            </a:r>
            <a:endParaRPr lang="en-US"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589596"/>
            <a:ext cx="7124954" cy="2858704"/>
          </a:xfrm>
        </p:spPr>
        <p:txBody>
          <a:bodyPr>
            <a:noAutofit/>
          </a:bodyPr>
          <a:lstStyle/>
          <a:p>
            <a:pPr algn="just">
              <a:lnSpc>
                <a:spcPct val="100000"/>
              </a:lnSpc>
            </a:pPr>
            <a:r>
              <a:rPr lang="en-US" sz="1800" dirty="0">
                <a:solidFill>
                  <a:schemeClr val="bg1"/>
                </a:solidFill>
                <a:latin typeface="Calibri" panose="020F0502020204030204" pitchFamily="34" charset="0"/>
                <a:cs typeface="Calibri" panose="020F0502020204030204" pitchFamily="34" charset="0"/>
              </a:rPr>
              <a:t>This application aims to provide a platform that calculates propagation loss using well-known propagation models such as </a:t>
            </a:r>
            <a:r>
              <a:rPr lang="en-US" sz="1800" i="1" dirty="0">
                <a:solidFill>
                  <a:schemeClr val="bg1"/>
                </a:solidFill>
                <a:latin typeface="Calibri" panose="020F0502020204030204" pitchFamily="34" charset="0"/>
                <a:cs typeface="Calibri" panose="020F0502020204030204" pitchFamily="34" charset="0"/>
              </a:rPr>
              <a:t>Okumura</a:t>
            </a:r>
            <a:r>
              <a:rPr lang="en-US" sz="1800" dirty="0">
                <a:solidFill>
                  <a:schemeClr val="bg1"/>
                </a:solidFill>
                <a:latin typeface="Calibri" panose="020F0502020204030204" pitchFamily="34" charset="0"/>
                <a:cs typeface="Calibri" panose="020F0502020204030204" pitchFamily="34" charset="0"/>
              </a:rPr>
              <a:t>, </a:t>
            </a:r>
            <a:r>
              <a:rPr lang="en-US" sz="1800" i="1" dirty="0" err="1">
                <a:solidFill>
                  <a:schemeClr val="bg1"/>
                </a:solidFill>
                <a:latin typeface="Calibri" panose="020F0502020204030204" pitchFamily="34" charset="0"/>
                <a:cs typeface="Calibri" panose="020F0502020204030204" pitchFamily="34" charset="0"/>
              </a:rPr>
              <a:t>Hata</a:t>
            </a:r>
            <a:r>
              <a:rPr lang="en-US" sz="1800" dirty="0">
                <a:solidFill>
                  <a:schemeClr val="bg1"/>
                </a:solidFill>
                <a:latin typeface="Calibri" panose="020F0502020204030204" pitchFamily="34" charset="0"/>
                <a:cs typeface="Calibri" panose="020F0502020204030204" pitchFamily="34" charset="0"/>
              </a:rPr>
              <a:t>, </a:t>
            </a:r>
            <a:r>
              <a:rPr lang="en-US" sz="1800" i="1" dirty="0">
                <a:solidFill>
                  <a:schemeClr val="bg1"/>
                </a:solidFill>
                <a:latin typeface="Calibri" panose="020F0502020204030204" pitchFamily="34" charset="0"/>
                <a:cs typeface="Calibri" panose="020F0502020204030204" pitchFamily="34" charset="0"/>
              </a:rPr>
              <a:t>Free Space</a:t>
            </a:r>
            <a:r>
              <a:rPr lang="en-US" sz="1800" dirty="0">
                <a:solidFill>
                  <a:schemeClr val="bg1"/>
                </a:solidFill>
                <a:latin typeface="Calibri" panose="020F0502020204030204" pitchFamily="34" charset="0"/>
                <a:cs typeface="Calibri" panose="020F0502020204030204" pitchFamily="34" charset="0"/>
              </a:rPr>
              <a:t>, and </a:t>
            </a:r>
            <a:r>
              <a:rPr lang="en-US" sz="1800" i="1" dirty="0">
                <a:solidFill>
                  <a:schemeClr val="bg1"/>
                </a:solidFill>
                <a:latin typeface="Calibri" panose="020F0502020204030204" pitchFamily="34" charset="0"/>
                <a:cs typeface="Calibri" panose="020F0502020204030204" pitchFamily="34" charset="0"/>
              </a:rPr>
              <a:t>CCIR</a:t>
            </a:r>
            <a:r>
              <a:rPr lang="en-US" sz="1800" dirty="0">
                <a:solidFill>
                  <a:schemeClr val="bg1"/>
                </a:solidFill>
                <a:latin typeface="Calibri" panose="020F0502020204030204" pitchFamily="34" charset="0"/>
                <a:cs typeface="Calibri" panose="020F0502020204030204" pitchFamily="34" charset="0"/>
              </a:rPr>
              <a:t>. </a:t>
            </a:r>
          </a:p>
          <a:p>
            <a:pPr algn="just">
              <a:lnSpc>
                <a:spcPct val="100000"/>
              </a:lnSpc>
            </a:pPr>
            <a:r>
              <a:rPr lang="en-US" sz="1800" dirty="0">
                <a:solidFill>
                  <a:schemeClr val="bg1"/>
                </a:solidFill>
                <a:latin typeface="Calibri" panose="020F0502020204030204" pitchFamily="34" charset="0"/>
                <a:cs typeface="Calibri" panose="020F0502020204030204" pitchFamily="34" charset="0"/>
              </a:rPr>
              <a:t>Such calculations are achieved by  inputting appropriate parameters such as </a:t>
            </a:r>
            <a:r>
              <a:rPr lang="en-US" sz="1800" i="1" dirty="0">
                <a:solidFill>
                  <a:schemeClr val="bg1"/>
                </a:solidFill>
                <a:latin typeface="Calibri" panose="020F0502020204030204" pitchFamily="34" charset="0"/>
                <a:cs typeface="Calibri" panose="020F0502020204030204" pitchFamily="34" charset="0"/>
              </a:rPr>
              <a:t>frequency</a:t>
            </a:r>
            <a:r>
              <a:rPr lang="en-US" sz="1800" dirty="0">
                <a:solidFill>
                  <a:schemeClr val="bg1"/>
                </a:solidFill>
                <a:latin typeface="Calibri" panose="020F0502020204030204" pitchFamily="34" charset="0"/>
                <a:cs typeface="Calibri" panose="020F0502020204030204" pitchFamily="34" charset="0"/>
              </a:rPr>
              <a:t>, </a:t>
            </a:r>
            <a:r>
              <a:rPr lang="en-US" sz="1800" i="1" dirty="0">
                <a:solidFill>
                  <a:schemeClr val="bg1"/>
                </a:solidFill>
                <a:latin typeface="Calibri" panose="020F0502020204030204" pitchFamily="34" charset="0"/>
                <a:cs typeface="Calibri" panose="020F0502020204030204" pitchFamily="34" charset="0"/>
              </a:rPr>
              <a:t>distance</a:t>
            </a:r>
            <a:r>
              <a:rPr lang="en-US" sz="1800" dirty="0">
                <a:solidFill>
                  <a:schemeClr val="bg1"/>
                </a:solidFill>
                <a:latin typeface="Calibri" panose="020F0502020204030204" pitchFamily="34" charset="0"/>
                <a:cs typeface="Calibri" panose="020F0502020204030204" pitchFamily="34" charset="0"/>
              </a:rPr>
              <a:t>, </a:t>
            </a:r>
            <a:r>
              <a:rPr lang="en-US" sz="1800" i="1" dirty="0">
                <a:solidFill>
                  <a:schemeClr val="bg1"/>
                </a:solidFill>
                <a:latin typeface="Calibri" panose="020F0502020204030204" pitchFamily="34" charset="0"/>
                <a:cs typeface="Calibri" panose="020F0502020204030204" pitchFamily="34" charset="0"/>
              </a:rPr>
              <a:t>transmitter</a:t>
            </a:r>
            <a:r>
              <a:rPr lang="en-US" sz="1800" dirty="0">
                <a:solidFill>
                  <a:schemeClr val="bg1"/>
                </a:solidFill>
                <a:latin typeface="Calibri" panose="020F0502020204030204" pitchFamily="34" charset="0"/>
                <a:cs typeface="Calibri" panose="020F0502020204030204" pitchFamily="34" charset="0"/>
              </a:rPr>
              <a:t> </a:t>
            </a:r>
            <a:r>
              <a:rPr lang="en-US" sz="1800" i="1" dirty="0">
                <a:solidFill>
                  <a:schemeClr val="bg1"/>
                </a:solidFill>
                <a:latin typeface="Calibri" panose="020F0502020204030204" pitchFamily="34" charset="0"/>
                <a:cs typeface="Calibri" panose="020F0502020204030204" pitchFamily="34" charset="0"/>
              </a:rPr>
              <a:t>height</a:t>
            </a:r>
            <a:r>
              <a:rPr lang="en-US" sz="1800" dirty="0">
                <a:solidFill>
                  <a:schemeClr val="bg1"/>
                </a:solidFill>
                <a:latin typeface="Calibri" panose="020F0502020204030204" pitchFamily="34" charset="0"/>
                <a:cs typeface="Calibri" panose="020F0502020204030204" pitchFamily="34" charset="0"/>
              </a:rPr>
              <a:t> and </a:t>
            </a:r>
            <a:r>
              <a:rPr lang="en-US" sz="1800" i="1" dirty="0">
                <a:solidFill>
                  <a:schemeClr val="bg1"/>
                </a:solidFill>
                <a:latin typeface="Calibri" panose="020F0502020204030204" pitchFamily="34" charset="0"/>
                <a:cs typeface="Calibri" panose="020F0502020204030204" pitchFamily="34" charset="0"/>
              </a:rPr>
              <a:t>receiver height</a:t>
            </a:r>
            <a:r>
              <a:rPr lang="en-US" sz="1800" dirty="0">
                <a:solidFill>
                  <a:schemeClr val="bg1"/>
                </a:solidFill>
                <a:latin typeface="Calibri" panose="020F0502020204030204" pitchFamily="34" charset="0"/>
                <a:cs typeface="Calibri" panose="020F0502020204030204" pitchFamily="34" charset="0"/>
              </a:rPr>
              <a:t>.</a:t>
            </a:r>
          </a:p>
          <a:p>
            <a:pPr algn="just">
              <a:lnSpc>
                <a:spcPct val="100000"/>
              </a:lnSpc>
            </a:pPr>
            <a:r>
              <a:rPr lang="en-US" sz="1800" dirty="0">
                <a:solidFill>
                  <a:schemeClr val="bg1"/>
                </a:solidFill>
                <a:latin typeface="Calibri" panose="020F0502020204030204" pitchFamily="34" charset="0"/>
                <a:cs typeface="Calibri" panose="020F0502020204030204" pitchFamily="34" charset="0"/>
              </a:rPr>
              <a:t>Users can swiftly generate insights into signal propagation characteristics in different environments.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latin typeface="Calibri" panose="020F0502020204030204" pitchFamily="34" charset="0"/>
                <a:cs typeface="Calibri" panose="020F0502020204030204" pitchFamily="34" charset="0"/>
              </a:rPr>
              <a:pPr/>
              <a:t>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latin typeface="Calibri" panose="020F0502020204030204" pitchFamily="34" charset="0"/>
                <a:cs typeface="Calibri" panose="020F0502020204030204" pitchFamily="34" charset="0"/>
              </a:rPr>
              <a:pPr/>
              <a:t>3</a:t>
            </a:fld>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0B116AC-0E08-4A5F-776D-16F4766CD397}"/>
              </a:ext>
            </a:extLst>
          </p:cNvPr>
          <p:cNvPicPr>
            <a:picLocks noChangeAspect="1"/>
          </p:cNvPicPr>
          <p:nvPr/>
        </p:nvPicPr>
        <p:blipFill>
          <a:blip r:embed="rId2"/>
          <a:stretch>
            <a:fillRect/>
          </a:stretch>
        </p:blipFill>
        <p:spPr>
          <a:xfrm>
            <a:off x="1891912" y="1990725"/>
            <a:ext cx="8408175" cy="4191902"/>
          </a:xfrm>
          <a:prstGeom prst="roundRect">
            <a:avLst>
              <a:gd name="adj" fmla="val 1550"/>
            </a:avLst>
          </a:prstGeom>
          <a:solidFill>
            <a:srgbClr val="FFFFFF">
              <a:shade val="85000"/>
            </a:srgbClr>
          </a:solidFill>
          <a:ln>
            <a:noFill/>
          </a:ln>
          <a:effectLst>
            <a:reflection blurRad="12700" stA="38000" endPos="28000" dist="5000" dir="5400000" sy="-100000" algn="bl" rotWithShape="0"/>
          </a:effectLst>
        </p:spPr>
      </p:pic>
      <p:sp>
        <p:nvSpPr>
          <p:cNvPr id="9" name="Title 3">
            <a:extLst>
              <a:ext uri="{FF2B5EF4-FFF2-40B4-BE49-F238E27FC236}">
                <a16:creationId xmlns:a16="http://schemas.microsoft.com/office/drawing/2014/main" id="{A0968D18-03AF-B858-0105-C0F13B511712}"/>
              </a:ext>
            </a:extLst>
          </p:cNvPr>
          <p:cNvSpPr txBox="1">
            <a:spLocks/>
          </p:cNvSpPr>
          <p:nvPr/>
        </p:nvSpPr>
        <p:spPr>
          <a:xfrm>
            <a:off x="342646" y="884923"/>
            <a:ext cx="7781544"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4000" dirty="0">
                <a:solidFill>
                  <a:schemeClr val="accent4">
                    <a:lumMod val="60000"/>
                    <a:lumOff val="40000"/>
                  </a:schemeClr>
                </a:solidFill>
                <a:latin typeface="Calibri" panose="020F0502020204030204" pitchFamily="34" charset="0"/>
                <a:cs typeface="Calibri" panose="020F0502020204030204" pitchFamily="34" charset="0"/>
              </a:rPr>
              <a:t>Graphical User Interface (GUI)</a:t>
            </a:r>
            <a:endParaRPr lang="en-US" dirty="0">
              <a:solidFill>
                <a:schemeClr val="accent4">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7025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marL="457200" indent="-457200">
              <a:buFont typeface="Arial" panose="020B0604020202020204" pitchFamily="34" charset="0"/>
              <a:buChar char="•"/>
            </a:pPr>
            <a:r>
              <a:rPr lang="en-US" u="sng" dirty="0">
                <a:solidFill>
                  <a:schemeClr val="accent2">
                    <a:lumMod val="75000"/>
                  </a:schemeClr>
                </a:solidFill>
                <a:latin typeface="Calibri" panose="020F0502020204030204" pitchFamily="34" charset="0"/>
                <a:cs typeface="Calibri" panose="020F0502020204030204" pitchFamily="34" charset="0"/>
              </a:rPr>
              <a:t>Model Selection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320799" y="1606504"/>
            <a:ext cx="7556500" cy="1542358"/>
          </a:xfrm>
        </p:spPr>
        <p:txBody>
          <a:bodyPr/>
          <a:lstStyle/>
          <a:p>
            <a:pPr algn="just">
              <a:buFont typeface="Wingdings" panose="05000000000000000000" pitchFamily="2" charset="2"/>
              <a:buChar char="§"/>
            </a:pPr>
            <a:r>
              <a:rPr lang="en-US" sz="1800" dirty="0">
                <a:latin typeface="Calibri" panose="020F0502020204030204" pitchFamily="34" charset="0"/>
                <a:cs typeface="Calibri" panose="020F0502020204030204" pitchFamily="34" charset="0"/>
              </a:rPr>
              <a:t>Choose from a range of propagation models including Okumura, </a:t>
            </a:r>
            <a:r>
              <a:rPr lang="en-US" sz="1800" dirty="0" err="1">
                <a:latin typeface="Calibri" panose="020F0502020204030204" pitchFamily="34" charset="0"/>
                <a:cs typeface="Calibri" panose="020F0502020204030204" pitchFamily="34" charset="0"/>
              </a:rPr>
              <a:t>Hata</a:t>
            </a:r>
            <a:r>
              <a:rPr lang="en-US" sz="1800" dirty="0">
                <a:latin typeface="Calibri" panose="020F0502020204030204" pitchFamily="34" charset="0"/>
                <a:cs typeface="Calibri" panose="020F0502020204030204" pitchFamily="34" charset="0"/>
              </a:rPr>
              <a:t>, Free Space, and CCIR. Each model offers unique insights into signal propagation characteristics, allowing users to tailor their analysis to specific scenarios and environments.</a:t>
            </a:r>
          </a:p>
          <a:p>
            <a:pPr marL="0" indent="0">
              <a:buNone/>
            </a:pPr>
            <a:endParaRPr lang="en-US"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latin typeface="Calibri" panose="020F0502020204030204" pitchFamily="34" charset="0"/>
                <a:cs typeface="Calibri" panose="020F0502020204030204" pitchFamily="34" charset="0"/>
              </a:rPr>
              <a:pPr/>
              <a:t>4</a:t>
            </a:fld>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5270DE5-1614-D5BF-9A7C-D2A8CEBD2238}"/>
              </a:ext>
            </a:extLst>
          </p:cNvPr>
          <p:cNvSpPr txBox="1"/>
          <p:nvPr/>
        </p:nvSpPr>
        <p:spPr>
          <a:xfrm>
            <a:off x="444500" y="3345342"/>
            <a:ext cx="6321424" cy="584775"/>
          </a:xfrm>
          <a:prstGeom prst="rect">
            <a:avLst/>
          </a:prstGeom>
          <a:noFill/>
        </p:spPr>
        <p:txBody>
          <a:bodyPr wrap="square">
            <a:spAutoFit/>
          </a:bodyPr>
          <a:lstStyle/>
          <a:p>
            <a:pPr marL="457200" indent="-457200">
              <a:buFont typeface="Arial" panose="020B0604020202020204" pitchFamily="34" charset="0"/>
              <a:buChar char="•"/>
            </a:pPr>
            <a:r>
              <a:rPr lang="en-US" sz="3200" u="sng" dirty="0">
                <a:solidFill>
                  <a:schemeClr val="accent2">
                    <a:lumMod val="75000"/>
                  </a:schemeClr>
                </a:solidFill>
                <a:latin typeface="Calibri" panose="020F0502020204030204" pitchFamily="34" charset="0"/>
                <a:cs typeface="Calibri" panose="020F0502020204030204" pitchFamily="34" charset="0"/>
              </a:rPr>
              <a:t>Area Selection for </a:t>
            </a:r>
            <a:r>
              <a:rPr lang="en-US" sz="3200" u="sng" dirty="0" err="1">
                <a:solidFill>
                  <a:schemeClr val="accent2">
                    <a:lumMod val="75000"/>
                  </a:schemeClr>
                </a:solidFill>
                <a:latin typeface="Calibri" panose="020F0502020204030204" pitchFamily="34" charset="0"/>
                <a:cs typeface="Calibri" panose="020F0502020204030204" pitchFamily="34" charset="0"/>
              </a:rPr>
              <a:t>Hata</a:t>
            </a:r>
            <a:r>
              <a:rPr lang="en-US" sz="3200" u="sng" dirty="0">
                <a:solidFill>
                  <a:schemeClr val="accent2">
                    <a:lumMod val="75000"/>
                  </a:schemeClr>
                </a:solidFill>
                <a:latin typeface="Calibri" panose="020F0502020204030204" pitchFamily="34" charset="0"/>
                <a:cs typeface="Calibri" panose="020F0502020204030204" pitchFamily="34" charset="0"/>
              </a:rPr>
              <a:t> Model:</a:t>
            </a:r>
          </a:p>
        </p:txBody>
      </p:sp>
      <p:sp>
        <p:nvSpPr>
          <p:cNvPr id="11" name="Text Placeholder 9">
            <a:extLst>
              <a:ext uri="{FF2B5EF4-FFF2-40B4-BE49-F238E27FC236}">
                <a16:creationId xmlns:a16="http://schemas.microsoft.com/office/drawing/2014/main" id="{AADAA38C-1409-B4B6-5E65-C99676FC0585}"/>
              </a:ext>
            </a:extLst>
          </p:cNvPr>
          <p:cNvSpPr txBox="1">
            <a:spLocks/>
          </p:cNvSpPr>
          <p:nvPr/>
        </p:nvSpPr>
        <p:spPr>
          <a:xfrm>
            <a:off x="221795" y="4586301"/>
            <a:ext cx="6544129" cy="154235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978C235-F20F-A60E-FC87-48CC81BE7A8F}"/>
              </a:ext>
            </a:extLst>
          </p:cNvPr>
          <p:cNvSpPr txBox="1"/>
          <p:nvPr/>
        </p:nvSpPr>
        <p:spPr>
          <a:xfrm>
            <a:off x="1320798" y="4480317"/>
            <a:ext cx="7556501" cy="1631216"/>
          </a:xfrm>
          <a:prstGeom prst="rect">
            <a:avLst/>
          </a:prstGeom>
          <a:noFill/>
        </p:spPr>
        <p:txBody>
          <a:bodyPr wrap="square">
            <a:spAutoFit/>
          </a:bodyPr>
          <a:lstStyle/>
          <a:p>
            <a:pPr marL="285750" indent="-285750" algn="just">
              <a:buFont typeface="Wingdings" panose="05000000000000000000" pitchFamily="2" charset="2"/>
              <a:buChar char="§"/>
            </a:pPr>
            <a:r>
              <a:rPr lang="en-US" sz="2000" dirty="0">
                <a:solidFill>
                  <a:schemeClr val="bg1"/>
                </a:solidFill>
                <a:latin typeface="Calibri" panose="020F0502020204030204" pitchFamily="34" charset="0"/>
                <a:cs typeface="Calibri" panose="020F0502020204030204" pitchFamily="34" charset="0"/>
              </a:rPr>
              <a:t>For </a:t>
            </a:r>
            <a:r>
              <a:rPr lang="en-US" sz="2000" dirty="0" err="1">
                <a:solidFill>
                  <a:schemeClr val="bg1"/>
                </a:solidFill>
                <a:latin typeface="Calibri" panose="020F0502020204030204" pitchFamily="34" charset="0"/>
                <a:cs typeface="Calibri" panose="020F0502020204030204" pitchFamily="34" charset="0"/>
              </a:rPr>
              <a:t>Hata</a:t>
            </a:r>
            <a:r>
              <a:rPr lang="en-US" sz="2000" dirty="0">
                <a:solidFill>
                  <a:schemeClr val="bg1"/>
                </a:solidFill>
                <a:latin typeface="Calibri" panose="020F0502020204030204" pitchFamily="34" charset="0"/>
                <a:cs typeface="Calibri" panose="020F0502020204030204" pitchFamily="34" charset="0"/>
              </a:rPr>
              <a:t> model calculations, users can select from different areas including Urban, Suburban, and Rural. This feature enables precise estimation of propagation loss based on the urbanization level of the environment, facilitating accurate planning and deployment of wireless networks</a:t>
            </a:r>
            <a:r>
              <a:rPr lang="en-US" sz="2000" dirty="0">
                <a:solidFill>
                  <a:schemeClr val="accent2">
                    <a:lumMod val="75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042792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latin typeface="Calibri" panose="020F0502020204030204" pitchFamily="34" charset="0"/>
                <a:cs typeface="Calibri" panose="020F0502020204030204" pitchFamily="34" charset="0"/>
              </a:rPr>
              <a:pPr/>
              <a:t>5</a:t>
            </a:fld>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9E60A31-CFEF-24C8-8FEE-8DF0B78DAE41}"/>
              </a:ext>
            </a:extLst>
          </p:cNvPr>
          <p:cNvPicPr>
            <a:picLocks noChangeAspect="1"/>
          </p:cNvPicPr>
          <p:nvPr/>
        </p:nvPicPr>
        <p:blipFill>
          <a:blip r:embed="rId2"/>
          <a:stretch>
            <a:fillRect/>
          </a:stretch>
        </p:blipFill>
        <p:spPr>
          <a:xfrm>
            <a:off x="294795" y="1706174"/>
            <a:ext cx="7010780" cy="4453993"/>
          </a:xfrm>
          <a:prstGeom prst="roundRect">
            <a:avLst>
              <a:gd name="adj" fmla="val 2392"/>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E971809-91D2-DF2C-9ABE-062847886D87}"/>
              </a:ext>
            </a:extLst>
          </p:cNvPr>
          <p:cNvPicPr>
            <a:picLocks noChangeAspect="1"/>
          </p:cNvPicPr>
          <p:nvPr/>
        </p:nvPicPr>
        <p:blipFill>
          <a:blip r:embed="rId3"/>
          <a:stretch>
            <a:fillRect/>
          </a:stretch>
        </p:blipFill>
        <p:spPr>
          <a:xfrm>
            <a:off x="5593581" y="401590"/>
            <a:ext cx="6555921" cy="3436985"/>
          </a:xfrm>
          <a:prstGeom prst="roundRect">
            <a:avLst>
              <a:gd name="adj" fmla="val 2220"/>
            </a:avLst>
          </a:prstGeom>
          <a:solidFill>
            <a:srgbClr val="FFFFFF">
              <a:shade val="85000"/>
            </a:srgbClr>
          </a:solidFill>
          <a:ln>
            <a:noFill/>
          </a:ln>
          <a:effectLst>
            <a:reflection blurRad="12700" stA="23000" endPos="28000" dist="5000" dir="5400000" sy="-100000" algn="bl" rotWithShape="0"/>
          </a:effectLst>
        </p:spPr>
      </p:pic>
      <p:sp>
        <p:nvSpPr>
          <p:cNvPr id="3" name="Title 6">
            <a:extLst>
              <a:ext uri="{FF2B5EF4-FFF2-40B4-BE49-F238E27FC236}">
                <a16:creationId xmlns:a16="http://schemas.microsoft.com/office/drawing/2014/main" id="{DEE8B527-A7F6-D4BB-82C3-1A5A5CEEA643}"/>
              </a:ext>
            </a:extLst>
          </p:cNvPr>
          <p:cNvSpPr txBox="1">
            <a:spLocks/>
          </p:cNvSpPr>
          <p:nvPr/>
        </p:nvSpPr>
        <p:spPr>
          <a:xfrm>
            <a:off x="596900" y="6953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marL="457200" indent="-457200">
              <a:buFont typeface="Arial" panose="020B0604020202020204" pitchFamily="34" charset="0"/>
              <a:buChar char="•"/>
            </a:pPr>
            <a:r>
              <a:rPr lang="en-US" u="sng" dirty="0">
                <a:solidFill>
                  <a:schemeClr val="accent2">
                    <a:lumMod val="75000"/>
                  </a:schemeClr>
                </a:solidFill>
                <a:latin typeface="Calibri" panose="020F0502020204030204" pitchFamily="34" charset="0"/>
                <a:cs typeface="Calibri" panose="020F0502020204030204" pitchFamily="34" charset="0"/>
              </a:rPr>
              <a:t>Features</a:t>
            </a:r>
          </a:p>
        </p:txBody>
      </p:sp>
      <p:sp>
        <p:nvSpPr>
          <p:cNvPr id="13" name="Arrow: Down 12">
            <a:extLst>
              <a:ext uri="{FF2B5EF4-FFF2-40B4-BE49-F238E27FC236}">
                <a16:creationId xmlns:a16="http://schemas.microsoft.com/office/drawing/2014/main" id="{BDB3D56E-5F80-3EB0-AA18-077339F3B174}"/>
              </a:ext>
            </a:extLst>
          </p:cNvPr>
          <p:cNvSpPr/>
          <p:nvPr/>
        </p:nvSpPr>
        <p:spPr>
          <a:xfrm>
            <a:off x="8798226" y="2695109"/>
            <a:ext cx="164811" cy="138112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7CA4C51-9143-16DD-2C93-F0798A5159AD}"/>
              </a:ext>
            </a:extLst>
          </p:cNvPr>
          <p:cNvSpPr txBox="1"/>
          <p:nvPr/>
        </p:nvSpPr>
        <p:spPr>
          <a:xfrm>
            <a:off x="7692446" y="4183004"/>
            <a:ext cx="2533650" cy="646331"/>
          </a:xfrm>
          <a:prstGeom prst="rect">
            <a:avLst/>
          </a:prstGeom>
          <a:noFill/>
          <a:ln>
            <a:solidFill>
              <a:schemeClr val="accent2">
                <a:lumMod val="60000"/>
                <a:lumOff val="40000"/>
              </a:schemeClr>
            </a:solidFill>
          </a:ln>
        </p:spPr>
        <p:txBody>
          <a:bodyPr wrap="square" rtlCol="0">
            <a:spAutoFit/>
          </a:bodyPr>
          <a:lstStyle/>
          <a:p>
            <a:pPr algn="ctr"/>
            <a:r>
              <a:rPr lang="en-US" dirty="0">
                <a:solidFill>
                  <a:srgbClr val="FFFF00"/>
                </a:solidFill>
                <a:latin typeface="Calibri" panose="020F0502020204030204" pitchFamily="34" charset="0"/>
                <a:cs typeface="Calibri" panose="020F0502020204030204" pitchFamily="34" charset="0"/>
              </a:rPr>
              <a:t>Input parameters error handling</a:t>
            </a:r>
          </a:p>
        </p:txBody>
      </p:sp>
      <p:sp>
        <p:nvSpPr>
          <p:cNvPr id="15" name="Rectangle 14">
            <a:extLst>
              <a:ext uri="{FF2B5EF4-FFF2-40B4-BE49-F238E27FC236}">
                <a16:creationId xmlns:a16="http://schemas.microsoft.com/office/drawing/2014/main" id="{AC812F35-2F89-9C9F-A64B-97D443AF722E}"/>
              </a:ext>
            </a:extLst>
          </p:cNvPr>
          <p:cNvSpPr/>
          <p:nvPr/>
        </p:nvSpPr>
        <p:spPr>
          <a:xfrm>
            <a:off x="1866900" y="2171700"/>
            <a:ext cx="1628775" cy="9334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CDC57610-31F5-AB2E-7C14-C552034990B2}"/>
              </a:ext>
            </a:extLst>
          </p:cNvPr>
          <p:cNvSpPr/>
          <p:nvPr/>
        </p:nvSpPr>
        <p:spPr>
          <a:xfrm>
            <a:off x="1866899" y="3181350"/>
            <a:ext cx="1628775" cy="10138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 name="Right Brace 16">
            <a:extLst>
              <a:ext uri="{FF2B5EF4-FFF2-40B4-BE49-F238E27FC236}">
                <a16:creationId xmlns:a16="http://schemas.microsoft.com/office/drawing/2014/main" id="{125E2DB8-A0A5-006A-2432-4EEAE9A6B44A}"/>
              </a:ext>
            </a:extLst>
          </p:cNvPr>
          <p:cNvSpPr/>
          <p:nvPr/>
        </p:nvSpPr>
        <p:spPr>
          <a:xfrm>
            <a:off x="3495674" y="2065881"/>
            <a:ext cx="238126" cy="2230938"/>
          </a:xfrm>
          <a:prstGeom prst="rightBrace">
            <a:avLst>
              <a:gd name="adj1" fmla="val 8333"/>
              <a:gd name="adj2" fmla="val 49059"/>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9" name="Connector: Elbow 18">
            <a:extLst>
              <a:ext uri="{FF2B5EF4-FFF2-40B4-BE49-F238E27FC236}">
                <a16:creationId xmlns:a16="http://schemas.microsoft.com/office/drawing/2014/main" id="{E2935122-3DC9-C56E-2C05-81B97AE1D366}"/>
              </a:ext>
            </a:extLst>
          </p:cNvPr>
          <p:cNvCxnSpPr>
            <a:cxnSpLocks/>
          </p:cNvCxnSpPr>
          <p:nvPr/>
        </p:nvCxnSpPr>
        <p:spPr>
          <a:xfrm>
            <a:off x="3733800" y="3152774"/>
            <a:ext cx="3900199" cy="2582091"/>
          </a:xfrm>
          <a:prstGeom prst="bentConnector3">
            <a:avLst>
              <a:gd name="adj1" fmla="val 66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38F09F-31F2-15D2-4151-9EBA1F779D13}"/>
              </a:ext>
            </a:extLst>
          </p:cNvPr>
          <p:cNvSpPr txBox="1"/>
          <p:nvPr/>
        </p:nvSpPr>
        <p:spPr>
          <a:xfrm>
            <a:off x="7692446" y="5391745"/>
            <a:ext cx="2533650" cy="923330"/>
          </a:xfrm>
          <a:prstGeom prst="rect">
            <a:avLst/>
          </a:prstGeom>
          <a:noFill/>
          <a:ln>
            <a:solidFill>
              <a:schemeClr val="accent2">
                <a:lumMod val="60000"/>
                <a:lumOff val="40000"/>
              </a:schemeClr>
            </a:solidFill>
          </a:ln>
        </p:spPr>
        <p:txBody>
          <a:bodyPr wrap="square" rtlCol="0">
            <a:spAutoFit/>
          </a:bodyPr>
          <a:lstStyle/>
          <a:p>
            <a:pPr algn="ctr"/>
            <a:r>
              <a:rPr lang="en-US" dirty="0">
                <a:solidFill>
                  <a:srgbClr val="FFFF00"/>
                </a:solidFill>
                <a:latin typeface="Calibri" panose="020F0502020204030204" pitchFamily="34" charset="0"/>
                <a:cs typeface="Calibri" panose="020F0502020204030204" pitchFamily="34" charset="0"/>
              </a:rPr>
              <a:t>Power/Path Loss Formulas for each propagation model</a:t>
            </a:r>
          </a:p>
        </p:txBody>
      </p:sp>
    </p:spTree>
    <p:extLst>
      <p:ext uri="{BB962C8B-B14F-4D97-AF65-F5344CB8AC3E}">
        <p14:creationId xmlns:p14="http://schemas.microsoft.com/office/powerpoint/2010/main" val="7496379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Thank You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113</TotalTime>
  <Words>227</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Trade Gothic LT Pro</vt:lpstr>
      <vt:lpstr>Trebuchet MS</vt:lpstr>
      <vt:lpstr>Wingdings</vt:lpstr>
      <vt:lpstr>Office Theme</vt:lpstr>
      <vt:lpstr>Hellenic Mediterranean University, Department of informatics Engineering</vt:lpstr>
      <vt:lpstr>Introduction</vt:lpstr>
      <vt:lpstr>PowerPoint Presentation</vt:lpstr>
      <vt:lpstr>Model Selection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Hellenic Mediterranean University, Department of informatics Engineering</dc:title>
  <dc:creator>Βαρδής Δασκαλάκης</dc:creator>
  <cp:lastModifiedBy>ΚΟΥΤΣΟΥΡΕΛΑΚΗΣ ΧΑΡΙΛΑΟΣ</cp:lastModifiedBy>
  <cp:revision>15</cp:revision>
  <dcterms:created xsi:type="dcterms:W3CDTF">2024-05-10T12:57:15Z</dcterms:created>
  <dcterms:modified xsi:type="dcterms:W3CDTF">2024-05-12T15:19:25Z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