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9" r:id="rId3"/>
    <p:sldId id="257" r:id="rId4"/>
    <p:sldId id="262" r:id="rId5"/>
    <p:sldId id="269" r:id="rId6"/>
    <p:sldId id="276" r:id="rId7"/>
    <p:sldId id="277" r:id="rId8"/>
    <p:sldId id="278" r:id="rId9"/>
    <p:sldId id="280" r:id="rId10"/>
    <p:sldId id="274" r:id="rId11"/>
    <p:sldId id="279" r:id="rId12"/>
  </p:sldIdLst>
  <p:sldSz cx="9144000" cy="5143500" type="screen16x9"/>
  <p:notesSz cx="6858000" cy="9144000"/>
  <p:embeddedFontLst>
    <p:embeddedFont>
      <p:font typeface="Baloo 2 ExtraBold" panose="020B0604020202020204" charset="0"/>
      <p:bold r:id="rId14"/>
    </p:embeddedFont>
    <p:embeddedFont>
      <p:font typeface="DM Sans" pitchFamily="2" charset="0"/>
      <p:regular r:id="rId15"/>
      <p:bold r:id="rId16"/>
      <p:italic r:id="rId17"/>
      <p:boldItalic r:id="rId18"/>
    </p:embeddedFont>
    <p:embeddedFont>
      <p:font typeface="Nunito Light"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4B2917-AC97-4E61-AE93-B624447F31B5}">
  <a:tblStyle styleId="{784B2917-AC97-4E61-AE93-B624447F31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D3F766-E11F-4FDF-90E2-E1930ED70BE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273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00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80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20000" y="1063351"/>
            <a:ext cx="7704000" cy="39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solidFill>
                  <a:srgbClr val="201338"/>
                </a:solidFill>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6" name="Google Shape;26;p4"/>
          <p:cNvGrpSpPr/>
          <p:nvPr/>
        </p:nvGrpSpPr>
        <p:grpSpPr>
          <a:xfrm>
            <a:off x="-2070957" y="-2181586"/>
            <a:ext cx="12789989" cy="9622630"/>
            <a:chOff x="-2070957" y="-2181586"/>
            <a:chExt cx="12789989" cy="9622630"/>
          </a:xfrm>
        </p:grpSpPr>
        <p:sp>
          <p:nvSpPr>
            <p:cNvPr id="27" name="Google Shape;27;p4"/>
            <p:cNvSpPr/>
            <p:nvPr/>
          </p:nvSpPr>
          <p:spPr>
            <a:xfrm rot="-7978753">
              <a:off x="7222940" y="-1435304"/>
              <a:ext cx="3098931"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4"/>
            <p:cNvSpPr/>
            <p:nvPr/>
          </p:nvSpPr>
          <p:spPr>
            <a:xfrm rot="-2460279">
              <a:off x="-1652662" y="4289121"/>
              <a:ext cx="3098932" cy="24338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29;p4"/>
          <p:cNvGrpSpPr/>
          <p:nvPr/>
        </p:nvGrpSpPr>
        <p:grpSpPr>
          <a:xfrm>
            <a:off x="8350786" y="175533"/>
            <a:ext cx="627600" cy="887824"/>
            <a:chOff x="2443886" y="2869758"/>
            <a:chExt cx="627600" cy="887824"/>
          </a:xfrm>
        </p:grpSpPr>
        <p:sp>
          <p:nvSpPr>
            <p:cNvPr id="30" name="Google Shape;30;p4"/>
            <p:cNvSpPr/>
            <p:nvPr/>
          </p:nvSpPr>
          <p:spPr>
            <a:xfrm>
              <a:off x="2443886" y="2937682"/>
              <a:ext cx="627600" cy="819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4"/>
            <p:cNvSpPr/>
            <p:nvPr/>
          </p:nvSpPr>
          <p:spPr>
            <a:xfrm>
              <a:off x="2443886" y="2869758"/>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4"/>
            <p:cNvSpPr/>
            <p:nvPr/>
          </p:nvSpPr>
          <p:spPr>
            <a:xfrm>
              <a:off x="2473543"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a:off x="2521377"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4"/>
            <p:cNvSpPr/>
            <p:nvPr/>
          </p:nvSpPr>
          <p:spPr>
            <a:xfrm>
              <a:off x="2570168" y="2887935"/>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2544337" y="3316526"/>
              <a:ext cx="97500" cy="142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2692622" y="3217988"/>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2840906" y="3129017"/>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2578777" y="2982646"/>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2515637" y="3521255"/>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2515637" y="3573872"/>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2568254" y="3626489"/>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2636178" y="3679106"/>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4"/>
          <p:cNvGrpSpPr/>
          <p:nvPr/>
        </p:nvGrpSpPr>
        <p:grpSpPr>
          <a:xfrm>
            <a:off x="150790" y="217095"/>
            <a:ext cx="7996462" cy="5057956"/>
            <a:chOff x="150790" y="217095"/>
            <a:chExt cx="7996462" cy="5057956"/>
          </a:xfrm>
        </p:grpSpPr>
        <p:sp>
          <p:nvSpPr>
            <p:cNvPr id="44" name="Google Shape;44;p4"/>
            <p:cNvSpPr/>
            <p:nvPr/>
          </p:nvSpPr>
          <p:spPr>
            <a:xfrm>
              <a:off x="7820577" y="217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 name="Google Shape;45;p4"/>
            <p:cNvGrpSpPr/>
            <p:nvPr/>
          </p:nvGrpSpPr>
          <p:grpSpPr>
            <a:xfrm rot="-8329653">
              <a:off x="354633" y="4434969"/>
              <a:ext cx="451704" cy="788937"/>
              <a:chOff x="8579627" y="228750"/>
              <a:chExt cx="451723" cy="788970"/>
            </a:xfrm>
          </p:grpSpPr>
          <p:sp>
            <p:nvSpPr>
              <p:cNvPr id="46" name="Google Shape;46;p4"/>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4"/>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8"/>
        <p:cNvGrpSpPr/>
        <p:nvPr/>
      </p:nvGrpSpPr>
      <p:grpSpPr>
        <a:xfrm>
          <a:off x="0" y="0"/>
          <a:ext cx="0" cy="0"/>
          <a:chOff x="0" y="0"/>
          <a:chExt cx="0" cy="0"/>
        </a:xfrm>
      </p:grpSpPr>
      <p:grpSp>
        <p:nvGrpSpPr>
          <p:cNvPr id="239" name="Google Shape;239;p13"/>
          <p:cNvGrpSpPr/>
          <p:nvPr/>
        </p:nvGrpSpPr>
        <p:grpSpPr>
          <a:xfrm>
            <a:off x="-1203996" y="-1273080"/>
            <a:ext cx="11972579" cy="8563690"/>
            <a:chOff x="-1203996" y="-1273080"/>
            <a:chExt cx="11972579" cy="8563690"/>
          </a:xfrm>
        </p:grpSpPr>
        <p:sp>
          <p:nvSpPr>
            <p:cNvPr id="240" name="Google Shape;240;p13"/>
            <p:cNvSpPr/>
            <p:nvPr/>
          </p:nvSpPr>
          <p:spPr>
            <a:xfrm rot="-6823997">
              <a:off x="7481480" y="4165470"/>
              <a:ext cx="3098928" cy="2433855"/>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3"/>
            <p:cNvSpPr/>
            <p:nvPr/>
          </p:nvSpPr>
          <p:spPr>
            <a:xfrm rot="-3948904" flipH="1">
              <a:off x="-1026291" y="-790996"/>
              <a:ext cx="2252181" cy="184703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2" name="Google Shape;2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3" name="Google Shape;243;p13"/>
          <p:cNvSpPr txBox="1">
            <a:spLocks noGrp="1"/>
          </p:cNvSpPr>
          <p:nvPr>
            <p:ph type="subTitle" idx="1"/>
          </p:nvPr>
        </p:nvSpPr>
        <p:spPr>
          <a:xfrm>
            <a:off x="882150" y="2858089"/>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subTitle" idx="2"/>
          </p:nvPr>
        </p:nvSpPr>
        <p:spPr>
          <a:xfrm>
            <a:off x="3393754" y="2858089"/>
            <a:ext cx="23565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13"/>
          <p:cNvSpPr txBox="1">
            <a:spLocks noGrp="1"/>
          </p:cNvSpPr>
          <p:nvPr>
            <p:ph type="subTitle" idx="3"/>
          </p:nvPr>
        </p:nvSpPr>
        <p:spPr>
          <a:xfrm>
            <a:off x="5902646" y="2858087"/>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13"/>
          <p:cNvSpPr txBox="1">
            <a:spLocks noGrp="1"/>
          </p:cNvSpPr>
          <p:nvPr>
            <p:ph type="subTitle" idx="4"/>
          </p:nvPr>
        </p:nvSpPr>
        <p:spPr>
          <a:xfrm>
            <a:off x="882150"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7" name="Google Shape;247;p13"/>
          <p:cNvSpPr txBox="1">
            <a:spLocks noGrp="1"/>
          </p:cNvSpPr>
          <p:nvPr>
            <p:ph type="subTitle" idx="5"/>
          </p:nvPr>
        </p:nvSpPr>
        <p:spPr>
          <a:xfrm>
            <a:off x="3393757"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8" name="Google Shape;248;p13"/>
          <p:cNvSpPr txBox="1">
            <a:spLocks noGrp="1"/>
          </p:cNvSpPr>
          <p:nvPr>
            <p:ph type="subTitle" idx="6"/>
          </p:nvPr>
        </p:nvSpPr>
        <p:spPr>
          <a:xfrm>
            <a:off x="5902639"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249" name="Google Shape;249;p13"/>
          <p:cNvGrpSpPr/>
          <p:nvPr/>
        </p:nvGrpSpPr>
        <p:grpSpPr>
          <a:xfrm>
            <a:off x="7469359" y="4220679"/>
            <a:ext cx="1246094" cy="1192058"/>
            <a:chOff x="7469359" y="4220679"/>
            <a:chExt cx="1246094" cy="1192058"/>
          </a:xfrm>
        </p:grpSpPr>
        <p:grpSp>
          <p:nvGrpSpPr>
            <p:cNvPr id="250" name="Google Shape;250;p13"/>
            <p:cNvGrpSpPr/>
            <p:nvPr/>
          </p:nvGrpSpPr>
          <p:grpSpPr>
            <a:xfrm>
              <a:off x="8287178" y="4220679"/>
              <a:ext cx="428274" cy="605851"/>
              <a:chOff x="6000261" y="1225220"/>
              <a:chExt cx="627600" cy="887824"/>
            </a:xfrm>
          </p:grpSpPr>
          <p:sp>
            <p:nvSpPr>
              <p:cNvPr id="251" name="Google Shape;251;p1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4" name="Google Shape;264;p13"/>
            <p:cNvGrpSpPr/>
            <p:nvPr/>
          </p:nvGrpSpPr>
          <p:grpSpPr>
            <a:xfrm rot="-2376894">
              <a:off x="7642278" y="4631693"/>
              <a:ext cx="471966" cy="712375"/>
              <a:chOff x="2047101" y="2145599"/>
              <a:chExt cx="407553" cy="615151"/>
            </a:xfrm>
          </p:grpSpPr>
          <p:sp>
            <p:nvSpPr>
              <p:cNvPr id="265" name="Google Shape;265;p1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5" name="Google Shape;295;p13"/>
          <p:cNvGrpSpPr/>
          <p:nvPr/>
        </p:nvGrpSpPr>
        <p:grpSpPr>
          <a:xfrm>
            <a:off x="161952" y="170375"/>
            <a:ext cx="8831737" cy="3874120"/>
            <a:chOff x="161952" y="170375"/>
            <a:chExt cx="8831737" cy="3874120"/>
          </a:xfrm>
        </p:grpSpPr>
        <p:sp>
          <p:nvSpPr>
            <p:cNvPr id="296" name="Google Shape;296;p13"/>
            <p:cNvSpPr/>
            <p:nvPr/>
          </p:nvSpPr>
          <p:spPr>
            <a:xfrm>
              <a:off x="8667014" y="3722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3"/>
            <p:cNvSpPr/>
            <p:nvPr/>
          </p:nvSpPr>
          <p:spPr>
            <a:xfrm>
              <a:off x="161952" y="7759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396450" y="170375"/>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0"/>
            <p:cNvSpPr/>
            <p:nvPr/>
          </p:nvSpPr>
          <p:spPr>
            <a:xfrm rot="6952720" flipH="1">
              <a:off x="7556640" y="3956446"/>
              <a:ext cx="2602540" cy="213436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avLst/>
                <a:gdLst/>
                <a:ahLst/>
                <a:cxnLst/>
                <a:rect l="l" t="t" r="r" b="b"/>
                <a:pathLst>
                  <a:path w="786" h="958" extrusionOk="0">
                    <a:moveTo>
                      <a:pt x="637" y="958"/>
                    </a:moveTo>
                    <a:lnTo>
                      <a:pt x="0" y="847"/>
                    </a:lnTo>
                    <a:lnTo>
                      <a:pt x="149" y="0"/>
                    </a:lnTo>
                    <a:lnTo>
                      <a:pt x="786" y="112"/>
                    </a:lnTo>
                    <a:lnTo>
                      <a:pt x="637" y="95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59" r:id="rId6"/>
    <p:sldLayoutId id="2147483666"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134718" y="2063141"/>
            <a:ext cx="5940313"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Amazon Sales Data Analysis Report</a:t>
            </a:r>
            <a:endParaRPr sz="4000" dirty="0"/>
          </a:p>
        </p:txBody>
      </p:sp>
      <p:sp>
        <p:nvSpPr>
          <p:cNvPr id="667" name="Google Shape;667;p27"/>
          <p:cNvSpPr txBox="1">
            <a:spLocks noGrp="1"/>
          </p:cNvSpPr>
          <p:nvPr>
            <p:ph type="subTitle" idx="1"/>
          </p:nvPr>
        </p:nvSpPr>
        <p:spPr>
          <a:xfrm>
            <a:off x="149586" y="3445257"/>
            <a:ext cx="38625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Hariom Rajput</a:t>
            </a:r>
            <a:endParaRPr b="1" dirty="0"/>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7" name="TextBox 16">
            <a:extLst>
              <a:ext uri="{FF2B5EF4-FFF2-40B4-BE49-F238E27FC236}">
                <a16:creationId xmlns:a16="http://schemas.microsoft.com/office/drawing/2014/main" id="{4DBDDC68-0C3A-A4B6-267E-4176F687A4FD}"/>
              </a:ext>
            </a:extLst>
          </p:cNvPr>
          <p:cNvSpPr txBox="1"/>
          <p:nvPr/>
        </p:nvSpPr>
        <p:spPr>
          <a:xfrm>
            <a:off x="720000" y="1617643"/>
            <a:ext cx="7014300" cy="1477328"/>
          </a:xfrm>
          <a:prstGeom prst="rect">
            <a:avLst/>
          </a:prstGeom>
          <a:noFill/>
        </p:spPr>
        <p:txBody>
          <a:bodyPr wrap="square">
            <a:spAutoFit/>
          </a:bodyPr>
          <a:lstStyle/>
          <a:p>
            <a:r>
              <a:rPr lang="en-US" sz="1800" dirty="0">
                <a:solidFill>
                  <a:schemeClr val="tx1"/>
                </a:solidFill>
                <a:latin typeface="Baloo 2 ExtraBold" panose="020B0604020202020204" charset="0"/>
                <a:cs typeface="Baloo 2 ExtraBold" panose="020B0604020202020204" charset="0"/>
              </a:rPr>
              <a:t>In conclusion, the analysis of Amazon sales data has provided valuable insights into sales trends, product performance, and customer behavior. By leveraging these insights, businesses can make informed decisions to optimize their sales strategies and enhance customer satisfaction.</a:t>
            </a:r>
            <a:endParaRPr lang="en-IN" sz="1800" dirty="0">
              <a:solidFill>
                <a:schemeClr val="tx1"/>
              </a:solidFill>
              <a:latin typeface="Baloo 2 ExtraBold" panose="020B0604020202020204" charset="0"/>
              <a:cs typeface="Baloo 2 ExtraBold"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40;p46">
            <a:extLst>
              <a:ext uri="{FF2B5EF4-FFF2-40B4-BE49-F238E27FC236}">
                <a16:creationId xmlns:a16="http://schemas.microsoft.com/office/drawing/2014/main" id="{96948F73-D378-AB4A-26CE-E67E6CF78A25}"/>
              </a:ext>
            </a:extLst>
          </p:cNvPr>
          <p:cNvSpPr txBox="1">
            <a:spLocks/>
          </p:cNvSpPr>
          <p:nvPr/>
        </p:nvSpPr>
        <p:spPr>
          <a:xfrm>
            <a:off x="586883" y="1026930"/>
            <a:ext cx="4448100" cy="105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6000" dirty="0">
                <a:solidFill>
                  <a:schemeClr val="tx1"/>
                </a:solidFill>
                <a:latin typeface="Baloo 2 ExtraBold" panose="020B0604020202020204" charset="0"/>
                <a:cs typeface="Baloo 2 ExtraBold" panose="020B0604020202020204" charset="0"/>
              </a:rPr>
              <a:t>Thanks!</a:t>
            </a:r>
          </a:p>
        </p:txBody>
      </p:sp>
      <p:sp>
        <p:nvSpPr>
          <p:cNvPr id="8" name="TextBox 7">
            <a:extLst>
              <a:ext uri="{FF2B5EF4-FFF2-40B4-BE49-F238E27FC236}">
                <a16:creationId xmlns:a16="http://schemas.microsoft.com/office/drawing/2014/main" id="{270B0EEB-5ABB-71DE-7CB1-78A20D8DA3C8}"/>
              </a:ext>
            </a:extLst>
          </p:cNvPr>
          <p:cNvSpPr txBox="1"/>
          <p:nvPr/>
        </p:nvSpPr>
        <p:spPr>
          <a:xfrm>
            <a:off x="586883" y="2283145"/>
            <a:ext cx="5690838" cy="577209"/>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334157"/>
              </a:buClr>
              <a:buSzPts val="1400"/>
              <a:buFont typeface="DM Sans"/>
              <a:buNone/>
              <a:tabLst/>
              <a:defRPr/>
            </a:pPr>
            <a:r>
              <a:rPr lang="en-IN" dirty="0">
                <a:solidFill>
                  <a:srgbClr val="334157"/>
                </a:solidFill>
                <a:latin typeface="DM Sans"/>
                <a:sym typeface="DM Sans"/>
              </a:rPr>
              <a:t>hariomrajput9099@gmail</a:t>
            </a:r>
            <a:r>
              <a:rPr kumimoji="0" lang="en-IN" sz="1400" b="0" i="0" u="none" strike="noStrike" kern="0" cap="none" spc="0" normalizeH="0" baseline="0" noProof="0" dirty="0">
                <a:ln>
                  <a:noFill/>
                </a:ln>
                <a:solidFill>
                  <a:srgbClr val="334157"/>
                </a:solidFill>
                <a:effectLst/>
                <a:uLnTx/>
                <a:uFillTx/>
                <a:latin typeface="DM Sans"/>
                <a:sym typeface="DM Sans"/>
              </a:rPr>
              <a:t>.com</a:t>
            </a:r>
          </a:p>
          <a:p>
            <a:pPr marL="0" marR="0" lvl="0" indent="0" algn="l" defTabSz="914400" rtl="0" eaLnBrk="1" fontAlgn="auto" latinLnBrk="0" hangingPunct="1">
              <a:lnSpc>
                <a:spcPct val="115000"/>
              </a:lnSpc>
              <a:spcBef>
                <a:spcPts val="0"/>
              </a:spcBef>
              <a:spcAft>
                <a:spcPts val="0"/>
              </a:spcAft>
              <a:buClr>
                <a:srgbClr val="334157"/>
              </a:buClr>
              <a:buSzPts val="1400"/>
              <a:buFont typeface="DM Sans"/>
              <a:buNone/>
              <a:tabLst/>
              <a:defRPr/>
            </a:pPr>
            <a:r>
              <a:rPr kumimoji="0" lang="en-IN" sz="1400" b="0" i="0" u="none" strike="noStrike" kern="0" cap="none" spc="0" normalizeH="0" baseline="0" noProof="0" dirty="0">
                <a:ln>
                  <a:noFill/>
                </a:ln>
                <a:solidFill>
                  <a:srgbClr val="334157"/>
                </a:solidFill>
                <a:effectLst/>
                <a:uLnTx/>
                <a:uFillTx/>
                <a:latin typeface="DM Sans"/>
                <a:sym typeface="DM Sans"/>
              </a:rPr>
              <a:t>+</a:t>
            </a:r>
            <a:r>
              <a:rPr lang="en-IN" dirty="0">
                <a:solidFill>
                  <a:srgbClr val="334157"/>
                </a:solidFill>
                <a:latin typeface="DM Sans"/>
                <a:sym typeface="DM Sans"/>
              </a:rPr>
              <a:t>91 7796270734</a:t>
            </a:r>
            <a:endParaRPr kumimoji="0" lang="en-IN" sz="1400" b="0" i="0" u="none" strike="noStrike" kern="0" cap="none" spc="0" normalizeH="0" baseline="0" noProof="0" dirty="0">
              <a:ln>
                <a:noFill/>
              </a:ln>
              <a:solidFill>
                <a:srgbClr val="334157"/>
              </a:solidFill>
              <a:effectLst/>
              <a:uLnTx/>
              <a:uFillTx/>
              <a:latin typeface="DM Sans"/>
              <a:sym typeface="DM Sans"/>
            </a:endParaRPr>
          </a:p>
        </p:txBody>
      </p:sp>
    </p:spTree>
    <p:extLst>
      <p:ext uri="{BB962C8B-B14F-4D97-AF65-F5344CB8AC3E}">
        <p14:creationId xmlns:p14="http://schemas.microsoft.com/office/powerpoint/2010/main" val="13622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78" name="Google Shape;778;p30"/>
          <p:cNvSpPr txBox="1">
            <a:spLocks noGrp="1"/>
          </p:cNvSpPr>
          <p:nvPr>
            <p:ph type="subTitle" idx="2"/>
          </p:nvPr>
        </p:nvSpPr>
        <p:spPr>
          <a:xfrm>
            <a:off x="734868" y="1226994"/>
            <a:ext cx="6952039" cy="26895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today's presentation, we will delve into the comprehensive analysis of Amazon sales data, aiming to extract actionable insights that can drive business growth and optimization.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Objective: </a:t>
            </a:r>
            <a:r>
              <a:rPr lang="en-US" dirty="0"/>
              <a:t>To analyze key metrics, trends, and patterns in Amazon sales data to inform strategic decision-making and improve business performance.</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Methodology: </a:t>
            </a:r>
            <a:r>
              <a:rPr lang="en-US" dirty="0"/>
              <a:t>Our analysis involves data collection, preprocessing, exploratory data analysis, and the derivation of actionable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8"/>
          <p:cNvSpPr txBox="1">
            <a:spLocks noGrp="1"/>
          </p:cNvSpPr>
          <p:nvPr>
            <p:ph type="title"/>
          </p:nvPr>
        </p:nvSpPr>
        <p:spPr>
          <a:xfrm>
            <a:off x="720000" y="4145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Collection and Preparation</a:t>
            </a:r>
          </a:p>
        </p:txBody>
      </p:sp>
      <p:sp>
        <p:nvSpPr>
          <p:cNvPr id="7" name="TextBox 6">
            <a:extLst>
              <a:ext uri="{FF2B5EF4-FFF2-40B4-BE49-F238E27FC236}">
                <a16:creationId xmlns:a16="http://schemas.microsoft.com/office/drawing/2014/main" id="{E5EA83AF-FA78-A118-D364-34AAB41048C0}"/>
              </a:ext>
            </a:extLst>
          </p:cNvPr>
          <p:cNvSpPr txBox="1"/>
          <p:nvPr/>
        </p:nvSpPr>
        <p:spPr>
          <a:xfrm>
            <a:off x="720000" y="1352074"/>
            <a:ext cx="7357200" cy="2246769"/>
          </a:xfrm>
          <a:prstGeom prst="rect">
            <a:avLst/>
          </a:prstGeom>
          <a:noFill/>
        </p:spPr>
        <p:txBody>
          <a:bodyPr wrap="square">
            <a:spAutoFit/>
          </a:bodyPr>
          <a:lstStyle/>
          <a:p>
            <a:r>
              <a:rPr lang="en-US" b="1" dirty="0">
                <a:solidFill>
                  <a:srgbClr val="334157"/>
                </a:solidFill>
              </a:rPr>
              <a:t>Data Sources:</a:t>
            </a:r>
          </a:p>
          <a:p>
            <a:endParaRPr lang="en-US" dirty="0">
              <a:solidFill>
                <a:srgbClr val="334157"/>
              </a:solidFill>
            </a:endParaRPr>
          </a:p>
          <a:p>
            <a:pPr marL="285750" indent="-285750">
              <a:buFont typeface="Arial" panose="020B0604020202020204" pitchFamily="34" charset="0"/>
              <a:buChar char="•"/>
            </a:pPr>
            <a:r>
              <a:rPr lang="en-US" dirty="0">
                <a:solidFill>
                  <a:srgbClr val="334157"/>
                </a:solidFill>
              </a:rPr>
              <a:t>Internal Databases: For historical sales data, transaction records, and customer demographics.</a:t>
            </a:r>
          </a:p>
          <a:p>
            <a:endParaRPr lang="en-US" dirty="0">
              <a:solidFill>
                <a:srgbClr val="334157"/>
              </a:solidFill>
            </a:endParaRPr>
          </a:p>
          <a:p>
            <a:r>
              <a:rPr lang="en-US" b="1" dirty="0">
                <a:solidFill>
                  <a:srgbClr val="334157"/>
                </a:solidFill>
              </a:rPr>
              <a:t>Data Cleaning and Preprocessing:</a:t>
            </a:r>
          </a:p>
          <a:p>
            <a:endParaRPr lang="en-US" dirty="0">
              <a:solidFill>
                <a:srgbClr val="334157"/>
              </a:solidFill>
            </a:endParaRPr>
          </a:p>
          <a:p>
            <a:pPr marL="285750" indent="-285750">
              <a:buFont typeface="Arial" panose="020B0604020202020204" pitchFamily="34" charset="0"/>
              <a:buChar char="•"/>
            </a:pPr>
            <a:r>
              <a:rPr lang="en-US" dirty="0">
                <a:solidFill>
                  <a:srgbClr val="334157"/>
                </a:solidFill>
              </a:rPr>
              <a:t>Removal of duplicates, missing values, and outliers.</a:t>
            </a:r>
          </a:p>
          <a:p>
            <a:pPr marL="285750" indent="-285750">
              <a:buFont typeface="Arial" panose="020B0604020202020204" pitchFamily="34" charset="0"/>
              <a:buChar char="•"/>
            </a:pPr>
            <a:r>
              <a:rPr lang="en-US" dirty="0">
                <a:solidFill>
                  <a:srgbClr val="334157"/>
                </a:solidFill>
              </a:rPr>
              <a:t>Standardization of data formats and units.</a:t>
            </a:r>
          </a:p>
          <a:p>
            <a:pPr marL="285750" indent="-285750">
              <a:buFont typeface="Arial" panose="020B0604020202020204" pitchFamily="34" charset="0"/>
              <a:buChar char="•"/>
            </a:pPr>
            <a:r>
              <a:rPr lang="en-US" dirty="0">
                <a:solidFill>
                  <a:srgbClr val="334157"/>
                </a:solidFill>
              </a:rPr>
              <a:t>Data transformation and feature engineering for improved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Analytical thinking</a:t>
            </a:r>
            <a:endParaRPr/>
          </a:p>
        </p:txBody>
      </p:sp>
      <p:sp>
        <p:nvSpPr>
          <p:cNvPr id="892" name="Google Shape;892;p33"/>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b="1"/>
              <a:t>systematical and logical</a:t>
            </a:r>
            <a:r>
              <a:rPr lang="en"/>
              <a:t> approach to mathematical problems is the foundation for many disciplines</a:t>
            </a:r>
            <a:endParaRPr/>
          </a:p>
        </p:txBody>
      </p:sp>
      <p:sp>
        <p:nvSpPr>
          <p:cNvPr id="893" name="Google Shape;893;p33"/>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Cultivate the ability to </a:t>
            </a:r>
            <a:r>
              <a:rPr lang="en" b="1"/>
              <a:t>break down complex problems</a:t>
            </a:r>
            <a:r>
              <a:rPr lang="en"/>
              <a:t> into several manageable parts </a:t>
            </a:r>
            <a:endParaRPr/>
          </a:p>
        </p:txBody>
      </p:sp>
      <p:sp>
        <p:nvSpPr>
          <p:cNvPr id="894" name="Google Shape;894;p33"/>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Break down </a:t>
            </a:r>
            <a:endParaRPr/>
          </a:p>
          <a:p>
            <a:pPr marL="0" lvl="0" indent="0" algn="l" rtl="0">
              <a:spcBef>
                <a:spcPts val="0"/>
              </a:spcBef>
              <a:spcAft>
                <a:spcPts val="0"/>
              </a:spcAft>
              <a:buNone/>
            </a:pPr>
            <a:r>
              <a:rPr lang="en"/>
              <a:t>complex problems</a:t>
            </a:r>
            <a:endParaRPr/>
          </a:p>
        </p:txBody>
      </p:sp>
      <p:sp>
        <p:nvSpPr>
          <p:cNvPr id="895" name="Google Shape;895;p33"/>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Systematic and </a:t>
            </a:r>
            <a:endParaRPr/>
          </a:p>
          <a:p>
            <a:pPr marL="0" lvl="0" indent="0" algn="l" rtl="0">
              <a:spcBef>
                <a:spcPts val="0"/>
              </a:spcBef>
              <a:spcAft>
                <a:spcPts val="0"/>
              </a:spcAft>
              <a:buNone/>
            </a:pPr>
            <a:r>
              <a:rPr lang="en"/>
              <a:t>logical approach</a:t>
            </a:r>
            <a:endParaRPr/>
          </a:p>
        </p:txBody>
      </p:sp>
      <p:sp>
        <p:nvSpPr>
          <p:cNvPr id="896" name="Google Shape;896;p33"/>
          <p:cNvSpPr/>
          <p:nvPr/>
        </p:nvSpPr>
        <p:spPr>
          <a:xfrm>
            <a:off x="1125376" y="1594506"/>
            <a:ext cx="381468" cy="335163"/>
          </a:xfrm>
          <a:custGeom>
            <a:avLst/>
            <a:gdLst/>
            <a:ahLst/>
            <a:cxnLst/>
            <a:rect l="l" t="t" r="r" b="b"/>
            <a:pathLst>
              <a:path w="346" h="304" extrusionOk="0">
                <a:moveTo>
                  <a:pt x="261" y="0"/>
                </a:moveTo>
                <a:lnTo>
                  <a:pt x="87" y="0"/>
                </a:lnTo>
                <a:lnTo>
                  <a:pt x="0" y="152"/>
                </a:lnTo>
                <a:lnTo>
                  <a:pt x="87" y="304"/>
                </a:lnTo>
                <a:lnTo>
                  <a:pt x="261" y="304"/>
                </a:lnTo>
                <a:lnTo>
                  <a:pt x="346" y="152"/>
                </a:lnTo>
                <a:lnTo>
                  <a:pt x="261" y="0"/>
                </a:lnTo>
                <a:close/>
                <a:moveTo>
                  <a:pt x="213" y="223"/>
                </a:moveTo>
                <a:lnTo>
                  <a:pt x="133" y="223"/>
                </a:lnTo>
                <a:lnTo>
                  <a:pt x="92" y="152"/>
                </a:lnTo>
                <a:lnTo>
                  <a:pt x="133" y="81"/>
                </a:lnTo>
                <a:lnTo>
                  <a:pt x="213" y="81"/>
                </a:lnTo>
                <a:lnTo>
                  <a:pt x="254" y="152"/>
                </a:lnTo>
                <a:lnTo>
                  <a:pt x="213" y="223"/>
                </a:lnTo>
                <a:close/>
                <a:moveTo>
                  <a:pt x="213" y="62"/>
                </a:moveTo>
                <a:lnTo>
                  <a:pt x="133" y="62"/>
                </a:lnTo>
                <a:lnTo>
                  <a:pt x="111" y="21"/>
                </a:lnTo>
                <a:lnTo>
                  <a:pt x="237" y="21"/>
                </a:lnTo>
                <a:lnTo>
                  <a:pt x="213" y="62"/>
                </a:lnTo>
                <a:close/>
                <a:moveTo>
                  <a:pt x="116" y="71"/>
                </a:moveTo>
                <a:lnTo>
                  <a:pt x="76" y="142"/>
                </a:lnTo>
                <a:lnTo>
                  <a:pt x="31" y="142"/>
                </a:lnTo>
                <a:lnTo>
                  <a:pt x="92" y="31"/>
                </a:lnTo>
                <a:lnTo>
                  <a:pt x="116" y="71"/>
                </a:lnTo>
                <a:close/>
                <a:moveTo>
                  <a:pt x="76" y="161"/>
                </a:moveTo>
                <a:lnTo>
                  <a:pt x="116" y="233"/>
                </a:lnTo>
                <a:lnTo>
                  <a:pt x="92" y="273"/>
                </a:lnTo>
                <a:lnTo>
                  <a:pt x="31" y="161"/>
                </a:lnTo>
                <a:lnTo>
                  <a:pt x="76" y="161"/>
                </a:lnTo>
                <a:close/>
                <a:moveTo>
                  <a:pt x="133" y="245"/>
                </a:moveTo>
                <a:lnTo>
                  <a:pt x="213" y="245"/>
                </a:lnTo>
                <a:lnTo>
                  <a:pt x="237" y="285"/>
                </a:lnTo>
                <a:lnTo>
                  <a:pt x="111" y="285"/>
                </a:lnTo>
                <a:lnTo>
                  <a:pt x="133" y="245"/>
                </a:lnTo>
                <a:close/>
                <a:moveTo>
                  <a:pt x="230" y="233"/>
                </a:moveTo>
                <a:lnTo>
                  <a:pt x="270" y="161"/>
                </a:lnTo>
                <a:lnTo>
                  <a:pt x="318" y="161"/>
                </a:lnTo>
                <a:lnTo>
                  <a:pt x="254" y="273"/>
                </a:lnTo>
                <a:lnTo>
                  <a:pt x="230" y="233"/>
                </a:lnTo>
                <a:close/>
                <a:moveTo>
                  <a:pt x="270" y="142"/>
                </a:moveTo>
                <a:lnTo>
                  <a:pt x="230" y="71"/>
                </a:lnTo>
                <a:lnTo>
                  <a:pt x="254" y="31"/>
                </a:lnTo>
                <a:lnTo>
                  <a:pt x="318" y="142"/>
                </a:lnTo>
                <a:lnTo>
                  <a:pt x="270" y="1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3"/>
          <p:cNvSpPr/>
          <p:nvPr/>
        </p:nvSpPr>
        <p:spPr>
          <a:xfrm>
            <a:off x="5094831" y="1554813"/>
            <a:ext cx="382570" cy="374853"/>
          </a:xfrm>
          <a:custGeom>
            <a:avLst/>
            <a:gdLst/>
            <a:ahLst/>
            <a:cxnLst/>
            <a:rect l="l" t="t" r="r" b="b"/>
            <a:pathLst>
              <a:path w="347" h="340" extrusionOk="0">
                <a:moveTo>
                  <a:pt x="173" y="0"/>
                </a:moveTo>
                <a:lnTo>
                  <a:pt x="0" y="129"/>
                </a:lnTo>
                <a:lnTo>
                  <a:pt x="64" y="340"/>
                </a:lnTo>
                <a:lnTo>
                  <a:pt x="285" y="340"/>
                </a:lnTo>
                <a:lnTo>
                  <a:pt x="347" y="129"/>
                </a:lnTo>
                <a:lnTo>
                  <a:pt x="173" y="0"/>
                </a:lnTo>
                <a:close/>
                <a:moveTo>
                  <a:pt x="271" y="145"/>
                </a:moveTo>
                <a:lnTo>
                  <a:pt x="183" y="81"/>
                </a:lnTo>
                <a:lnTo>
                  <a:pt x="183" y="31"/>
                </a:lnTo>
                <a:lnTo>
                  <a:pt x="313" y="129"/>
                </a:lnTo>
                <a:lnTo>
                  <a:pt x="271" y="145"/>
                </a:lnTo>
                <a:close/>
                <a:moveTo>
                  <a:pt x="225" y="257"/>
                </a:moveTo>
                <a:lnTo>
                  <a:pt x="123" y="257"/>
                </a:lnTo>
                <a:lnTo>
                  <a:pt x="90" y="159"/>
                </a:lnTo>
                <a:lnTo>
                  <a:pt x="173" y="100"/>
                </a:lnTo>
                <a:lnTo>
                  <a:pt x="256" y="159"/>
                </a:lnTo>
                <a:lnTo>
                  <a:pt x="225" y="257"/>
                </a:lnTo>
                <a:close/>
                <a:moveTo>
                  <a:pt x="164" y="81"/>
                </a:moveTo>
                <a:lnTo>
                  <a:pt x="76" y="145"/>
                </a:lnTo>
                <a:lnTo>
                  <a:pt x="36" y="129"/>
                </a:lnTo>
                <a:lnTo>
                  <a:pt x="164" y="31"/>
                </a:lnTo>
                <a:lnTo>
                  <a:pt x="164" y="81"/>
                </a:lnTo>
                <a:close/>
                <a:moveTo>
                  <a:pt x="71" y="164"/>
                </a:moveTo>
                <a:lnTo>
                  <a:pt x="104" y="266"/>
                </a:lnTo>
                <a:lnTo>
                  <a:pt x="74" y="307"/>
                </a:lnTo>
                <a:lnTo>
                  <a:pt x="29" y="150"/>
                </a:lnTo>
                <a:lnTo>
                  <a:pt x="71" y="164"/>
                </a:lnTo>
                <a:close/>
                <a:moveTo>
                  <a:pt x="121" y="278"/>
                </a:moveTo>
                <a:lnTo>
                  <a:pt x="228" y="278"/>
                </a:lnTo>
                <a:lnTo>
                  <a:pt x="256" y="319"/>
                </a:lnTo>
                <a:lnTo>
                  <a:pt x="90" y="319"/>
                </a:lnTo>
                <a:lnTo>
                  <a:pt x="121" y="278"/>
                </a:lnTo>
                <a:close/>
                <a:moveTo>
                  <a:pt x="244" y="266"/>
                </a:moveTo>
                <a:lnTo>
                  <a:pt x="278" y="164"/>
                </a:lnTo>
                <a:lnTo>
                  <a:pt x="320" y="150"/>
                </a:lnTo>
                <a:lnTo>
                  <a:pt x="273" y="307"/>
                </a:lnTo>
                <a:lnTo>
                  <a:pt x="244" y="26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0"/>
          <p:cNvSpPr txBox="1">
            <a:spLocks noGrp="1"/>
          </p:cNvSpPr>
          <p:nvPr>
            <p:ph type="title"/>
          </p:nvPr>
        </p:nvSpPr>
        <p:spPr>
          <a:xfrm>
            <a:off x="1726685" y="1519445"/>
            <a:ext cx="7717500" cy="629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Display concepts visually</a:t>
            </a:r>
            <a:endParaRPr sz="6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0"/>
          <p:cNvSpPr txBox="1">
            <a:spLocks noGrp="1"/>
          </p:cNvSpPr>
          <p:nvPr>
            <p:ph type="title"/>
          </p:nvPr>
        </p:nvSpPr>
        <p:spPr>
          <a:xfrm>
            <a:off x="1278501" y="548640"/>
            <a:ext cx="300533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tx1"/>
                </a:solidFill>
                <a:latin typeface="Baloo 2 ExtraBold" panose="020B0604020202020204" charset="0"/>
                <a:cs typeface="Baloo 2 ExtraBold" panose="020B0604020202020204" charset="0"/>
              </a:rPr>
              <a:t>Top 5 Category</a:t>
            </a:r>
            <a:endParaRPr sz="2800" dirty="0">
              <a:solidFill>
                <a:schemeClr val="tx1"/>
              </a:solidFill>
              <a:latin typeface="Baloo 2 ExtraBold" panose="020B0604020202020204" charset="0"/>
              <a:cs typeface="Baloo 2 ExtraBold" panose="020B0604020202020204" charset="0"/>
            </a:endParaRPr>
          </a:p>
        </p:txBody>
      </p:sp>
      <p:pic>
        <p:nvPicPr>
          <p:cNvPr id="3" name="Picture 2">
            <a:extLst>
              <a:ext uri="{FF2B5EF4-FFF2-40B4-BE49-F238E27FC236}">
                <a16:creationId xmlns:a16="http://schemas.microsoft.com/office/drawing/2014/main" id="{B9D54A97-B03F-3714-B889-C51383CB81B9}"/>
              </a:ext>
            </a:extLst>
          </p:cNvPr>
          <p:cNvPicPr>
            <a:picLocks noChangeAspect="1"/>
          </p:cNvPicPr>
          <p:nvPr/>
        </p:nvPicPr>
        <p:blipFill>
          <a:blip r:embed="rId3"/>
          <a:stretch>
            <a:fillRect/>
          </a:stretch>
        </p:blipFill>
        <p:spPr>
          <a:xfrm>
            <a:off x="1164463" y="1166950"/>
            <a:ext cx="2928873" cy="3427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FCCE7744-403F-5D5F-D4A9-A9C9FC3430C0}"/>
              </a:ext>
            </a:extLst>
          </p:cNvPr>
          <p:cNvPicPr>
            <a:picLocks noChangeAspect="1"/>
          </p:cNvPicPr>
          <p:nvPr/>
        </p:nvPicPr>
        <p:blipFill>
          <a:blip r:embed="rId4"/>
          <a:stretch>
            <a:fillRect/>
          </a:stretch>
        </p:blipFill>
        <p:spPr>
          <a:xfrm>
            <a:off x="4509643" y="1166950"/>
            <a:ext cx="3013285" cy="3427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Google Shape;1233;p40">
            <a:extLst>
              <a:ext uri="{FF2B5EF4-FFF2-40B4-BE49-F238E27FC236}">
                <a16:creationId xmlns:a16="http://schemas.microsoft.com/office/drawing/2014/main" id="{6C000287-04D2-B779-41B3-6BCA23F3B26B}"/>
              </a:ext>
            </a:extLst>
          </p:cNvPr>
          <p:cNvSpPr txBox="1">
            <a:spLocks/>
          </p:cNvSpPr>
          <p:nvPr/>
        </p:nvSpPr>
        <p:spPr>
          <a:xfrm>
            <a:off x="4509643" y="548640"/>
            <a:ext cx="327766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US" sz="2800" dirty="0">
                <a:solidFill>
                  <a:schemeClr val="tx1"/>
                </a:solidFill>
                <a:latin typeface="Baloo 2 ExtraBold" panose="020B0604020202020204" charset="0"/>
                <a:cs typeface="Baloo 2 ExtraBold" panose="020B0604020202020204" charset="0"/>
              </a:rPr>
              <a:t>Delivery Partner</a:t>
            </a:r>
          </a:p>
        </p:txBody>
      </p:sp>
    </p:spTree>
    <p:extLst>
      <p:ext uri="{BB962C8B-B14F-4D97-AF65-F5344CB8AC3E}">
        <p14:creationId xmlns:p14="http://schemas.microsoft.com/office/powerpoint/2010/main" val="390136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0"/>
          <p:cNvSpPr txBox="1">
            <a:spLocks noGrp="1"/>
          </p:cNvSpPr>
          <p:nvPr>
            <p:ph type="title"/>
          </p:nvPr>
        </p:nvSpPr>
        <p:spPr>
          <a:xfrm>
            <a:off x="3096002" y="445025"/>
            <a:ext cx="29519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Courier status</a:t>
            </a:r>
            <a:endParaRPr sz="2800" dirty="0"/>
          </a:p>
        </p:txBody>
      </p:sp>
      <p:pic>
        <p:nvPicPr>
          <p:cNvPr id="4" name="Picture 3">
            <a:extLst>
              <a:ext uri="{FF2B5EF4-FFF2-40B4-BE49-F238E27FC236}">
                <a16:creationId xmlns:a16="http://schemas.microsoft.com/office/drawing/2014/main" id="{C5600C84-BD5A-C142-7E4A-BE73CFD86130}"/>
              </a:ext>
            </a:extLst>
          </p:cNvPr>
          <p:cNvPicPr>
            <a:picLocks noChangeAspect="1"/>
          </p:cNvPicPr>
          <p:nvPr/>
        </p:nvPicPr>
        <p:blipFill>
          <a:blip r:embed="rId3"/>
          <a:stretch>
            <a:fillRect/>
          </a:stretch>
        </p:blipFill>
        <p:spPr>
          <a:xfrm>
            <a:off x="1802130" y="1124431"/>
            <a:ext cx="5539740" cy="32903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73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0"/>
          <p:cNvSpPr txBox="1">
            <a:spLocks noGrp="1"/>
          </p:cNvSpPr>
          <p:nvPr>
            <p:ph type="title"/>
          </p:nvPr>
        </p:nvSpPr>
        <p:spPr>
          <a:xfrm>
            <a:off x="2820541" y="566945"/>
            <a:ext cx="35029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High Sales - State</a:t>
            </a:r>
            <a:endParaRPr sz="2800" dirty="0"/>
          </a:p>
        </p:txBody>
      </p:sp>
      <p:pic>
        <p:nvPicPr>
          <p:cNvPr id="3" name="Picture 2">
            <a:extLst>
              <a:ext uri="{FF2B5EF4-FFF2-40B4-BE49-F238E27FC236}">
                <a16:creationId xmlns:a16="http://schemas.microsoft.com/office/drawing/2014/main" id="{BDAC7F74-0836-419E-5CF3-31270EB243FF}"/>
              </a:ext>
            </a:extLst>
          </p:cNvPr>
          <p:cNvPicPr>
            <a:picLocks noChangeAspect="1"/>
          </p:cNvPicPr>
          <p:nvPr/>
        </p:nvPicPr>
        <p:blipFill>
          <a:blip r:embed="rId3"/>
          <a:stretch>
            <a:fillRect/>
          </a:stretch>
        </p:blipFill>
        <p:spPr>
          <a:xfrm>
            <a:off x="948690" y="1438484"/>
            <a:ext cx="7246620" cy="2622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060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B574DC-018F-6FC6-0B46-F9FA0A5A267A}"/>
              </a:ext>
            </a:extLst>
          </p:cNvPr>
          <p:cNvPicPr>
            <a:picLocks noChangeAspect="1"/>
          </p:cNvPicPr>
          <p:nvPr/>
        </p:nvPicPr>
        <p:blipFill>
          <a:blip r:embed="rId2"/>
          <a:stretch>
            <a:fillRect/>
          </a:stretch>
        </p:blipFill>
        <p:spPr>
          <a:xfrm>
            <a:off x="752291" y="426793"/>
            <a:ext cx="7593697" cy="42746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1747819"/>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Words>
  <Application>Microsoft Office PowerPoint</Application>
  <PresentationFormat>On-screen Show (16:9)</PresentationFormat>
  <Paragraphs>35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DM Sans</vt:lpstr>
      <vt:lpstr>Baloo 2 ExtraBold</vt:lpstr>
      <vt:lpstr>Nunito Light</vt:lpstr>
      <vt:lpstr>Calibri</vt:lpstr>
      <vt:lpstr>Arial</vt:lpstr>
      <vt:lpstr>Statistics and Data Analysis - 6th Grade by Slidesgo</vt:lpstr>
      <vt:lpstr>Amazon Sales Data Analysis Report</vt:lpstr>
      <vt:lpstr>Introduction</vt:lpstr>
      <vt:lpstr>Data Collection and Preparation</vt:lpstr>
      <vt:lpstr>Analytical thinking</vt:lpstr>
      <vt:lpstr>Display concepts visually</vt:lpstr>
      <vt:lpstr>Top 5 Category</vt:lpstr>
      <vt:lpstr>Courier status</vt:lpstr>
      <vt:lpstr>High Sales - State</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 Report</dc:title>
  <cp:lastModifiedBy>Hariom Rajput</cp:lastModifiedBy>
  <cp:revision>1</cp:revision>
  <dcterms:modified xsi:type="dcterms:W3CDTF">2024-04-28T14:43:47Z</dcterms:modified>
</cp:coreProperties>
</file>