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6a0f8aa38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6a0f8aa38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a0f8aa38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a0f8aa38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a0f8aa38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a0f8aa38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a0f8aa38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a0f8aa38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a0f8aa38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a0f8aa38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6a0f8aa3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6a0f8aa3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a0f8aa388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a0f8aa388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a0f8aa388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6a0f8aa388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a0f8aa38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a0f8aa38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a0f8aa388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a0f8aa388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Credit Card Fraud Detection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800"/>
              <a:t>By Harsh Yadav</a:t>
            </a:r>
            <a:endParaRPr sz="1800"/>
          </a:p>
          <a:p>
            <a:pPr indent="0" lvl="0" marL="0" rtl="0" algn="l">
              <a:lnSpc>
                <a:spcPct val="80000"/>
              </a:lnSpc>
              <a:spcBef>
                <a:spcPts val="0"/>
              </a:spcBef>
              <a:spcAft>
                <a:spcPts val="0"/>
              </a:spcAft>
              <a:buNone/>
            </a:pPr>
            <a:r>
              <a:rPr lang="en-GB" sz="1800"/>
              <a:t>2020IMG-026</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94" name="Google Shape;194;p22"/>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As we can clearly see from the above results, we get best accuracy, f1 score from random forest model. So we use this model for our purpose.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052550" y="1862550"/>
            <a:ext cx="7038900" cy="177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Table of Contents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Introduction</a:t>
            </a:r>
            <a:endParaRPr sz="1800"/>
          </a:p>
          <a:p>
            <a:pPr indent="-342900" lvl="0" marL="457200" rtl="0" algn="l">
              <a:spcBef>
                <a:spcPts val="0"/>
              </a:spcBef>
              <a:spcAft>
                <a:spcPts val="0"/>
              </a:spcAft>
              <a:buSzPts val="1800"/>
              <a:buChar char="●"/>
            </a:pPr>
            <a:r>
              <a:rPr lang="en-GB" sz="1800"/>
              <a:t>Motivation and Objectives</a:t>
            </a:r>
            <a:endParaRPr sz="1800"/>
          </a:p>
          <a:p>
            <a:pPr indent="-342900" lvl="0" marL="457200" rtl="0" algn="l">
              <a:spcBef>
                <a:spcPts val="0"/>
              </a:spcBef>
              <a:spcAft>
                <a:spcPts val="0"/>
              </a:spcAft>
              <a:buSzPts val="1800"/>
              <a:buChar char="●"/>
            </a:pPr>
            <a:r>
              <a:rPr lang="en-GB" sz="1800"/>
              <a:t>About the Dataset</a:t>
            </a:r>
            <a:endParaRPr sz="1800"/>
          </a:p>
          <a:p>
            <a:pPr indent="-342900" lvl="0" marL="457200" rtl="0" algn="l">
              <a:spcBef>
                <a:spcPts val="0"/>
              </a:spcBef>
              <a:spcAft>
                <a:spcPts val="0"/>
              </a:spcAft>
              <a:buSzPts val="1800"/>
              <a:buChar char="●"/>
            </a:pPr>
            <a:r>
              <a:rPr lang="en-GB" sz="1800"/>
              <a:t>Packages used</a:t>
            </a:r>
            <a:endParaRPr sz="1800"/>
          </a:p>
          <a:p>
            <a:pPr indent="-342900" lvl="0" marL="457200" rtl="0" algn="l">
              <a:spcBef>
                <a:spcPts val="0"/>
              </a:spcBef>
              <a:spcAft>
                <a:spcPts val="0"/>
              </a:spcAft>
              <a:buSzPts val="1800"/>
              <a:buChar char="●"/>
            </a:pPr>
            <a:r>
              <a:rPr lang="en-GB" sz="1800"/>
              <a:t>Logistic Regression</a:t>
            </a:r>
            <a:endParaRPr sz="1800"/>
          </a:p>
          <a:p>
            <a:pPr indent="-342900" lvl="0" marL="457200" rtl="0" algn="l">
              <a:spcBef>
                <a:spcPts val="0"/>
              </a:spcBef>
              <a:spcAft>
                <a:spcPts val="0"/>
              </a:spcAft>
              <a:buSzPts val="1800"/>
              <a:buChar char="●"/>
            </a:pPr>
            <a:r>
              <a:rPr lang="en-GB" sz="1800"/>
              <a:t>Decision Tree Classifier</a:t>
            </a:r>
            <a:endParaRPr sz="1800"/>
          </a:p>
          <a:p>
            <a:pPr indent="-342900" lvl="0" marL="457200" rtl="0" algn="l">
              <a:spcBef>
                <a:spcPts val="0"/>
              </a:spcBef>
              <a:spcAft>
                <a:spcPts val="0"/>
              </a:spcAft>
              <a:buSzPts val="1800"/>
              <a:buChar char="●"/>
            </a:pPr>
            <a:r>
              <a:rPr lang="en-GB" sz="1800"/>
              <a:t>Random Forest Classifier</a:t>
            </a:r>
            <a:endParaRPr sz="1800"/>
          </a:p>
          <a:p>
            <a:pPr indent="-342900" lvl="0" marL="457200" rtl="0" algn="l">
              <a:spcBef>
                <a:spcPts val="0"/>
              </a:spcBef>
              <a:spcAft>
                <a:spcPts val="0"/>
              </a:spcAft>
              <a:buSzPts val="1800"/>
              <a:buChar char="●"/>
            </a:pPr>
            <a:r>
              <a:rPr lang="en-GB" sz="1800"/>
              <a:t>Conclusion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7" name="Google Shape;147;p15"/>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Credit card fraud is a growing concern now a days. With the advancement in the technology frauds have also increased.</a:t>
            </a:r>
            <a:endParaRPr sz="1600"/>
          </a:p>
          <a:p>
            <a:pPr indent="0" lvl="0" marL="0" rtl="0" algn="l">
              <a:spcBef>
                <a:spcPts val="1200"/>
              </a:spcBef>
              <a:spcAft>
                <a:spcPts val="1200"/>
              </a:spcAft>
              <a:buNone/>
            </a:pPr>
            <a:r>
              <a:rPr lang="en-GB" sz="1600"/>
              <a:t>A credit card fraud detection system identifies those transactions with a high probability of being fraud, based on historical fraud patterns.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Motivation and Objectives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To prevent fraud transactions which will save credit card companies from big loss.</a:t>
            </a:r>
            <a:endParaRPr sz="1600"/>
          </a:p>
          <a:p>
            <a:pPr indent="-330200" lvl="0" marL="457200" rtl="0" algn="l">
              <a:spcBef>
                <a:spcPts val="0"/>
              </a:spcBef>
              <a:spcAft>
                <a:spcPts val="0"/>
              </a:spcAft>
              <a:buSzPts val="1600"/>
              <a:buChar char="●"/>
            </a:pPr>
            <a:r>
              <a:rPr lang="en-GB" sz="1600"/>
              <a:t>The timely identification of fraudulent transactions can prevent the fraudsters from further committing such illicit crimes.</a:t>
            </a:r>
            <a:endParaRPr sz="1600"/>
          </a:p>
          <a:p>
            <a:pPr indent="-330200" lvl="0" marL="457200" rtl="0" algn="l">
              <a:spcBef>
                <a:spcPts val="0"/>
              </a:spcBef>
              <a:spcAft>
                <a:spcPts val="0"/>
              </a:spcAft>
              <a:buSzPts val="1600"/>
              <a:buChar char="●"/>
            </a:pPr>
            <a:r>
              <a:rPr lang="en-GB" sz="1600"/>
              <a:t>To design and assess a new technique that effectively addresses credit card frauds.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About the Dataset</a:t>
            </a:r>
            <a:endParaRPr/>
          </a:p>
        </p:txBody>
      </p:sp>
      <p:sp>
        <p:nvSpPr>
          <p:cNvPr id="159" name="Google Shape;159;p17"/>
          <p:cNvSpPr txBox="1"/>
          <p:nvPr>
            <p:ph idx="1" type="body"/>
          </p:nvPr>
        </p:nvSpPr>
        <p:spPr>
          <a:xfrm>
            <a:off x="1323750" y="1710825"/>
            <a:ext cx="6496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Dataset used for this project has details of 284315 transactions out of which 492 fraud and remaining legitimate. Legitimate transactions are labeled as ‘0’ and fraud transactions are labeled as ‘1’.</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Packages used</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Pandas: - It is an open source python package that is most widely used for data science and machine learning. It is mainly used to work with dataframes.</a:t>
            </a:r>
            <a:endParaRPr sz="1600"/>
          </a:p>
          <a:p>
            <a:pPr indent="-330200" lvl="0" marL="457200" rtl="0" algn="l">
              <a:spcBef>
                <a:spcPts val="0"/>
              </a:spcBef>
              <a:spcAft>
                <a:spcPts val="0"/>
              </a:spcAft>
              <a:buSzPts val="1600"/>
              <a:buChar char="●"/>
            </a:pPr>
            <a:r>
              <a:rPr lang="en-GB" sz="1600"/>
              <a:t>Sklearn: - Sklearn is the most useful and robust library for machine learning in Python. It provides multiple efficient tools for machine learning like classification, regression, clustering, etc.</a:t>
            </a:r>
            <a:endParaRPr sz="1600"/>
          </a:p>
          <a:p>
            <a:pPr indent="-330200" lvl="0" marL="457200" rtl="0" algn="l">
              <a:spcBef>
                <a:spcPts val="0"/>
              </a:spcBef>
              <a:spcAft>
                <a:spcPts val="0"/>
              </a:spcAft>
              <a:buSzPts val="1600"/>
              <a:buChar char="●"/>
            </a:pPr>
            <a:r>
              <a:rPr lang="en-GB" sz="1600"/>
              <a:t>Matplotlib: - It is an open source python library used for data visualization and graphical plotting.</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Logistic Regression</a:t>
            </a:r>
            <a:endParaRPr/>
          </a:p>
        </p:txBody>
      </p:sp>
      <p:sp>
        <p:nvSpPr>
          <p:cNvPr id="171" name="Google Shape;171;p19"/>
          <p:cNvSpPr txBox="1"/>
          <p:nvPr>
            <p:ph idx="1" type="body"/>
          </p:nvPr>
        </p:nvSpPr>
        <p:spPr>
          <a:xfrm>
            <a:off x="423525" y="1643075"/>
            <a:ext cx="2355900" cy="99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Our first model is logistic regression. It uses sigmoid function. </a:t>
            </a:r>
            <a:endParaRPr sz="1600"/>
          </a:p>
        </p:txBody>
      </p:sp>
      <p:pic>
        <p:nvPicPr>
          <p:cNvPr id="172" name="Google Shape;172;p19"/>
          <p:cNvPicPr preferRelativeResize="0"/>
          <p:nvPr/>
        </p:nvPicPr>
        <p:blipFill>
          <a:blip r:embed="rId3">
            <a:alphaModFix/>
          </a:blip>
          <a:stretch>
            <a:fillRect/>
          </a:stretch>
        </p:blipFill>
        <p:spPr>
          <a:xfrm>
            <a:off x="3161613" y="2321163"/>
            <a:ext cx="5743575" cy="1857375"/>
          </a:xfrm>
          <a:prstGeom prst="rect">
            <a:avLst/>
          </a:prstGeom>
          <a:noFill/>
          <a:ln>
            <a:noFill/>
          </a:ln>
        </p:spPr>
      </p:pic>
      <p:pic>
        <p:nvPicPr>
          <p:cNvPr id="173" name="Google Shape;173;p19"/>
          <p:cNvPicPr preferRelativeResize="0"/>
          <p:nvPr/>
        </p:nvPicPr>
        <p:blipFill>
          <a:blip r:embed="rId4">
            <a:alphaModFix/>
          </a:blip>
          <a:stretch>
            <a:fillRect/>
          </a:stretch>
        </p:blipFill>
        <p:spPr>
          <a:xfrm>
            <a:off x="423513" y="2893488"/>
            <a:ext cx="2009775" cy="895350"/>
          </a:xfrm>
          <a:prstGeom prst="rect">
            <a:avLst/>
          </a:prstGeom>
          <a:noFill/>
          <a:ln>
            <a:noFill/>
          </a:ln>
        </p:spPr>
      </p:pic>
      <p:sp>
        <p:nvSpPr>
          <p:cNvPr id="174" name="Google Shape;174;p19"/>
          <p:cNvSpPr txBox="1"/>
          <p:nvPr/>
        </p:nvSpPr>
        <p:spPr>
          <a:xfrm>
            <a:off x="3161625" y="1719275"/>
            <a:ext cx="4899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600">
                <a:solidFill>
                  <a:schemeClr val="lt1"/>
                </a:solidFill>
                <a:latin typeface="Lato"/>
                <a:ea typeface="Lato"/>
                <a:cs typeface="Lato"/>
                <a:sym typeface="Lato"/>
              </a:rPr>
              <a:t>The results given by this model are shown below.</a:t>
            </a:r>
            <a:endParaRPr sz="1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Decision Tree Classifier</a:t>
            </a:r>
            <a:endParaRPr/>
          </a:p>
        </p:txBody>
      </p:sp>
      <p:sp>
        <p:nvSpPr>
          <p:cNvPr id="180" name="Google Shape;180;p20"/>
          <p:cNvSpPr txBox="1"/>
          <p:nvPr>
            <p:ph idx="1" type="body"/>
          </p:nvPr>
        </p:nvSpPr>
        <p:spPr>
          <a:xfrm>
            <a:off x="466525" y="1571375"/>
            <a:ext cx="2198400" cy="29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I</a:t>
            </a:r>
            <a:r>
              <a:rPr lang="en-GB" sz="1600"/>
              <a:t>t is a tree-structured classifier. Generally used for classification problems. </a:t>
            </a:r>
            <a:endParaRPr sz="1600"/>
          </a:p>
          <a:p>
            <a:pPr indent="0" lvl="0" marL="0" rtl="0" algn="l">
              <a:spcBef>
                <a:spcPts val="1200"/>
              </a:spcBef>
              <a:spcAft>
                <a:spcPts val="1200"/>
              </a:spcAft>
              <a:buNone/>
            </a:pPr>
            <a:r>
              <a:rPr lang="en-GB" sz="1600"/>
              <a:t>The results given by this model are shown.</a:t>
            </a:r>
            <a:endParaRPr sz="1600"/>
          </a:p>
        </p:txBody>
      </p:sp>
      <p:pic>
        <p:nvPicPr>
          <p:cNvPr id="181" name="Google Shape;181;p20"/>
          <p:cNvPicPr preferRelativeResize="0"/>
          <p:nvPr/>
        </p:nvPicPr>
        <p:blipFill>
          <a:blip r:embed="rId3">
            <a:alphaModFix/>
          </a:blip>
          <a:stretch>
            <a:fillRect/>
          </a:stretch>
        </p:blipFill>
        <p:spPr>
          <a:xfrm>
            <a:off x="3028000" y="1571363"/>
            <a:ext cx="5810250" cy="1762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53505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Random Forest Classifier</a:t>
            </a:r>
            <a:endParaRPr/>
          </a:p>
        </p:txBody>
      </p:sp>
      <p:sp>
        <p:nvSpPr>
          <p:cNvPr id="187" name="Google Shape;187;p21"/>
          <p:cNvSpPr txBox="1"/>
          <p:nvPr>
            <p:ph idx="1" type="body"/>
          </p:nvPr>
        </p:nvSpPr>
        <p:spPr>
          <a:xfrm>
            <a:off x="351900" y="1676400"/>
            <a:ext cx="2484900" cy="305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600"/>
              <a:t>It combines multiple decision tree to create a forest. Each decision tree gives their classification. The classification given by majority of the decision trees is the final classification given by the random forest. The results of this models are shown.</a:t>
            </a:r>
            <a:endParaRPr sz="1600"/>
          </a:p>
        </p:txBody>
      </p:sp>
      <p:pic>
        <p:nvPicPr>
          <p:cNvPr id="188" name="Google Shape;188;p21"/>
          <p:cNvPicPr preferRelativeResize="0"/>
          <p:nvPr/>
        </p:nvPicPr>
        <p:blipFill>
          <a:blip r:embed="rId3">
            <a:alphaModFix/>
          </a:blip>
          <a:stretch>
            <a:fillRect/>
          </a:stretch>
        </p:blipFill>
        <p:spPr>
          <a:xfrm>
            <a:off x="3209288" y="1676400"/>
            <a:ext cx="5705475" cy="17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