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25" d="100"/>
          <a:sy n="25" d="100"/>
        </p:scale>
        <p:origin x="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4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8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0832-8DF0-43A8-9DDF-225398C11E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2C3D-DD84-4424-9EFF-9D584856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1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276C7A-B5D8-473D-857D-73DA14E3E5DA}"/>
              </a:ext>
            </a:extLst>
          </p:cNvPr>
          <p:cNvSpPr/>
          <p:nvPr/>
        </p:nvSpPr>
        <p:spPr>
          <a:xfrm>
            <a:off x="1662888" y="1161958"/>
            <a:ext cx="29500375" cy="1502219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cap="small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Exercise in Reinforcement Learning Using </a:t>
            </a:r>
            <a:r>
              <a:rPr lang="en-US" sz="6000" i="1" cap="small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StarCraft: Brood War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5966D-49B0-4B90-909E-DA0E8EE730E8}"/>
              </a:ext>
            </a:extLst>
          </p:cNvPr>
          <p:cNvSpPr/>
          <p:nvPr/>
        </p:nvSpPr>
        <p:spPr>
          <a:xfrm>
            <a:off x="1746015" y="2683427"/>
            <a:ext cx="29417247" cy="184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Researcher: Benjamin Harruff           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Advisor: Dr. Hongli Luo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Purdue University - Fort Wayne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37C2D-4B5D-4B22-AA69-F49E497E8765}"/>
              </a:ext>
            </a:extLst>
          </p:cNvPr>
          <p:cNvSpPr/>
          <p:nvPr/>
        </p:nvSpPr>
        <p:spPr>
          <a:xfrm flipV="1">
            <a:off x="1746016" y="4694303"/>
            <a:ext cx="29540938" cy="91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9B1-6A3B-4092-BB99-E6ABD192898E}"/>
              </a:ext>
            </a:extLst>
          </p:cNvPr>
          <p:cNvSpPr/>
          <p:nvPr/>
        </p:nvSpPr>
        <p:spPr>
          <a:xfrm>
            <a:off x="11383554" y="5209309"/>
            <a:ext cx="83128" cy="157173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7CB0E-2E97-40AF-8286-8D983105A1CC}"/>
              </a:ext>
            </a:extLst>
          </p:cNvPr>
          <p:cNvSpPr/>
          <p:nvPr/>
        </p:nvSpPr>
        <p:spPr>
          <a:xfrm>
            <a:off x="1746015" y="5209311"/>
            <a:ext cx="9309912" cy="979516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cap="small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44C79-574A-4493-886C-2424D8DE7584}"/>
              </a:ext>
            </a:extLst>
          </p:cNvPr>
          <p:cNvSpPr/>
          <p:nvPr/>
        </p:nvSpPr>
        <p:spPr>
          <a:xfrm>
            <a:off x="1746015" y="10972800"/>
            <a:ext cx="9284204" cy="979516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cap="small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E44E-D80E-4EE9-B0E2-13BFC2B8B9DE}"/>
              </a:ext>
            </a:extLst>
          </p:cNvPr>
          <p:cNvSpPr/>
          <p:nvPr/>
        </p:nvSpPr>
        <p:spPr>
          <a:xfrm>
            <a:off x="11794309" y="8156742"/>
            <a:ext cx="9393036" cy="988772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cap="small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D0D504-2A98-4CFC-B424-BC9140BFF13A}"/>
              </a:ext>
            </a:extLst>
          </p:cNvPr>
          <p:cNvSpPr/>
          <p:nvPr/>
        </p:nvSpPr>
        <p:spPr>
          <a:xfrm>
            <a:off x="22245541" y="5278807"/>
            <a:ext cx="9271674" cy="966240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cap="small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1E01-9CCD-4089-A0F1-E984995C9157}"/>
              </a:ext>
            </a:extLst>
          </p:cNvPr>
          <p:cNvSpPr/>
          <p:nvPr/>
        </p:nvSpPr>
        <p:spPr>
          <a:xfrm>
            <a:off x="22245542" y="8625986"/>
            <a:ext cx="9271673" cy="979516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cap="small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5F25DD-8D74-4CF0-8ED4-5C9AE8CA97F9}"/>
              </a:ext>
            </a:extLst>
          </p:cNvPr>
          <p:cNvSpPr txBox="1"/>
          <p:nvPr/>
        </p:nvSpPr>
        <p:spPr>
          <a:xfrm>
            <a:off x="1693888" y="12114347"/>
            <a:ext cx="92693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To create the reinforcement learning environment, several tools were needed. The agent was developed in Python using Visual Studio Code. The framework was modeled with a suite of tools from the Samsung Research and Development Team (SAIDA), which was made specifically for agents in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StarCraft: Brood War.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Tensorflow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Keras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libraries, necessary for implementing neural networks, layers, models, etc.</a:t>
            </a:r>
          </a:p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The agent was placed into a custom scenario, where it was tasked with moving from point A to B while avoiding several randomly moving obstacles, thereby creating the complex, stochastic environment pictured in the next column. Ultimately, a PPO Actor-Critic agent was decided upon due to its robust and quick training capabilities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73E524-B69A-4624-99B4-A2FD6593E3DE}"/>
              </a:ext>
            </a:extLst>
          </p:cNvPr>
          <p:cNvSpPr txBox="1"/>
          <p:nvPr/>
        </p:nvSpPr>
        <p:spPr>
          <a:xfrm>
            <a:off x="1699281" y="6350858"/>
            <a:ext cx="92716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The goal of this research is to expand my knowledge, as well as others’ knowledge, of reinforcement learning. This was motivated primarily with a passion for both machine learning and video games. Thusly creating an agent to interact with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StarCraft: Brood War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seemed appropriate as there is already a wealth of research regarding AIs in this environment from hobbyists, post-graduate students, and dedicated research teams alike. The great interest in this variety of reinforcement learning exemplifies the range of tech industries that it could potentially impact.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6AF9AE-AAD4-430F-B503-B5E06CD17C5F}"/>
              </a:ext>
            </a:extLst>
          </p:cNvPr>
          <p:cNvSpPr txBox="1"/>
          <p:nvPr/>
        </p:nvSpPr>
        <p:spPr>
          <a:xfrm>
            <a:off x="11794309" y="18668397"/>
            <a:ext cx="9598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In a trial of 100,000 timesteps, the trained agent averaged an episode score of 6.3478. Compared to the theoretical calculated maximum episode score of 6.3710, the agent deviated by about 0.364%, thus being as close as 99.636% to optimal behavior. At the top is a table of results from the trial.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AC3BC6-8984-4C32-998F-5DE1B77B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684" y="2855719"/>
            <a:ext cx="3241304" cy="15920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86E1C2-2AD0-4A53-9712-C24573244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01" y="12255842"/>
            <a:ext cx="9323660" cy="6194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C684040-5638-4ED1-9DEF-15E1DB6DFB29}"/>
              </a:ext>
            </a:extLst>
          </p:cNvPr>
          <p:cNvSpPr/>
          <p:nvPr/>
        </p:nvSpPr>
        <p:spPr>
          <a:xfrm>
            <a:off x="21561542" y="5209309"/>
            <a:ext cx="83128" cy="157173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B2FE0C-69BE-44A2-99A4-9677BF259B1C}"/>
              </a:ext>
            </a:extLst>
          </p:cNvPr>
          <p:cNvSpPr txBox="1"/>
          <p:nvPr/>
        </p:nvSpPr>
        <p:spPr>
          <a:xfrm>
            <a:off x="11881667" y="9344491"/>
            <a:ext cx="9271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After 28 hours of training the finalized agent, it was able to achieve very impressive, near-optimal behavior. The following graph shows the average episode reward for every 10,000 timesteps over the course of  4.0 million timesteps. For reference, each timestep took an average of 25ms.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7AFA01-11D7-4680-825D-42561DFDA8BB}"/>
              </a:ext>
            </a:extLst>
          </p:cNvPr>
          <p:cNvSpPr txBox="1"/>
          <p:nvPr/>
        </p:nvSpPr>
        <p:spPr>
          <a:xfrm>
            <a:off x="22226422" y="6265877"/>
            <a:ext cx="92716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Because the agent achieved behavior that only deviated by 0.364%, this is much less than the maximum tolerance of 5% that was required. Thusly, the project was a success. Continued research and additional applications are planned for the future.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29E3CD-7045-4214-B59E-D840DCC9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090" y="5273654"/>
            <a:ext cx="5981700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107C12E-6E5C-4590-88B4-EF2119A154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957" y="5267512"/>
            <a:ext cx="2400027" cy="2407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5CAF07C-589F-4061-A76F-35096E269EF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12" y="18202055"/>
            <a:ext cx="9857437" cy="286876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112FB01-3562-46C0-9738-C4C593DC6671}"/>
              </a:ext>
            </a:extLst>
          </p:cNvPr>
          <p:cNvSpPr txBox="1"/>
          <p:nvPr/>
        </p:nvSpPr>
        <p:spPr>
          <a:xfrm>
            <a:off x="22245541" y="9718842"/>
            <a:ext cx="92716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I would like to thank the Student StarCraft Artificial Intelligence Tournament (SSCAIT) organized by the Department of Computer Science, Czech Technical University in Prague for the inspiration. Had I not been participating for over 2 years at this point, this research would not have been done. I’d additionally like to thank Prof. Alasti and Prof. Luo for their advice and consultation.</a:t>
            </a:r>
          </a:p>
          <a:p>
            <a:pPr algn="just"/>
            <a:endParaRPr lang="en-US" sz="2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sz="28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References:</a:t>
            </a:r>
          </a:p>
          <a:p>
            <a:pPr algn="just"/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F60E6CF-6F4B-4F38-8157-C2D6AA19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51033"/>
              </p:ext>
            </p:extLst>
          </p:nvPr>
        </p:nvGraphicFramePr>
        <p:xfrm>
          <a:off x="22275458" y="13774323"/>
          <a:ext cx="9241757" cy="6440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374">
                  <a:extLst>
                    <a:ext uri="{9D8B030D-6E8A-4147-A177-3AD203B41FA5}">
                      <a16:colId xmlns:a16="http://schemas.microsoft.com/office/drawing/2014/main" val="4156467880"/>
                    </a:ext>
                  </a:extLst>
                </a:gridCol>
                <a:gridCol w="8721383">
                  <a:extLst>
                    <a:ext uri="{9D8B030D-6E8A-4147-A177-3AD203B41FA5}">
                      <a16:colId xmlns:a16="http://schemas.microsoft.com/office/drawing/2014/main" val="3652251844"/>
                    </a:ext>
                  </a:extLst>
                </a:gridCol>
              </a:tblGrid>
              <a:tr h="2123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[1]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Čertický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and D. Churchill, "The Current State of StarCraft AI Competitions and Bots," In Proceedings of the AIIDE 2017 Workshop on Artificial Intelligence for Strategy Games, 2017.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98341"/>
                  </a:ext>
                </a:extLst>
              </a:tr>
              <a:tr h="328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[2]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 Čertický, D. Churchill, K.-J. Kim, M. Čertický and R. Kelly, "StarCraft AI Competitions, Bots and Tournament Manager Software," IEEE Transactions on Games (ToG), vol. 1, no. 13, p. 1, 2018.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568255"/>
                  </a:ext>
                </a:extLst>
              </a:tr>
              <a:tr h="328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[3]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D. Churchill, M. Preuss, F.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Richoux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, G.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Synnaeve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, A.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Uriarte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, S.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Ontanón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and M.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Čertický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, "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Starcraft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Bots and Competitions," in Encyclopedia of Computer Graphics and Games (ECGG), Springer International Publishing, 2016.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675020"/>
                  </a:ext>
                </a:extLst>
              </a:tr>
              <a:tr h="328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[4]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TeamSAIDA, "SAIDA_RL," GitHub repository, 2019.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7346"/>
                  </a:ext>
                </a:extLst>
              </a:tr>
              <a:tr h="328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[5]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V. Mnih et al., "Playing Atari with Deep Reinforcement Learning," DeepMind Technologies.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613405"/>
                  </a:ext>
                </a:extLst>
              </a:tr>
              <a:tr h="328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[6]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J. Schulman, F. Wolski, P. Dhariwal, A. Radford and O. Klimov, "Proximal Policy Optimization Algorithms," CoRR, vol. abs/1707.06347, 2017.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19674"/>
                  </a:ext>
                </a:extLst>
              </a:tr>
              <a:tr h="2617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[7]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L. Hardesty, "Explained: Neural Networks," MIT News Office, 2017.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245254"/>
                  </a:ext>
                </a:extLst>
              </a:tr>
              <a:tr h="328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[8]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AurelianTactics, "PPO Hyperparameters and Ranges," 25 July 2018. [Online]. Available: https://medium.com/aureliantactics/ppo-hyperparameters-and-ranges-6fc2d29bccbe. [Accessed 6 April 2020].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11578"/>
                  </a:ext>
                </a:extLst>
              </a:tr>
              <a:tr h="328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[9]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S. John et al., "Trust Region Policy Optimization," University of California, Berkeley, Department of Electrical Engineering and Computer Sciences, no. https://arxiv.org/pdf/1502.05477.pdf, 2017.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759861"/>
                  </a:ext>
                </a:extLst>
              </a:tr>
              <a:tr h="2613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[10]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Keras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Team, "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Keras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: The Python Deep Learning Library," GitHub repository, 2019.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830216"/>
                  </a:ext>
                </a:extLst>
              </a:tr>
              <a:tr h="693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[11]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N. S.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Keskar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and R.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Socher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, "Improving Generalization Performance by Switching from Adam to SGD," Salesforce Research, no. https://arxiv.org/pdf/1712.07628.pdf, 2017.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564411"/>
                  </a:ext>
                </a:extLst>
              </a:tr>
            </a:tbl>
          </a:graphicData>
        </a:graphic>
      </p:graphicFrame>
      <p:pic>
        <p:nvPicPr>
          <p:cNvPr id="1030" name="Picture 6" descr="SSCAIT - Liquipedia StarCraft Brood War Wiki">
            <a:extLst>
              <a:ext uri="{FF2B5EF4-FFF2-40B4-BE49-F238E27FC236}">
                <a16:creationId xmlns:a16="http://schemas.microsoft.com/office/drawing/2014/main" id="{BCA24AF8-3E4D-48EE-855B-BB38CD22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77" y="2649872"/>
            <a:ext cx="1905305" cy="200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0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415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</dc:creator>
  <cp:lastModifiedBy>Benjamin Harruff</cp:lastModifiedBy>
  <cp:revision>32</cp:revision>
  <dcterms:created xsi:type="dcterms:W3CDTF">2018-07-13T21:20:15Z</dcterms:created>
  <dcterms:modified xsi:type="dcterms:W3CDTF">2020-05-08T18:28:31Z</dcterms:modified>
</cp:coreProperties>
</file>