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5" r:id="rId10"/>
    <p:sldId id="264" r:id="rId11"/>
    <p:sldId id="268" r:id="rId12"/>
    <p:sldId id="269" r:id="rId13"/>
    <p:sldId id="270" r:id="rId14"/>
    <p:sldId id="271" r:id="rId15"/>
    <p:sldId id="272" r:id="rId16"/>
    <p:sldId id="273" r:id="rId17"/>
    <p:sldId id="274" r:id="rId18"/>
    <p:sldId id="275"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9" userDrawn="1">
          <p15:clr>
            <a:srgbClr val="A4A3A4"/>
          </p15:clr>
        </p15:guide>
        <p15:guide id="2" pos="38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110" d="100"/>
          <a:sy n="110" d="100"/>
        </p:scale>
        <p:origin x="702" y="108"/>
      </p:cViewPr>
      <p:guideLst>
        <p:guide orient="horz" pos="2129"/>
        <p:guide pos="389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63.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矩形 1"/>
          <p:cNvSpPr/>
          <p:nvPr/>
        </p:nvSpPr>
        <p:spPr>
          <a:xfrm>
            <a:off x="175684" y="188913"/>
            <a:ext cx="11840633" cy="6480175"/>
          </a:xfrm>
          <a:prstGeom prst="rect">
            <a:avLst/>
          </a:prstGeom>
          <a:solidFill>
            <a:srgbClr val="F4F4F4"/>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1365" cy="6858000"/>
          </a:xfrm>
          <a:prstGeom prst="rect">
            <a:avLst/>
          </a:prstGeom>
          <a:solidFill>
            <a:srgbClr val="F4F4F4"/>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6" name="Picture 3"/>
          <p:cNvPicPr>
            <a:picLocks noChangeAspect="1" noChangeArrowheads="1"/>
          </p:cNvPicPr>
          <p:nvPr/>
        </p:nvPicPr>
        <p:blipFill rotWithShape="1">
          <a:blip r:embed="rId1" cstate="print">
            <a:duotone>
              <a:schemeClr val="bg2">
                <a:shade val="45000"/>
                <a:satMod val="135000"/>
              </a:schemeClr>
              <a:prstClr val="white"/>
            </a:duotone>
            <a:extLst>
              <a:ext uri="{28A0092B-C50C-407E-A947-70E740481C1C}">
                <a14:useLocalDpi xmlns:a14="http://schemas.microsoft.com/office/drawing/2010/main" val="0"/>
              </a:ext>
            </a:extLst>
          </a:blip>
          <a:srcRect l="2767" r="7205" b="57679"/>
          <a:stretch>
            <a:fillRect/>
          </a:stretch>
        </p:blipFill>
        <p:spPr bwMode="auto">
          <a:xfrm rot="10800000">
            <a:off x="2790432" y="4221088"/>
            <a:ext cx="7272808" cy="469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1978025" y="3428683"/>
            <a:ext cx="9309100" cy="521970"/>
          </a:xfrm>
          <a:prstGeom prst="rect">
            <a:avLst/>
          </a:prstGeom>
          <a:noFill/>
          <a:ln w="9525">
            <a:noFill/>
          </a:ln>
        </p:spPr>
        <p:txBody>
          <a:bodyPr wrap="none">
            <a:spAutoFit/>
          </a:bodyPr>
          <a:lstStyle/>
          <a:p>
            <a:pPr algn="l" eaLnBrk="1" hangingPunct="1"/>
            <a:r>
              <a:rPr lang="zh-CN" altLang="en-US" sz="2800" b="1" dirty="0">
                <a:solidFill>
                  <a:srgbClr val="072063"/>
                </a:solidFill>
                <a:latin typeface="Arial" panose="020B0604020202020204" pitchFamily="34" charset="0"/>
              </a:rPr>
              <a:t>Reading </a:t>
            </a:r>
            <a:r>
              <a:rPr lang="en-US" altLang="zh-CN" sz="2800" b="1" dirty="0">
                <a:solidFill>
                  <a:srgbClr val="072063"/>
                </a:solidFill>
                <a:latin typeface="Arial" panose="020B0604020202020204" pitchFamily="34" charset="0"/>
              </a:rPr>
              <a:t>C</a:t>
            </a:r>
            <a:r>
              <a:rPr lang="zh-CN" altLang="en-US" sz="2800" b="1" dirty="0">
                <a:solidFill>
                  <a:srgbClr val="072063"/>
                </a:solidFill>
                <a:latin typeface="Arial" panose="020B0604020202020204" pitchFamily="34" charset="0"/>
              </a:rPr>
              <a:t>omprehension </a:t>
            </a:r>
            <a:r>
              <a:rPr lang="en-US" altLang="zh-CN" sz="2800" b="1" dirty="0">
                <a:solidFill>
                  <a:srgbClr val="072063"/>
                </a:solidFill>
                <a:latin typeface="Arial" panose="020B0604020202020204" pitchFamily="34" charset="0"/>
              </a:rPr>
              <a:t>Q</a:t>
            </a:r>
            <a:r>
              <a:rPr lang="zh-CN" altLang="en-US" sz="2800" b="1" dirty="0">
                <a:solidFill>
                  <a:srgbClr val="072063"/>
                </a:solidFill>
                <a:latin typeface="Arial" panose="020B0604020202020204" pitchFamily="34" charset="0"/>
              </a:rPr>
              <a:t>uestion </a:t>
            </a:r>
            <a:r>
              <a:rPr lang="en-US" altLang="zh-CN" sz="2800" b="1" dirty="0">
                <a:solidFill>
                  <a:srgbClr val="072063"/>
                </a:solidFill>
                <a:latin typeface="Arial" panose="020B0604020202020204" pitchFamily="34" charset="0"/>
              </a:rPr>
              <a:t>A</a:t>
            </a:r>
            <a:r>
              <a:rPr lang="zh-CN" altLang="en-US" sz="2800" b="1" dirty="0">
                <a:solidFill>
                  <a:srgbClr val="072063"/>
                </a:solidFill>
                <a:latin typeface="Arial" panose="020B0604020202020204" pitchFamily="34" charset="0"/>
              </a:rPr>
              <a:t>nswering </a:t>
            </a:r>
            <a:r>
              <a:rPr lang="en-US" altLang="zh-CN" sz="2800" b="1" dirty="0">
                <a:solidFill>
                  <a:srgbClr val="072063"/>
                </a:solidFill>
                <a:latin typeface="Arial" panose="020B0604020202020204" pitchFamily="34" charset="0"/>
              </a:rPr>
              <a:t>S</a:t>
            </a:r>
            <a:r>
              <a:rPr lang="zh-CN" altLang="en-US" sz="2800" b="1" dirty="0">
                <a:solidFill>
                  <a:srgbClr val="072063"/>
                </a:solidFill>
                <a:latin typeface="Arial" panose="020B0604020202020204" pitchFamily="34" charset="0"/>
              </a:rPr>
              <a:t>ystem</a:t>
            </a:r>
            <a:endParaRPr lang="zh-CN" altLang="en-US" sz="2800" b="1" dirty="0">
              <a:solidFill>
                <a:srgbClr val="072063"/>
              </a:solidFill>
              <a:latin typeface="Arial" panose="020B0604020202020204" pitchFamily="34" charset="0"/>
            </a:endParaRPr>
          </a:p>
        </p:txBody>
      </p:sp>
      <p:sp>
        <p:nvSpPr>
          <p:cNvPr id="19" name="TextBox 18"/>
          <p:cNvSpPr txBox="1"/>
          <p:nvPr/>
        </p:nvSpPr>
        <p:spPr>
          <a:xfrm>
            <a:off x="6856095" y="4834890"/>
            <a:ext cx="4386580" cy="368300"/>
          </a:xfrm>
          <a:prstGeom prst="rect">
            <a:avLst/>
          </a:prstGeom>
          <a:noFill/>
        </p:spPr>
        <p:txBody>
          <a:bodyPr wrap="none">
            <a:spAutoFit/>
          </a:bodyPr>
          <a:lstStyle/>
          <a:p>
            <a:pPr marR="0" defTabSz="914400" eaLnBrk="1" fontAlgn="auto" hangingPunct="1">
              <a:spcBef>
                <a:spcPts val="0"/>
              </a:spcBef>
              <a:spcAft>
                <a:spcPts val="0"/>
              </a:spcAft>
              <a:buClrTx/>
              <a:buSzTx/>
              <a:buFontTx/>
              <a:defRPr/>
            </a:pPr>
            <a:r>
              <a:rPr kumimoji="0" lang="zh-CN" altLang="en-US" b="1" kern="1200" cap="none" spc="0" normalizeH="0" baseline="0" noProof="0" dirty="0">
                <a:solidFill>
                  <a:srgbClr val="072063"/>
                </a:solidFill>
                <a:latin typeface="+mn-lt"/>
                <a:ea typeface="+mn-ea"/>
                <a:cs typeface="+mn-cs"/>
              </a:rPr>
              <a:t>小组成员：刘浩洋</a:t>
            </a:r>
            <a:r>
              <a:rPr kumimoji="0" lang="en-US" altLang="zh-CN" b="1" kern="1200" cap="none" spc="0" normalizeH="0" baseline="0" noProof="0" dirty="0">
                <a:solidFill>
                  <a:srgbClr val="072063"/>
                </a:solidFill>
                <a:latin typeface="+mn-lt"/>
                <a:ea typeface="+mn-ea"/>
                <a:cs typeface="+mn-cs"/>
              </a:rPr>
              <a:t> </a:t>
            </a:r>
            <a:r>
              <a:rPr kumimoji="0" lang="zh-CN" altLang="en-US" b="1" kern="1200" cap="none" spc="0" normalizeH="0" baseline="0" noProof="0" dirty="0">
                <a:solidFill>
                  <a:srgbClr val="072063"/>
                </a:solidFill>
                <a:latin typeface="+mn-lt"/>
                <a:ea typeface="+mn-ea"/>
                <a:cs typeface="+mn-cs"/>
              </a:rPr>
              <a:t>蔡世鹏</a:t>
            </a:r>
            <a:r>
              <a:rPr kumimoji="0" lang="en-US" altLang="zh-CN" b="1" kern="1200" cap="none" spc="0" normalizeH="0" baseline="0" noProof="0" dirty="0">
                <a:solidFill>
                  <a:srgbClr val="072063"/>
                </a:solidFill>
                <a:latin typeface="+mn-lt"/>
                <a:ea typeface="+mn-ea"/>
                <a:cs typeface="+mn-cs"/>
              </a:rPr>
              <a:t> </a:t>
            </a:r>
            <a:r>
              <a:rPr kumimoji="0" lang="zh-CN" altLang="en-US" b="1" kern="1200" cap="none" spc="0" normalizeH="0" baseline="0" noProof="0" dirty="0">
                <a:solidFill>
                  <a:srgbClr val="072063"/>
                </a:solidFill>
                <a:latin typeface="+mn-lt"/>
                <a:ea typeface="+mn-ea"/>
                <a:cs typeface="+mn-cs"/>
              </a:rPr>
              <a:t>史周胤</a:t>
            </a:r>
            <a:r>
              <a:rPr kumimoji="0" lang="en-US" altLang="zh-CN" b="1" kern="1200" cap="none" spc="0" normalizeH="0" baseline="0" noProof="0" dirty="0">
                <a:solidFill>
                  <a:srgbClr val="072063"/>
                </a:solidFill>
                <a:latin typeface="+mn-lt"/>
                <a:ea typeface="+mn-ea"/>
                <a:cs typeface="+mn-cs"/>
              </a:rPr>
              <a:t> </a:t>
            </a:r>
            <a:r>
              <a:rPr kumimoji="0" lang="zh-CN" altLang="en-US" b="1" kern="1200" cap="none" spc="0" normalizeH="0" baseline="0" noProof="0" dirty="0">
                <a:solidFill>
                  <a:srgbClr val="072063"/>
                </a:solidFill>
                <a:latin typeface="+mn-lt"/>
                <a:ea typeface="+mn-ea"/>
                <a:cs typeface="+mn-cs"/>
              </a:rPr>
              <a:t>许润轩</a:t>
            </a:r>
            <a:r>
              <a:rPr kumimoji="0" lang="en-US" altLang="zh-CN" b="1" kern="1200" cap="none" spc="0" normalizeH="0" baseline="0" noProof="0" dirty="0">
                <a:solidFill>
                  <a:srgbClr val="072063"/>
                </a:solidFill>
                <a:latin typeface="+mn-lt"/>
                <a:ea typeface="+mn-ea"/>
                <a:cs typeface="+mn-cs"/>
              </a:rPr>
              <a:t>  </a:t>
            </a:r>
            <a:endParaRPr kumimoji="0" lang="en-US" altLang="zh-CN" b="1" kern="1200" cap="none" spc="0" normalizeH="0" baseline="0" noProof="0" dirty="0">
              <a:solidFill>
                <a:srgbClr val="072063"/>
              </a:solidFill>
              <a:latin typeface="+mn-lt"/>
              <a:ea typeface="+mn-ea"/>
              <a:cs typeface="+mn-cs"/>
            </a:endParaRPr>
          </a:p>
        </p:txBody>
      </p:sp>
      <p:sp>
        <p:nvSpPr>
          <p:cNvPr id="27" name="TextBox 26"/>
          <p:cNvSpPr txBox="1"/>
          <p:nvPr/>
        </p:nvSpPr>
        <p:spPr>
          <a:xfrm>
            <a:off x="4627880" y="4834890"/>
            <a:ext cx="1325880" cy="368300"/>
          </a:xfrm>
          <a:prstGeom prst="rect">
            <a:avLst/>
          </a:prstGeom>
          <a:noFill/>
        </p:spPr>
        <p:txBody>
          <a:bodyPr wrap="none">
            <a:spAutoFit/>
          </a:bodyPr>
          <a:lstStyle/>
          <a:p>
            <a:pPr marR="0" defTabSz="914400" eaLnBrk="1" fontAlgn="auto" hangingPunct="1">
              <a:spcBef>
                <a:spcPts val="0"/>
              </a:spcBef>
              <a:spcAft>
                <a:spcPts val="0"/>
              </a:spcAft>
              <a:buClrTx/>
              <a:buSzTx/>
              <a:buFontTx/>
              <a:defRPr/>
            </a:pPr>
            <a:r>
              <a:rPr kumimoji="0" lang="zh-CN" altLang="en-US" b="1" kern="1200" cap="none" spc="0" normalizeH="0" baseline="0" noProof="0" dirty="0">
                <a:solidFill>
                  <a:srgbClr val="072063"/>
                </a:solidFill>
                <a:latin typeface="+mn-lt"/>
                <a:ea typeface="+mn-ea"/>
                <a:cs typeface="+mn-cs"/>
              </a:rPr>
              <a:t>老师：刘晋</a:t>
            </a:r>
            <a:endParaRPr kumimoji="0" lang="zh-CN" altLang="en-US" b="1" kern="1200" cap="none" spc="0" normalizeH="0" baseline="0" noProof="0" dirty="0">
              <a:solidFill>
                <a:srgbClr val="072063"/>
              </a:solidFill>
              <a:latin typeface="+mn-lt"/>
              <a:ea typeface="+mn-ea"/>
              <a:cs typeface="+mn-cs"/>
            </a:endParaRPr>
          </a:p>
        </p:txBody>
      </p:sp>
      <p:pic>
        <p:nvPicPr>
          <p:cNvPr id="3080" name="图片 1"/>
          <p:cNvPicPr>
            <a:picLocks noChangeAspect="1"/>
          </p:cNvPicPr>
          <p:nvPr/>
        </p:nvPicPr>
        <p:blipFill>
          <a:blip r:embed="rId2"/>
          <a:stretch>
            <a:fillRect/>
          </a:stretch>
        </p:blipFill>
        <p:spPr>
          <a:xfrm>
            <a:off x="4627880" y="1654175"/>
            <a:ext cx="3073400" cy="1022350"/>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3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30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4" grpId="0"/>
      <p:bldP spid="19" grpId="0"/>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8237" y="688997"/>
            <a:ext cx="8229600" cy="571500"/>
          </a:xfr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72063"/>
                </a:solidFill>
                <a:effectLst/>
                <a:uLnTx/>
                <a:uFillTx/>
                <a:latin typeface="+mn-lt"/>
                <a:ea typeface="+mn-ea"/>
                <a:cs typeface="+mn-cs"/>
              </a:rPr>
              <a:t>First milestone--------</a:t>
            </a:r>
            <a:r>
              <a:rPr kumimoji="0" lang="zh-CN" altLang="en-US" sz="2800" b="1" i="0" u="none" strike="noStrike" kern="1200" cap="none" spc="0" normalizeH="0" baseline="0" noProof="0" dirty="0">
                <a:ln>
                  <a:noFill/>
                </a:ln>
                <a:solidFill>
                  <a:srgbClr val="072063"/>
                </a:solidFill>
                <a:effectLst/>
                <a:uLnTx/>
                <a:uFillTx/>
                <a:latin typeface="+mn-lt"/>
                <a:ea typeface="+mn-ea"/>
                <a:cs typeface="+mn-cs"/>
              </a:rPr>
              <a:t>史周胤</a:t>
            </a:r>
            <a:endParaRPr kumimoji="0" lang="zh-CN" altLang="en-US" sz="2800" b="1" i="0" u="none" strike="noStrike" kern="1200" cap="none" spc="0" normalizeH="0" baseline="0" noProof="0" dirty="0">
              <a:ln>
                <a:noFill/>
              </a:ln>
              <a:solidFill>
                <a:srgbClr val="072063"/>
              </a:solidFill>
              <a:effectLst/>
              <a:uLnTx/>
              <a:uFillTx/>
              <a:latin typeface="+mn-lt"/>
              <a:ea typeface="+mn-ea"/>
              <a:cs typeface="+mn-cs"/>
            </a:endParaRPr>
          </a:p>
        </p:txBody>
      </p:sp>
      <p:sp>
        <p:nvSpPr>
          <p:cNvPr id="148" name="TextBox 147"/>
          <p:cNvSpPr txBox="1"/>
          <p:nvPr/>
        </p:nvSpPr>
        <p:spPr>
          <a:xfrm>
            <a:off x="1088237" y="1477163"/>
            <a:ext cx="10830494" cy="4849495"/>
          </a:xfrm>
          <a:prstGeom prst="rect">
            <a:avLst/>
          </a:prstGeom>
          <a:noFill/>
          <a:ln w="9525">
            <a:noFill/>
          </a:ln>
        </p:spPr>
        <p:txBody>
          <a:bodyPr>
            <a:noAutofit/>
          </a:bodyPr>
          <a:lstStyle/>
          <a:p>
            <a:pPr>
              <a:lnSpc>
                <a:spcPct val="150000"/>
              </a:lnSpc>
            </a:pPr>
            <a:r>
              <a:rPr lang="en-US" altLang="zh-CN" sz="3200" dirty="0">
                <a:latin typeface="+mn-ea"/>
              </a:rPr>
              <a:t>1.login and machine reading comprehension</a:t>
            </a:r>
            <a:endParaRPr lang="en-US" altLang="zh-CN" sz="3200" dirty="0">
              <a:latin typeface="+mn-ea"/>
            </a:endParaRPr>
          </a:p>
          <a:p>
            <a:pPr>
              <a:lnSpc>
                <a:spcPct val="150000"/>
              </a:lnSpc>
            </a:pPr>
            <a:endParaRPr lang="en-US" altLang="zh-CN" sz="3200" dirty="0">
              <a:latin typeface="+mn-ea"/>
            </a:endParaRPr>
          </a:p>
          <a:p>
            <a:pPr>
              <a:lnSpc>
                <a:spcPct val="150000"/>
              </a:lnSpc>
            </a:pPr>
            <a:r>
              <a:rPr lang="en-US" altLang="zh-CN" sz="3200" dirty="0">
                <a:latin typeface="+mn-ea"/>
              </a:rPr>
              <a:t>2.register and machine reading comprehension</a:t>
            </a:r>
            <a:endParaRPr lang="en-US" altLang="zh-CN" sz="3200" dirty="0">
              <a:latin typeface="+mn-ea"/>
            </a:endParaRPr>
          </a:p>
          <a:p>
            <a:pPr>
              <a:lnSpc>
                <a:spcPct val="150000"/>
              </a:lnSpc>
            </a:pPr>
            <a:endParaRPr lang="en-US" altLang="zh-CN" sz="3200" dirty="0">
              <a:latin typeface="+mn-ea"/>
            </a:endParaRPr>
          </a:p>
          <a:p>
            <a:pPr>
              <a:lnSpc>
                <a:spcPct val="150000"/>
              </a:lnSpc>
            </a:pPr>
            <a:r>
              <a:rPr lang="en-US" altLang="zh-CN" sz="3200" dirty="0">
                <a:latin typeface="+mn-ea"/>
              </a:rPr>
              <a:t>3.connect with frontend and the interface between the machine reading comprehension module and the backend</a:t>
            </a:r>
            <a:endParaRPr lang="en-US" altLang="zh-CN" sz="3200" dirty="0">
              <a:latin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8237" y="688997"/>
            <a:ext cx="8229600" cy="571500"/>
          </a:xfr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72063"/>
                </a:solidFill>
                <a:effectLst/>
                <a:uLnTx/>
                <a:uFillTx/>
                <a:latin typeface="+mn-lt"/>
                <a:ea typeface="+mn-ea"/>
                <a:cs typeface="+mn-cs"/>
              </a:rPr>
              <a:t>First milestone--------</a:t>
            </a:r>
            <a:r>
              <a:rPr kumimoji="0" lang="zh-CN" altLang="en-US" sz="2800" b="1" i="0" u="none" strike="noStrike" kern="1200" cap="none" spc="0" normalizeH="0" baseline="0" noProof="0" dirty="0">
                <a:ln>
                  <a:noFill/>
                </a:ln>
                <a:solidFill>
                  <a:srgbClr val="072063"/>
                </a:solidFill>
                <a:effectLst/>
                <a:uLnTx/>
                <a:uFillTx/>
                <a:latin typeface="+mn-lt"/>
                <a:ea typeface="+mn-ea"/>
                <a:cs typeface="+mn-cs"/>
              </a:rPr>
              <a:t>刘浩洋</a:t>
            </a:r>
            <a:endParaRPr kumimoji="0" lang="zh-CN" altLang="en-US" sz="2800" b="1" i="0" u="none" strike="noStrike" kern="1200" cap="none" spc="0" normalizeH="0" baseline="0" noProof="0" dirty="0">
              <a:ln>
                <a:noFill/>
              </a:ln>
              <a:solidFill>
                <a:srgbClr val="072063"/>
              </a:solidFill>
              <a:effectLst/>
              <a:uLnTx/>
              <a:uFillTx/>
              <a:latin typeface="+mn-lt"/>
              <a:ea typeface="+mn-ea"/>
              <a:cs typeface="+mn-cs"/>
            </a:endParaRPr>
          </a:p>
        </p:txBody>
      </p:sp>
      <p:sp>
        <p:nvSpPr>
          <p:cNvPr id="148" name="TextBox 147"/>
          <p:cNvSpPr txBox="1"/>
          <p:nvPr/>
        </p:nvSpPr>
        <p:spPr>
          <a:xfrm>
            <a:off x="1088237" y="1319508"/>
            <a:ext cx="9600784" cy="4849495"/>
          </a:xfrm>
          <a:prstGeom prst="rect">
            <a:avLst/>
          </a:prstGeom>
          <a:noFill/>
          <a:ln w="9525">
            <a:noFill/>
          </a:ln>
        </p:spPr>
        <p:txBody>
          <a:bodyPr>
            <a:noAutofit/>
          </a:bodyPr>
          <a:lstStyle/>
          <a:p>
            <a:pPr marL="514350" indent="-514350">
              <a:lnSpc>
                <a:spcPct val="150000"/>
              </a:lnSpc>
              <a:buAutoNum type="arabicPeriod"/>
            </a:pPr>
            <a:r>
              <a:rPr lang="en-US" altLang="zh-CN" sz="3200" dirty="0">
                <a:latin typeface="+mn-ea"/>
              </a:rPr>
              <a:t>Image preprocessing </a:t>
            </a:r>
            <a:endParaRPr lang="en-US" altLang="zh-CN" sz="3200" dirty="0">
              <a:latin typeface="+mn-ea"/>
            </a:endParaRPr>
          </a:p>
          <a:p>
            <a:pPr marL="514350" indent="-514350">
              <a:lnSpc>
                <a:spcPct val="150000"/>
              </a:lnSpc>
              <a:buAutoNum type="arabicPeriod"/>
            </a:pPr>
            <a:endParaRPr lang="en-US" altLang="zh-CN" sz="3200" dirty="0">
              <a:latin typeface="+mn-ea"/>
            </a:endParaRPr>
          </a:p>
          <a:p>
            <a:pPr>
              <a:lnSpc>
                <a:spcPct val="150000"/>
              </a:lnSpc>
            </a:pPr>
            <a:r>
              <a:rPr lang="en-US" altLang="zh-CN" sz="3200" dirty="0">
                <a:latin typeface="+mn-ea"/>
              </a:rPr>
              <a:t>2. Image binarization</a:t>
            </a:r>
            <a:endParaRPr lang="en-US" altLang="zh-CN" sz="3200" dirty="0">
              <a:latin typeface="+mn-ea"/>
            </a:endParaRPr>
          </a:p>
          <a:p>
            <a:pPr>
              <a:lnSpc>
                <a:spcPct val="150000"/>
              </a:lnSpc>
            </a:pPr>
            <a:endParaRPr lang="en-US" altLang="zh-CN" sz="3200" dirty="0">
              <a:latin typeface="+mn-ea"/>
            </a:endParaRPr>
          </a:p>
          <a:p>
            <a:pPr>
              <a:lnSpc>
                <a:spcPct val="150000"/>
              </a:lnSpc>
            </a:pPr>
            <a:r>
              <a:rPr lang="en-US" altLang="zh-CN" sz="3200" dirty="0">
                <a:latin typeface="+mn-ea"/>
              </a:rPr>
              <a:t>3. Noise removal and tilt correction functions</a:t>
            </a:r>
            <a:endParaRPr lang="en-US" altLang="zh-CN" sz="3200" dirty="0">
              <a:latin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8236" y="688997"/>
            <a:ext cx="9096287" cy="571500"/>
          </a:xfr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800" spc="0" dirty="0" err="1">
                <a:solidFill>
                  <a:srgbClr val="072063"/>
                </a:solidFill>
                <a:latin typeface="+mn-lt"/>
                <a:ea typeface="+mn-ea"/>
                <a:cs typeface="+mn-cs"/>
              </a:rPr>
              <a:t>Fecond</a:t>
            </a:r>
            <a:r>
              <a:rPr kumimoji="0" lang="en-US" altLang="zh-CN" sz="2800" b="1" i="0" u="none" strike="noStrike" kern="1200" cap="none" spc="0" normalizeH="0" baseline="0" noProof="0" dirty="0">
                <a:ln>
                  <a:noFill/>
                </a:ln>
                <a:solidFill>
                  <a:srgbClr val="072063"/>
                </a:solidFill>
                <a:effectLst/>
                <a:uLnTx/>
                <a:uFillTx/>
                <a:latin typeface="+mn-lt"/>
                <a:ea typeface="+mn-ea"/>
                <a:cs typeface="+mn-cs"/>
              </a:rPr>
              <a:t> milestone--------</a:t>
            </a:r>
            <a:r>
              <a:rPr kumimoji="0" lang="zh-CN" altLang="en-US" sz="2800" b="1" i="0" u="none" strike="noStrike" kern="1200" cap="none" spc="0" normalizeH="0" baseline="0" noProof="0" dirty="0">
                <a:ln>
                  <a:noFill/>
                </a:ln>
                <a:solidFill>
                  <a:srgbClr val="072063"/>
                </a:solidFill>
                <a:effectLst/>
                <a:uLnTx/>
                <a:uFillTx/>
                <a:latin typeface="+mn-lt"/>
                <a:ea typeface="+mn-ea"/>
                <a:cs typeface="+mn-cs"/>
              </a:rPr>
              <a:t>徐润轩</a:t>
            </a:r>
            <a:endParaRPr kumimoji="0" lang="zh-CN" altLang="en-US" sz="2800" b="1" i="0" u="none" strike="noStrike" kern="1200" cap="none" spc="0" normalizeH="0" baseline="0" noProof="0" dirty="0">
              <a:ln>
                <a:noFill/>
              </a:ln>
              <a:solidFill>
                <a:srgbClr val="072063"/>
              </a:solidFill>
              <a:effectLst/>
              <a:uLnTx/>
              <a:uFillTx/>
              <a:latin typeface="+mn-lt"/>
              <a:ea typeface="+mn-ea"/>
              <a:cs typeface="+mn-cs"/>
            </a:endParaRPr>
          </a:p>
        </p:txBody>
      </p:sp>
      <p:sp>
        <p:nvSpPr>
          <p:cNvPr id="148" name="TextBox 147"/>
          <p:cNvSpPr txBox="1"/>
          <p:nvPr/>
        </p:nvSpPr>
        <p:spPr>
          <a:xfrm>
            <a:off x="1088236" y="1319508"/>
            <a:ext cx="9600784" cy="4849495"/>
          </a:xfrm>
          <a:prstGeom prst="rect">
            <a:avLst/>
          </a:prstGeom>
          <a:noFill/>
          <a:ln w="9525">
            <a:noFill/>
          </a:ln>
        </p:spPr>
        <p:txBody>
          <a:bodyPr>
            <a:noAutofit/>
          </a:bodyPr>
          <a:lstStyle/>
          <a:p>
            <a:pPr>
              <a:lnSpc>
                <a:spcPct val="150000"/>
              </a:lnSpc>
            </a:pPr>
            <a:r>
              <a:rPr lang="en-US" altLang="zh-CN" sz="3200" dirty="0">
                <a:latin typeface="+mn-ea"/>
              </a:rPr>
              <a:t>1.test of login</a:t>
            </a:r>
            <a:endParaRPr lang="en-US" altLang="zh-CN" sz="3200" dirty="0">
              <a:latin typeface="+mn-ea"/>
            </a:endParaRPr>
          </a:p>
          <a:p>
            <a:pPr>
              <a:lnSpc>
                <a:spcPct val="150000"/>
              </a:lnSpc>
            </a:pPr>
            <a:endParaRPr lang="en-US" altLang="zh-CN" sz="3200" dirty="0">
              <a:latin typeface="+mn-ea"/>
            </a:endParaRPr>
          </a:p>
          <a:p>
            <a:pPr>
              <a:lnSpc>
                <a:spcPct val="150000"/>
              </a:lnSpc>
            </a:pPr>
            <a:r>
              <a:rPr lang="en-US" altLang="zh-CN" sz="3200" dirty="0">
                <a:latin typeface="+mn-ea"/>
              </a:rPr>
              <a:t>2.test of register</a:t>
            </a:r>
            <a:endParaRPr lang="en-US" altLang="zh-CN" sz="3200" dirty="0">
              <a:latin typeface="+mn-ea"/>
            </a:endParaRPr>
          </a:p>
          <a:p>
            <a:pPr>
              <a:lnSpc>
                <a:spcPct val="150000"/>
              </a:lnSpc>
            </a:pPr>
            <a:endParaRPr lang="en-US" altLang="zh-CN" sz="3200" dirty="0">
              <a:latin typeface="+mn-ea"/>
            </a:endParaRPr>
          </a:p>
          <a:p>
            <a:pPr>
              <a:lnSpc>
                <a:spcPct val="150000"/>
              </a:lnSpc>
            </a:pPr>
            <a:r>
              <a:rPr lang="en-US" altLang="zh-CN" sz="3200" dirty="0">
                <a:latin typeface="+mn-ea"/>
              </a:rPr>
              <a:t>3.test of modify user information page</a:t>
            </a:r>
            <a:endParaRPr lang="en-US" altLang="zh-CN" sz="3200" dirty="0">
              <a:latin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8236" y="688997"/>
            <a:ext cx="9096287" cy="571500"/>
          </a:xfr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800" spc="0" dirty="0">
                <a:solidFill>
                  <a:srgbClr val="072063"/>
                </a:solidFill>
                <a:latin typeface="+mn-lt"/>
                <a:ea typeface="+mn-ea"/>
                <a:cs typeface="+mn-cs"/>
              </a:rPr>
              <a:t>Second</a:t>
            </a:r>
            <a:r>
              <a:rPr kumimoji="0" lang="en-US" altLang="zh-CN" sz="2800" b="1" i="0" u="none" strike="noStrike" kern="1200" cap="none" spc="0" normalizeH="0" baseline="0" noProof="0" dirty="0">
                <a:ln>
                  <a:noFill/>
                </a:ln>
                <a:solidFill>
                  <a:srgbClr val="072063"/>
                </a:solidFill>
                <a:effectLst/>
                <a:uLnTx/>
                <a:uFillTx/>
                <a:latin typeface="+mn-lt"/>
                <a:ea typeface="+mn-ea"/>
                <a:cs typeface="+mn-cs"/>
              </a:rPr>
              <a:t> milestone--------</a:t>
            </a:r>
            <a:r>
              <a:rPr kumimoji="0" lang="zh-CN" altLang="en-US" sz="2800" b="1" i="0" u="none" strike="noStrike" kern="1200" cap="none" spc="0" normalizeH="0" baseline="0" noProof="0" dirty="0">
                <a:ln>
                  <a:noFill/>
                </a:ln>
                <a:solidFill>
                  <a:srgbClr val="072063"/>
                </a:solidFill>
                <a:effectLst/>
                <a:uLnTx/>
                <a:uFillTx/>
                <a:latin typeface="+mn-lt"/>
                <a:ea typeface="+mn-ea"/>
                <a:cs typeface="+mn-cs"/>
              </a:rPr>
              <a:t>蔡世鹏</a:t>
            </a:r>
            <a:endParaRPr kumimoji="0" lang="zh-CN" altLang="en-US" sz="2800" b="1" i="0" u="none" strike="noStrike" kern="1200" cap="none" spc="0" normalizeH="0" baseline="0" noProof="0" dirty="0">
              <a:ln>
                <a:noFill/>
              </a:ln>
              <a:solidFill>
                <a:srgbClr val="072063"/>
              </a:solidFill>
              <a:effectLst/>
              <a:uLnTx/>
              <a:uFillTx/>
              <a:latin typeface="+mn-lt"/>
              <a:ea typeface="+mn-ea"/>
              <a:cs typeface="+mn-cs"/>
            </a:endParaRPr>
          </a:p>
        </p:txBody>
      </p:sp>
      <p:sp>
        <p:nvSpPr>
          <p:cNvPr id="148" name="TextBox 147"/>
          <p:cNvSpPr txBox="1"/>
          <p:nvPr/>
        </p:nvSpPr>
        <p:spPr>
          <a:xfrm>
            <a:off x="1088236" y="1319508"/>
            <a:ext cx="9600784" cy="4849495"/>
          </a:xfrm>
          <a:prstGeom prst="rect">
            <a:avLst/>
          </a:prstGeom>
          <a:noFill/>
          <a:ln w="9525">
            <a:noFill/>
          </a:ln>
        </p:spPr>
        <p:txBody>
          <a:bodyPr>
            <a:noAutofit/>
          </a:bodyPr>
          <a:lstStyle/>
          <a:p>
            <a:pPr>
              <a:lnSpc>
                <a:spcPct val="150000"/>
              </a:lnSpc>
            </a:pPr>
            <a:r>
              <a:rPr lang="en-US" altLang="zh-CN" sz="3200" dirty="0">
                <a:latin typeface="+mn-ea"/>
              </a:rPr>
              <a:t>1.index</a:t>
            </a:r>
            <a:endParaRPr lang="en-US" altLang="zh-CN" sz="3200" dirty="0">
              <a:latin typeface="+mn-ea"/>
            </a:endParaRPr>
          </a:p>
          <a:p>
            <a:pPr>
              <a:lnSpc>
                <a:spcPct val="150000"/>
              </a:lnSpc>
            </a:pPr>
            <a:r>
              <a:rPr lang="en-US" altLang="zh-CN" sz="3200" dirty="0">
                <a:latin typeface="+mn-ea"/>
              </a:rPr>
              <a:t>2.help</a:t>
            </a:r>
            <a:endParaRPr lang="en-US" altLang="zh-CN" sz="3200" dirty="0">
              <a:latin typeface="+mn-ea"/>
            </a:endParaRPr>
          </a:p>
          <a:p>
            <a:pPr>
              <a:lnSpc>
                <a:spcPct val="150000"/>
              </a:lnSpc>
            </a:pPr>
            <a:r>
              <a:rPr lang="en-US" altLang="zh-CN" sz="3200" dirty="0">
                <a:latin typeface="+mn-ea"/>
              </a:rPr>
              <a:t>3.connect with backend</a:t>
            </a:r>
            <a:endParaRPr lang="en-US" altLang="zh-CN" sz="3200" dirty="0">
              <a:latin typeface="+mn-ea"/>
            </a:endParaRPr>
          </a:p>
          <a:p>
            <a:pPr>
              <a:lnSpc>
                <a:spcPct val="150000"/>
              </a:lnSpc>
            </a:pPr>
            <a:r>
              <a:rPr lang="en-US" altLang="zh-CN" sz="3200" dirty="0">
                <a:latin typeface="+mn-ea"/>
              </a:rPr>
              <a:t>4. optimize the interface and prepare to commit code</a:t>
            </a:r>
            <a:endParaRPr lang="en-US" altLang="zh-CN" sz="3200" dirty="0">
              <a:latin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8236" y="688997"/>
            <a:ext cx="9096287" cy="571500"/>
          </a:xfr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800" spc="0" dirty="0">
                <a:solidFill>
                  <a:srgbClr val="072063"/>
                </a:solidFill>
                <a:latin typeface="+mn-lt"/>
                <a:ea typeface="+mn-ea"/>
                <a:cs typeface="+mn-cs"/>
              </a:rPr>
              <a:t>Second</a:t>
            </a:r>
            <a:r>
              <a:rPr kumimoji="0" lang="en-US" altLang="zh-CN" sz="2800" b="1" i="0" u="none" strike="noStrike" kern="1200" cap="none" spc="0" normalizeH="0" baseline="0" noProof="0" dirty="0">
                <a:ln>
                  <a:noFill/>
                </a:ln>
                <a:solidFill>
                  <a:srgbClr val="072063"/>
                </a:solidFill>
                <a:effectLst/>
                <a:uLnTx/>
                <a:uFillTx/>
                <a:latin typeface="+mn-lt"/>
                <a:ea typeface="+mn-ea"/>
                <a:cs typeface="+mn-cs"/>
              </a:rPr>
              <a:t> milestone--------</a:t>
            </a:r>
            <a:r>
              <a:rPr kumimoji="0" lang="zh-CN" altLang="en-US" sz="2800" b="1" i="0" u="none" strike="noStrike" kern="1200" cap="none" spc="0" normalizeH="0" baseline="0" noProof="0" dirty="0">
                <a:ln>
                  <a:noFill/>
                </a:ln>
                <a:solidFill>
                  <a:srgbClr val="072063"/>
                </a:solidFill>
                <a:effectLst/>
                <a:uLnTx/>
                <a:uFillTx/>
                <a:latin typeface="+mn-lt"/>
                <a:ea typeface="+mn-ea"/>
                <a:cs typeface="+mn-cs"/>
              </a:rPr>
              <a:t>史周胤</a:t>
            </a:r>
            <a:endParaRPr kumimoji="0" lang="zh-CN" altLang="en-US" sz="2800" b="1" i="0" u="none" strike="noStrike" kern="1200" cap="none" spc="0" normalizeH="0" baseline="0" noProof="0" dirty="0">
              <a:ln>
                <a:noFill/>
              </a:ln>
              <a:solidFill>
                <a:srgbClr val="072063"/>
              </a:solidFill>
              <a:effectLst/>
              <a:uLnTx/>
              <a:uFillTx/>
              <a:latin typeface="+mn-lt"/>
              <a:ea typeface="+mn-ea"/>
              <a:cs typeface="+mn-cs"/>
            </a:endParaRPr>
          </a:p>
        </p:txBody>
      </p:sp>
      <p:sp>
        <p:nvSpPr>
          <p:cNvPr id="148" name="TextBox 147"/>
          <p:cNvSpPr txBox="1"/>
          <p:nvPr/>
        </p:nvSpPr>
        <p:spPr>
          <a:xfrm>
            <a:off x="1088235" y="1319508"/>
            <a:ext cx="10814731" cy="4849495"/>
          </a:xfrm>
          <a:prstGeom prst="rect">
            <a:avLst/>
          </a:prstGeom>
          <a:noFill/>
          <a:ln w="9525">
            <a:noFill/>
          </a:ln>
        </p:spPr>
        <p:txBody>
          <a:bodyPr>
            <a:noAutofit/>
          </a:bodyPr>
          <a:lstStyle/>
          <a:p>
            <a:pPr>
              <a:lnSpc>
                <a:spcPct val="150000"/>
              </a:lnSpc>
            </a:pPr>
            <a:r>
              <a:rPr lang="en-US" altLang="zh-CN" sz="2800" dirty="0">
                <a:latin typeface="+mn-ea"/>
              </a:rPr>
              <a:t>1. split sentences and word segmentation functions and build the English function of collaborative matrix function</a:t>
            </a:r>
            <a:endParaRPr lang="en-US" altLang="zh-CN" sz="2800" dirty="0">
              <a:latin typeface="+mn-ea"/>
            </a:endParaRPr>
          </a:p>
          <a:p>
            <a:pPr>
              <a:lnSpc>
                <a:spcPct val="150000"/>
              </a:lnSpc>
            </a:pPr>
            <a:r>
              <a:rPr lang="en-US" altLang="zh-CN" sz="2800" dirty="0">
                <a:latin typeface="+mn-ea"/>
              </a:rPr>
              <a:t>2. calculate the weight score and the summary extraction module</a:t>
            </a:r>
            <a:endParaRPr lang="en-US" altLang="zh-CN" sz="2800" dirty="0">
              <a:latin typeface="+mn-ea"/>
            </a:endParaRPr>
          </a:p>
          <a:p>
            <a:pPr>
              <a:lnSpc>
                <a:spcPct val="150000"/>
              </a:lnSpc>
            </a:pPr>
            <a:r>
              <a:rPr lang="en-US" altLang="zh-CN" sz="2800" dirty="0">
                <a:latin typeface="+mn-ea"/>
              </a:rPr>
              <a:t>3. docking of individual modules</a:t>
            </a:r>
            <a:endParaRPr lang="en-US" altLang="zh-CN" sz="2800" dirty="0">
              <a:latin typeface="+mn-ea"/>
            </a:endParaRPr>
          </a:p>
          <a:p>
            <a:pPr>
              <a:lnSpc>
                <a:spcPct val="150000"/>
              </a:lnSpc>
            </a:pPr>
            <a:r>
              <a:rPr lang="en-US" altLang="zh-CN" sz="2800" dirty="0">
                <a:latin typeface="+mn-ea"/>
              </a:rPr>
              <a:t>4. optimize the interface and prepare to commit code</a:t>
            </a:r>
            <a:endParaRPr lang="en-US" altLang="zh-CN" sz="2800" dirty="0">
              <a:latin typeface="+mn-ea"/>
            </a:endParaRPr>
          </a:p>
          <a:p>
            <a:pPr>
              <a:lnSpc>
                <a:spcPct val="150000"/>
              </a:lnSpc>
            </a:pPr>
            <a:endParaRPr lang="en-US" altLang="zh-CN" sz="3200" dirty="0">
              <a:latin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8236" y="688997"/>
            <a:ext cx="9096287" cy="571500"/>
          </a:xfr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800" spc="0" dirty="0">
                <a:solidFill>
                  <a:srgbClr val="072063"/>
                </a:solidFill>
                <a:latin typeface="+mn-lt"/>
                <a:ea typeface="+mn-ea"/>
                <a:cs typeface="+mn-cs"/>
              </a:rPr>
              <a:t>Second</a:t>
            </a:r>
            <a:r>
              <a:rPr kumimoji="0" lang="en-US" altLang="zh-CN" sz="2800" b="1" i="0" u="none" strike="noStrike" kern="1200" cap="none" spc="0" normalizeH="0" baseline="0" noProof="0" dirty="0">
                <a:ln>
                  <a:noFill/>
                </a:ln>
                <a:solidFill>
                  <a:srgbClr val="072063"/>
                </a:solidFill>
                <a:effectLst/>
                <a:uLnTx/>
                <a:uFillTx/>
                <a:latin typeface="+mn-lt"/>
                <a:ea typeface="+mn-ea"/>
                <a:cs typeface="+mn-cs"/>
              </a:rPr>
              <a:t> milestone--------</a:t>
            </a:r>
            <a:r>
              <a:rPr kumimoji="0" lang="zh-CN" altLang="en-US" sz="2800" b="1" i="0" u="none" strike="noStrike" kern="1200" cap="none" spc="0" normalizeH="0" baseline="0" noProof="0" dirty="0">
                <a:ln>
                  <a:noFill/>
                </a:ln>
                <a:solidFill>
                  <a:srgbClr val="072063"/>
                </a:solidFill>
                <a:effectLst/>
                <a:uLnTx/>
                <a:uFillTx/>
                <a:latin typeface="+mn-lt"/>
                <a:ea typeface="+mn-ea"/>
                <a:cs typeface="+mn-cs"/>
              </a:rPr>
              <a:t>刘浩洋</a:t>
            </a:r>
            <a:endParaRPr kumimoji="0" lang="zh-CN" altLang="en-US" sz="2800" b="1" i="0" u="none" strike="noStrike" kern="1200" cap="none" spc="0" normalizeH="0" baseline="0" noProof="0" dirty="0">
              <a:ln>
                <a:noFill/>
              </a:ln>
              <a:solidFill>
                <a:srgbClr val="072063"/>
              </a:solidFill>
              <a:effectLst/>
              <a:uLnTx/>
              <a:uFillTx/>
              <a:latin typeface="+mn-lt"/>
              <a:ea typeface="+mn-ea"/>
              <a:cs typeface="+mn-cs"/>
            </a:endParaRPr>
          </a:p>
        </p:txBody>
      </p:sp>
      <p:sp>
        <p:nvSpPr>
          <p:cNvPr id="148" name="TextBox 147"/>
          <p:cNvSpPr txBox="1"/>
          <p:nvPr/>
        </p:nvSpPr>
        <p:spPr>
          <a:xfrm>
            <a:off x="1088235" y="1319508"/>
            <a:ext cx="10814731" cy="4849495"/>
          </a:xfrm>
          <a:prstGeom prst="rect">
            <a:avLst/>
          </a:prstGeom>
          <a:noFill/>
          <a:ln w="9525">
            <a:noFill/>
          </a:ln>
        </p:spPr>
        <p:txBody>
          <a:bodyPr>
            <a:noAutofit/>
          </a:bodyPr>
          <a:lstStyle/>
          <a:p>
            <a:pPr>
              <a:lnSpc>
                <a:spcPct val="150000"/>
              </a:lnSpc>
            </a:pPr>
            <a:r>
              <a:rPr lang="en-US" altLang="zh-CN" sz="2800" dirty="0">
                <a:latin typeface="+mn-ea"/>
              </a:rPr>
              <a:t>1. layout analysis, character cutting, character recognition module</a:t>
            </a:r>
            <a:endParaRPr lang="en-US" altLang="zh-CN" sz="2800" dirty="0">
              <a:latin typeface="+mn-ea"/>
            </a:endParaRPr>
          </a:p>
          <a:p>
            <a:pPr>
              <a:lnSpc>
                <a:spcPct val="150000"/>
              </a:lnSpc>
            </a:pPr>
            <a:r>
              <a:rPr lang="en-US" altLang="zh-CN" sz="2800" dirty="0">
                <a:latin typeface="+mn-ea"/>
              </a:rPr>
              <a:t>2. character recognition, layout restoration, post-processing proofreading functions</a:t>
            </a:r>
            <a:endParaRPr lang="en-US" altLang="zh-CN" sz="2800" dirty="0">
              <a:latin typeface="+mn-ea"/>
            </a:endParaRPr>
          </a:p>
          <a:p>
            <a:pPr>
              <a:lnSpc>
                <a:spcPct val="150000"/>
              </a:lnSpc>
            </a:pPr>
            <a:r>
              <a:rPr lang="en-US" altLang="zh-CN" sz="2800" dirty="0">
                <a:latin typeface="+mn-ea"/>
              </a:rPr>
              <a:t>3. the integration of an image-to-text module with a backend</a:t>
            </a:r>
            <a:endParaRPr lang="en-US" altLang="zh-CN" sz="2800" dirty="0">
              <a:latin typeface="+mn-ea"/>
            </a:endParaRPr>
          </a:p>
          <a:p>
            <a:pPr>
              <a:lnSpc>
                <a:spcPct val="150000"/>
              </a:lnSpc>
            </a:pPr>
            <a:r>
              <a:rPr lang="en-US" altLang="zh-CN" sz="2800" dirty="0">
                <a:latin typeface="+mn-ea"/>
              </a:rPr>
              <a:t>4. optimize the interface and prepare to commit code</a:t>
            </a:r>
            <a:endParaRPr lang="en-US" altLang="zh-CN" sz="2800" dirty="0">
              <a:latin typeface="+mn-ea"/>
            </a:endParaRPr>
          </a:p>
          <a:p>
            <a:pPr>
              <a:lnSpc>
                <a:spcPct val="150000"/>
              </a:lnSpc>
            </a:pPr>
            <a:endParaRPr lang="en-US" altLang="zh-CN" sz="3200" dirty="0">
              <a:latin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8236" y="688997"/>
            <a:ext cx="9096287" cy="571500"/>
          </a:xfr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800" spc="0" dirty="0">
                <a:solidFill>
                  <a:srgbClr val="072063"/>
                </a:solidFill>
                <a:latin typeface="+mn-lt"/>
                <a:ea typeface="+mn-ea"/>
                <a:cs typeface="+mn-cs"/>
              </a:rPr>
              <a:t>Second</a:t>
            </a:r>
            <a:r>
              <a:rPr kumimoji="0" lang="en-US" altLang="zh-CN" sz="2800" b="1" i="0" u="none" strike="noStrike" kern="1200" cap="none" spc="0" normalizeH="0" baseline="0" noProof="0" dirty="0">
                <a:ln>
                  <a:noFill/>
                </a:ln>
                <a:solidFill>
                  <a:srgbClr val="072063"/>
                </a:solidFill>
                <a:effectLst/>
                <a:uLnTx/>
                <a:uFillTx/>
                <a:latin typeface="+mn-lt"/>
                <a:ea typeface="+mn-ea"/>
                <a:cs typeface="+mn-cs"/>
              </a:rPr>
              <a:t> milestone--------</a:t>
            </a:r>
            <a:r>
              <a:rPr kumimoji="0" lang="zh-CN" altLang="en-US" sz="2800" b="1" i="0" u="none" strike="noStrike" kern="1200" cap="none" spc="0" normalizeH="0" baseline="0" noProof="0" dirty="0">
                <a:ln>
                  <a:noFill/>
                </a:ln>
                <a:solidFill>
                  <a:srgbClr val="072063"/>
                </a:solidFill>
                <a:effectLst/>
                <a:uLnTx/>
                <a:uFillTx/>
                <a:latin typeface="+mn-lt"/>
                <a:ea typeface="+mn-ea"/>
                <a:cs typeface="+mn-cs"/>
              </a:rPr>
              <a:t>徐润轩</a:t>
            </a:r>
            <a:endParaRPr kumimoji="0" lang="zh-CN" altLang="en-US" sz="2800" b="1" i="0" u="none" strike="noStrike" kern="1200" cap="none" spc="0" normalizeH="0" baseline="0" noProof="0" dirty="0">
              <a:ln>
                <a:noFill/>
              </a:ln>
              <a:solidFill>
                <a:srgbClr val="072063"/>
              </a:solidFill>
              <a:effectLst/>
              <a:uLnTx/>
              <a:uFillTx/>
              <a:latin typeface="+mn-lt"/>
              <a:ea typeface="+mn-ea"/>
              <a:cs typeface="+mn-cs"/>
            </a:endParaRPr>
          </a:p>
        </p:txBody>
      </p:sp>
      <p:sp>
        <p:nvSpPr>
          <p:cNvPr id="148" name="TextBox 147"/>
          <p:cNvSpPr txBox="1"/>
          <p:nvPr/>
        </p:nvSpPr>
        <p:spPr>
          <a:xfrm>
            <a:off x="1088235" y="1319508"/>
            <a:ext cx="10814731" cy="4849495"/>
          </a:xfrm>
          <a:prstGeom prst="rect">
            <a:avLst/>
          </a:prstGeom>
          <a:noFill/>
          <a:ln w="9525">
            <a:noFill/>
          </a:ln>
        </p:spPr>
        <p:txBody>
          <a:bodyPr>
            <a:noAutofit/>
          </a:bodyPr>
          <a:lstStyle/>
          <a:p>
            <a:pPr>
              <a:lnSpc>
                <a:spcPct val="150000"/>
              </a:lnSpc>
            </a:pPr>
            <a:r>
              <a:rPr lang="en-US" altLang="zh-CN" sz="3200" dirty="0">
                <a:latin typeface="+mn-ea"/>
              </a:rPr>
              <a:t>1. test of index</a:t>
            </a:r>
            <a:endParaRPr lang="en-US" altLang="zh-CN" sz="3200" dirty="0">
              <a:latin typeface="+mn-ea"/>
            </a:endParaRPr>
          </a:p>
          <a:p>
            <a:pPr>
              <a:lnSpc>
                <a:spcPct val="150000"/>
              </a:lnSpc>
            </a:pPr>
            <a:r>
              <a:rPr lang="en-US" altLang="zh-CN" sz="3200" dirty="0">
                <a:latin typeface="+mn-ea"/>
              </a:rPr>
              <a:t>2. test of backend</a:t>
            </a:r>
            <a:endParaRPr lang="en-US" altLang="zh-CN" sz="3200" dirty="0">
              <a:latin typeface="+mn-ea"/>
            </a:endParaRPr>
          </a:p>
          <a:p>
            <a:pPr>
              <a:lnSpc>
                <a:spcPct val="150000"/>
              </a:lnSpc>
            </a:pPr>
            <a:r>
              <a:rPr lang="en-US" altLang="zh-CN" sz="3200" dirty="0">
                <a:latin typeface="+mn-ea"/>
              </a:rPr>
              <a:t>3. connect with frontend and backend and submit  the final test report </a:t>
            </a:r>
            <a:endParaRPr lang="en-US" altLang="zh-CN" sz="3200" dirty="0">
              <a:latin typeface="+mn-ea"/>
            </a:endParaRPr>
          </a:p>
          <a:p>
            <a:pPr>
              <a:lnSpc>
                <a:spcPct val="150000"/>
              </a:lnSpc>
            </a:pPr>
            <a:r>
              <a:rPr lang="en-US" altLang="zh-CN" sz="3200" dirty="0">
                <a:latin typeface="+mn-ea"/>
              </a:rPr>
              <a:t>4. prepare to commit code</a:t>
            </a:r>
            <a:endParaRPr lang="en-US" altLang="zh-CN" sz="3200" dirty="0">
              <a:latin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直角三角形 4"/>
          <p:cNvSpPr/>
          <p:nvPr/>
        </p:nvSpPr>
        <p:spPr>
          <a:xfrm flipH="1">
            <a:off x="6398668" y="3178175"/>
            <a:ext cx="4043363" cy="3679825"/>
          </a:xfrm>
          <a:custGeom>
            <a:avLst/>
            <a:gdLst>
              <a:gd name="connsiteX0" fmla="*/ 0 w 5233726"/>
              <a:gd name="connsiteY0" fmla="*/ 6489848 h 6489848"/>
              <a:gd name="connsiteX1" fmla="*/ 0 w 5233726"/>
              <a:gd name="connsiteY1" fmla="*/ 0 h 6489848"/>
              <a:gd name="connsiteX2" fmla="*/ 5233726 w 5233726"/>
              <a:gd name="connsiteY2" fmla="*/ 6489848 h 6489848"/>
              <a:gd name="connsiteX3" fmla="*/ 0 w 5233726"/>
              <a:gd name="connsiteY3" fmla="*/ 6489848 h 6489848"/>
              <a:gd name="connsiteX0-1" fmla="*/ 0 w 5233726"/>
              <a:gd name="connsiteY0-2" fmla="*/ 6489848 h 6489848"/>
              <a:gd name="connsiteX1-3" fmla="*/ 0 w 5233726"/>
              <a:gd name="connsiteY1-4" fmla="*/ 0 h 6489848"/>
              <a:gd name="connsiteX2-5" fmla="*/ 5233726 w 5233726"/>
              <a:gd name="connsiteY2-6" fmla="*/ 6489848 h 6489848"/>
              <a:gd name="connsiteX3-7" fmla="*/ 0 w 5233726"/>
              <a:gd name="connsiteY3-8" fmla="*/ 6489848 h 6489848"/>
              <a:gd name="connsiteX0-9" fmla="*/ 0 w 5233726"/>
              <a:gd name="connsiteY0-10" fmla="*/ 6489848 h 6489848"/>
              <a:gd name="connsiteX1-11" fmla="*/ 0 w 5233726"/>
              <a:gd name="connsiteY1-12" fmla="*/ 0 h 6489848"/>
              <a:gd name="connsiteX2-13" fmla="*/ 5233726 w 5233726"/>
              <a:gd name="connsiteY2-14" fmla="*/ 6489848 h 6489848"/>
              <a:gd name="connsiteX3-15" fmla="*/ 0 w 5233726"/>
              <a:gd name="connsiteY3-16" fmla="*/ 6489848 h 6489848"/>
              <a:gd name="connsiteX0-17" fmla="*/ 0 w 5233726"/>
              <a:gd name="connsiteY0-18" fmla="*/ 6489848 h 6489848"/>
              <a:gd name="connsiteX1-19" fmla="*/ 0 w 5233726"/>
              <a:gd name="connsiteY1-20" fmla="*/ 0 h 6489848"/>
              <a:gd name="connsiteX2-21" fmla="*/ 5233726 w 5233726"/>
              <a:gd name="connsiteY2-22" fmla="*/ 6489848 h 6489848"/>
              <a:gd name="connsiteX3-23" fmla="*/ 0 w 5233726"/>
              <a:gd name="connsiteY3-24" fmla="*/ 6489848 h 6489848"/>
            </a:gdLst>
            <a:ahLst/>
            <a:cxnLst>
              <a:cxn ang="0">
                <a:pos x="connsiteX0-1" y="connsiteY0-2"/>
              </a:cxn>
              <a:cxn ang="0">
                <a:pos x="connsiteX1-3" y="connsiteY1-4"/>
              </a:cxn>
              <a:cxn ang="0">
                <a:pos x="connsiteX2-5" y="connsiteY2-6"/>
              </a:cxn>
              <a:cxn ang="0">
                <a:pos x="connsiteX3-7" y="connsiteY3-8"/>
              </a:cxn>
            </a:cxnLst>
            <a:rect l="l" t="t" r="r" b="b"/>
            <a:pathLst>
              <a:path w="5233726" h="6489848">
                <a:moveTo>
                  <a:pt x="0" y="6489848"/>
                </a:moveTo>
                <a:lnTo>
                  <a:pt x="0" y="0"/>
                </a:lnTo>
                <a:cubicBezTo>
                  <a:pt x="4675" y="2201383"/>
                  <a:pt x="2866851" y="6485565"/>
                  <a:pt x="5233726" y="6489848"/>
                </a:cubicBezTo>
                <a:lnTo>
                  <a:pt x="0" y="6489848"/>
                </a:lnTo>
                <a:close/>
              </a:path>
            </a:pathLst>
          </a:custGeom>
          <a:solidFill>
            <a:srgbClr val="0720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7" name="组合 6"/>
          <p:cNvGrpSpPr/>
          <p:nvPr/>
        </p:nvGrpSpPr>
        <p:grpSpPr>
          <a:xfrm>
            <a:off x="7062291" y="4745039"/>
            <a:ext cx="2936875" cy="1544637"/>
            <a:chOff x="5940152" y="4941168"/>
            <a:chExt cx="2935963" cy="1545834"/>
          </a:xfrm>
        </p:grpSpPr>
        <p:sp>
          <p:nvSpPr>
            <p:cNvPr id="8" name="椭圆 7"/>
            <p:cNvSpPr/>
            <p:nvPr/>
          </p:nvSpPr>
          <p:spPr>
            <a:xfrm>
              <a:off x="5940152" y="5517877"/>
              <a:ext cx="2935963" cy="935763"/>
            </a:xfrm>
            <a:prstGeom prst="ellipse">
              <a:avLst/>
            </a:prstGeom>
            <a:gradFill flip="none" rotWithShape="1">
              <a:gsLst>
                <a:gs pos="0">
                  <a:schemeClr val="tx1">
                    <a:alpha val="68000"/>
                  </a:schemeClr>
                </a:gs>
                <a:gs pos="100000">
                  <a:schemeClr val="tx1">
                    <a:lumMod val="65000"/>
                    <a:lumOff val="3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pic>
          <p:nvPicPr>
            <p:cNvPr id="9" name="Picture 5" descr="C:\Users\ABC\Desktop\Nipic_11005352_20140416191438596132.png"/>
            <p:cNvPicPr>
              <a:picLocks noChangeAspect="1"/>
            </p:cNvPicPr>
            <p:nvPr/>
          </p:nvPicPr>
          <p:blipFill>
            <a:blip r:embed="rId1">
              <a:grayscl/>
            </a:blip>
            <a:stretch>
              <a:fillRect/>
            </a:stretch>
          </p:blipFill>
          <p:spPr>
            <a:xfrm>
              <a:off x="6336172" y="4941168"/>
              <a:ext cx="2274444" cy="1545834"/>
            </a:xfrm>
            <a:prstGeom prst="rect">
              <a:avLst/>
            </a:prstGeom>
            <a:noFill/>
            <a:ln w="9525">
              <a:noFill/>
            </a:ln>
          </p:spPr>
        </p:pic>
      </p:grpSp>
      <p:sp>
        <p:nvSpPr>
          <p:cNvPr id="10" name="直角三角形 4"/>
          <p:cNvSpPr/>
          <p:nvPr/>
        </p:nvSpPr>
        <p:spPr>
          <a:xfrm rot="16200000" flipH="1" flipV="1">
            <a:off x="1159966" y="90489"/>
            <a:ext cx="2020888" cy="1839913"/>
          </a:xfrm>
          <a:custGeom>
            <a:avLst/>
            <a:gdLst>
              <a:gd name="connsiteX0" fmla="*/ 0 w 5233726"/>
              <a:gd name="connsiteY0" fmla="*/ 6489848 h 6489848"/>
              <a:gd name="connsiteX1" fmla="*/ 0 w 5233726"/>
              <a:gd name="connsiteY1" fmla="*/ 0 h 6489848"/>
              <a:gd name="connsiteX2" fmla="*/ 5233726 w 5233726"/>
              <a:gd name="connsiteY2" fmla="*/ 6489848 h 6489848"/>
              <a:gd name="connsiteX3" fmla="*/ 0 w 5233726"/>
              <a:gd name="connsiteY3" fmla="*/ 6489848 h 6489848"/>
              <a:gd name="connsiteX0-1" fmla="*/ 0 w 5233726"/>
              <a:gd name="connsiteY0-2" fmla="*/ 6489848 h 6489848"/>
              <a:gd name="connsiteX1-3" fmla="*/ 0 w 5233726"/>
              <a:gd name="connsiteY1-4" fmla="*/ 0 h 6489848"/>
              <a:gd name="connsiteX2-5" fmla="*/ 5233726 w 5233726"/>
              <a:gd name="connsiteY2-6" fmla="*/ 6489848 h 6489848"/>
              <a:gd name="connsiteX3-7" fmla="*/ 0 w 5233726"/>
              <a:gd name="connsiteY3-8" fmla="*/ 6489848 h 6489848"/>
              <a:gd name="connsiteX0-9" fmla="*/ 0 w 5233726"/>
              <a:gd name="connsiteY0-10" fmla="*/ 6489848 h 6489848"/>
              <a:gd name="connsiteX1-11" fmla="*/ 0 w 5233726"/>
              <a:gd name="connsiteY1-12" fmla="*/ 0 h 6489848"/>
              <a:gd name="connsiteX2-13" fmla="*/ 5233726 w 5233726"/>
              <a:gd name="connsiteY2-14" fmla="*/ 6489848 h 6489848"/>
              <a:gd name="connsiteX3-15" fmla="*/ 0 w 5233726"/>
              <a:gd name="connsiteY3-16" fmla="*/ 6489848 h 6489848"/>
              <a:gd name="connsiteX0-17" fmla="*/ 0 w 5233726"/>
              <a:gd name="connsiteY0-18" fmla="*/ 6489848 h 6489848"/>
              <a:gd name="connsiteX1-19" fmla="*/ 0 w 5233726"/>
              <a:gd name="connsiteY1-20" fmla="*/ 0 h 6489848"/>
              <a:gd name="connsiteX2-21" fmla="*/ 5233726 w 5233726"/>
              <a:gd name="connsiteY2-22" fmla="*/ 6489848 h 6489848"/>
              <a:gd name="connsiteX3-23" fmla="*/ 0 w 5233726"/>
              <a:gd name="connsiteY3-24" fmla="*/ 6489848 h 6489848"/>
            </a:gdLst>
            <a:ahLst/>
            <a:cxnLst>
              <a:cxn ang="0">
                <a:pos x="connsiteX0-1" y="connsiteY0-2"/>
              </a:cxn>
              <a:cxn ang="0">
                <a:pos x="connsiteX1-3" y="connsiteY1-4"/>
              </a:cxn>
              <a:cxn ang="0">
                <a:pos x="connsiteX2-5" y="connsiteY2-6"/>
              </a:cxn>
              <a:cxn ang="0">
                <a:pos x="connsiteX3-7" y="connsiteY3-8"/>
              </a:cxn>
            </a:cxnLst>
            <a:rect l="l" t="t" r="r" b="b"/>
            <a:pathLst>
              <a:path w="5233726" h="6489848">
                <a:moveTo>
                  <a:pt x="0" y="6489848"/>
                </a:moveTo>
                <a:lnTo>
                  <a:pt x="0" y="0"/>
                </a:lnTo>
                <a:cubicBezTo>
                  <a:pt x="4675" y="2201383"/>
                  <a:pt x="2866851" y="6485565"/>
                  <a:pt x="5233726" y="6489848"/>
                </a:cubicBezTo>
                <a:lnTo>
                  <a:pt x="0" y="6489848"/>
                </a:lnTo>
                <a:close/>
              </a:path>
            </a:pathLst>
          </a:custGeom>
          <a:solidFill>
            <a:srgbClr val="0720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文本框 10"/>
          <p:cNvSpPr txBox="1"/>
          <p:nvPr/>
        </p:nvSpPr>
        <p:spPr>
          <a:xfrm>
            <a:off x="2412274" y="2784157"/>
            <a:ext cx="6792686" cy="769441"/>
          </a:xfrm>
          <a:prstGeom prst="rect">
            <a:avLst/>
          </a:prstGeom>
          <a:noFill/>
        </p:spPr>
        <p:txBody>
          <a:bodyPr wrap="square" rtlCol="0">
            <a:spAutoFit/>
          </a:bodyPr>
          <a:lstStyle/>
          <a:p>
            <a:r>
              <a:rPr lang="en-US" altLang="zh-CN" sz="4400" dirty="0"/>
              <a:t>Thanks for your listening! </a:t>
            </a:r>
            <a:endParaRPr lang="zh-CN" alt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3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300"/>
                                        <p:tgtEl>
                                          <p:spTgt spid="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flipH="1">
            <a:off x="6494463" y="2998788"/>
            <a:ext cx="4043363" cy="3679825"/>
          </a:xfrm>
          <a:custGeom>
            <a:avLst/>
            <a:gdLst>
              <a:gd name="connsiteX0" fmla="*/ 0 w 5233726"/>
              <a:gd name="connsiteY0" fmla="*/ 6489848 h 6489848"/>
              <a:gd name="connsiteX1" fmla="*/ 0 w 5233726"/>
              <a:gd name="connsiteY1" fmla="*/ 0 h 6489848"/>
              <a:gd name="connsiteX2" fmla="*/ 5233726 w 5233726"/>
              <a:gd name="connsiteY2" fmla="*/ 6489848 h 6489848"/>
              <a:gd name="connsiteX3" fmla="*/ 0 w 5233726"/>
              <a:gd name="connsiteY3" fmla="*/ 6489848 h 6489848"/>
              <a:gd name="connsiteX0-1" fmla="*/ 0 w 5233726"/>
              <a:gd name="connsiteY0-2" fmla="*/ 6489848 h 6489848"/>
              <a:gd name="connsiteX1-3" fmla="*/ 0 w 5233726"/>
              <a:gd name="connsiteY1-4" fmla="*/ 0 h 6489848"/>
              <a:gd name="connsiteX2-5" fmla="*/ 5233726 w 5233726"/>
              <a:gd name="connsiteY2-6" fmla="*/ 6489848 h 6489848"/>
              <a:gd name="connsiteX3-7" fmla="*/ 0 w 5233726"/>
              <a:gd name="connsiteY3-8" fmla="*/ 6489848 h 6489848"/>
              <a:gd name="connsiteX0-9" fmla="*/ 0 w 5233726"/>
              <a:gd name="connsiteY0-10" fmla="*/ 6489848 h 6489848"/>
              <a:gd name="connsiteX1-11" fmla="*/ 0 w 5233726"/>
              <a:gd name="connsiteY1-12" fmla="*/ 0 h 6489848"/>
              <a:gd name="connsiteX2-13" fmla="*/ 5233726 w 5233726"/>
              <a:gd name="connsiteY2-14" fmla="*/ 6489848 h 6489848"/>
              <a:gd name="connsiteX3-15" fmla="*/ 0 w 5233726"/>
              <a:gd name="connsiteY3-16" fmla="*/ 6489848 h 6489848"/>
              <a:gd name="connsiteX0-17" fmla="*/ 0 w 5233726"/>
              <a:gd name="connsiteY0-18" fmla="*/ 6489848 h 6489848"/>
              <a:gd name="connsiteX1-19" fmla="*/ 0 w 5233726"/>
              <a:gd name="connsiteY1-20" fmla="*/ 0 h 6489848"/>
              <a:gd name="connsiteX2-21" fmla="*/ 5233726 w 5233726"/>
              <a:gd name="connsiteY2-22" fmla="*/ 6489848 h 6489848"/>
              <a:gd name="connsiteX3-23" fmla="*/ 0 w 5233726"/>
              <a:gd name="connsiteY3-24" fmla="*/ 6489848 h 6489848"/>
            </a:gdLst>
            <a:ahLst/>
            <a:cxnLst>
              <a:cxn ang="0">
                <a:pos x="connsiteX0-1" y="connsiteY0-2"/>
              </a:cxn>
              <a:cxn ang="0">
                <a:pos x="connsiteX1-3" y="connsiteY1-4"/>
              </a:cxn>
              <a:cxn ang="0">
                <a:pos x="connsiteX2-5" y="connsiteY2-6"/>
              </a:cxn>
              <a:cxn ang="0">
                <a:pos x="connsiteX3-7" y="connsiteY3-8"/>
              </a:cxn>
            </a:cxnLst>
            <a:rect l="l" t="t" r="r" b="b"/>
            <a:pathLst>
              <a:path w="5233726" h="6489848">
                <a:moveTo>
                  <a:pt x="0" y="6489848"/>
                </a:moveTo>
                <a:lnTo>
                  <a:pt x="0" y="0"/>
                </a:lnTo>
                <a:cubicBezTo>
                  <a:pt x="4675" y="2201383"/>
                  <a:pt x="2866851" y="6485565"/>
                  <a:pt x="5233726" y="6489848"/>
                </a:cubicBezTo>
                <a:lnTo>
                  <a:pt x="0" y="6489848"/>
                </a:lnTo>
                <a:close/>
              </a:path>
            </a:pathLst>
          </a:custGeom>
          <a:solidFill>
            <a:srgbClr val="0720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1" name="组合 10"/>
          <p:cNvGrpSpPr/>
          <p:nvPr/>
        </p:nvGrpSpPr>
        <p:grpSpPr>
          <a:xfrm>
            <a:off x="7480300" y="4941888"/>
            <a:ext cx="2936875" cy="1544637"/>
            <a:chOff x="5940152" y="4941168"/>
            <a:chExt cx="2935963" cy="1545834"/>
          </a:xfrm>
        </p:grpSpPr>
        <p:sp>
          <p:nvSpPr>
            <p:cNvPr id="10" name="椭圆 9"/>
            <p:cNvSpPr/>
            <p:nvPr/>
          </p:nvSpPr>
          <p:spPr>
            <a:xfrm>
              <a:off x="5940152" y="5517877"/>
              <a:ext cx="2935963" cy="935763"/>
            </a:xfrm>
            <a:prstGeom prst="ellipse">
              <a:avLst/>
            </a:prstGeom>
            <a:gradFill flip="none" rotWithShape="1">
              <a:gsLst>
                <a:gs pos="0">
                  <a:schemeClr val="tx1">
                    <a:alpha val="68000"/>
                  </a:schemeClr>
                </a:gs>
                <a:gs pos="100000">
                  <a:schemeClr val="tx1">
                    <a:lumMod val="65000"/>
                    <a:lumOff val="3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pic>
          <p:nvPicPr>
            <p:cNvPr id="4155" name="Picture 5" descr="C:\Users\ABC\Desktop\Nipic_11005352_20140416191438596132.png"/>
            <p:cNvPicPr>
              <a:picLocks noChangeAspect="1"/>
            </p:cNvPicPr>
            <p:nvPr/>
          </p:nvPicPr>
          <p:blipFill>
            <a:blip r:embed="rId1">
              <a:grayscl/>
            </a:blip>
            <a:stretch>
              <a:fillRect/>
            </a:stretch>
          </p:blipFill>
          <p:spPr>
            <a:xfrm>
              <a:off x="6336172" y="4941168"/>
              <a:ext cx="2274444" cy="1545834"/>
            </a:xfrm>
            <a:prstGeom prst="rect">
              <a:avLst/>
            </a:prstGeom>
            <a:noFill/>
            <a:ln w="9525">
              <a:noFill/>
            </a:ln>
          </p:spPr>
        </p:pic>
      </p:grpSp>
      <p:grpSp>
        <p:nvGrpSpPr>
          <p:cNvPr id="3128" name="组合 3127"/>
          <p:cNvGrpSpPr/>
          <p:nvPr/>
        </p:nvGrpSpPr>
        <p:grpSpPr>
          <a:xfrm>
            <a:off x="4726623" y="2107565"/>
            <a:ext cx="3778250" cy="538163"/>
            <a:chOff x="3202698" y="1651551"/>
            <a:chExt cx="3778797" cy="538198"/>
          </a:xfrm>
        </p:grpSpPr>
        <p:sp>
          <p:nvSpPr>
            <p:cNvPr id="4152" name="TextBox 11"/>
            <p:cNvSpPr txBox="1"/>
            <p:nvPr/>
          </p:nvSpPr>
          <p:spPr>
            <a:xfrm>
              <a:off x="3202698" y="1651551"/>
              <a:ext cx="3778797" cy="518829"/>
            </a:xfrm>
            <a:prstGeom prst="rect">
              <a:avLst/>
            </a:prstGeom>
            <a:noFill/>
            <a:ln w="9525">
              <a:noFill/>
            </a:ln>
          </p:spPr>
          <p:txBody>
            <a:bodyPr wrap="square">
              <a:noAutofit/>
            </a:bodyPr>
            <a:lstStyle/>
            <a:p>
              <a:pPr algn="ctr" eaLnBrk="1" hangingPunct="1"/>
              <a:r>
                <a:rPr lang="zh-CN" altLang="en-US" sz="2000" b="1" dirty="0">
                  <a:solidFill>
                    <a:srgbClr val="072063"/>
                  </a:solidFill>
                  <a:latin typeface="Arial" panose="020B0604020202020204" pitchFamily="34" charset="0"/>
                </a:rPr>
                <a:t>Background and significance</a:t>
              </a:r>
              <a:endParaRPr lang="zh-CN" altLang="en-US" sz="2000" b="1" dirty="0">
                <a:solidFill>
                  <a:srgbClr val="072063"/>
                </a:solidFill>
                <a:latin typeface="Arial" panose="020B0604020202020204" pitchFamily="34" charset="0"/>
              </a:endParaRPr>
            </a:p>
          </p:txBody>
        </p:sp>
        <p:cxnSp>
          <p:nvCxnSpPr>
            <p:cNvPr id="14" name="直接连接符 13"/>
            <p:cNvCxnSpPr/>
            <p:nvPr/>
          </p:nvCxnSpPr>
          <p:spPr>
            <a:xfrm>
              <a:off x="3419582" y="2189749"/>
              <a:ext cx="295476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6" name="标题 15"/>
          <p:cNvSpPr>
            <a:spLocks noGrp="1"/>
          </p:cNvSpPr>
          <p:nvPr>
            <p:ph type="title"/>
          </p:nvPr>
        </p:nvSpPr>
        <p:spPr>
          <a:xfrm>
            <a:off x="2063750" y="336550"/>
            <a:ext cx="8229600" cy="571500"/>
          </a:xfrm>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a:ln>
                  <a:noFill/>
                </a:ln>
                <a:solidFill>
                  <a:srgbClr val="072063"/>
                </a:solidFill>
                <a:effectLst/>
                <a:uLnTx/>
                <a:uFillTx/>
                <a:latin typeface="+mn-lt"/>
                <a:ea typeface="+mn-ea"/>
                <a:cs typeface="+mn-cs"/>
              </a:rPr>
              <a:t>C</a:t>
            </a:r>
            <a:r>
              <a:rPr kumimoji="0" lang="zh-CN" altLang="en-US" sz="2800" b="1" i="0" u="none" strike="noStrike" kern="1200" cap="none" spc="0" normalizeH="0" baseline="0" noProof="0">
                <a:ln>
                  <a:noFill/>
                </a:ln>
                <a:solidFill>
                  <a:srgbClr val="072063"/>
                </a:solidFill>
                <a:effectLst/>
                <a:uLnTx/>
                <a:uFillTx/>
                <a:latin typeface="+mn-lt"/>
                <a:ea typeface="+mn-ea"/>
                <a:cs typeface="+mn-cs"/>
              </a:rPr>
              <a:t>atalogue</a:t>
            </a:r>
            <a:endParaRPr kumimoji="0" lang="zh-CN" altLang="en-US" sz="2800" b="1" i="0" u="none" strike="noStrike" kern="1200" cap="none" spc="0" normalizeH="0" baseline="0" noProof="0">
              <a:ln>
                <a:noFill/>
              </a:ln>
              <a:solidFill>
                <a:srgbClr val="072063"/>
              </a:solidFill>
              <a:effectLst/>
              <a:uLnTx/>
              <a:uFillTx/>
              <a:latin typeface="+mn-lt"/>
              <a:ea typeface="+mn-ea"/>
              <a:cs typeface="+mn-cs"/>
            </a:endParaRPr>
          </a:p>
        </p:txBody>
      </p:sp>
      <p:grpSp>
        <p:nvGrpSpPr>
          <p:cNvPr id="3129" name="组合 3128"/>
          <p:cNvGrpSpPr/>
          <p:nvPr/>
        </p:nvGrpSpPr>
        <p:grpSpPr>
          <a:xfrm>
            <a:off x="4757738" y="3154680"/>
            <a:ext cx="3140075" cy="417513"/>
            <a:chOff x="3255411" y="2574743"/>
            <a:chExt cx="3140530" cy="417540"/>
          </a:xfrm>
        </p:grpSpPr>
        <p:sp>
          <p:nvSpPr>
            <p:cNvPr id="4150" name="TextBox 47"/>
            <p:cNvSpPr txBox="1"/>
            <p:nvPr/>
          </p:nvSpPr>
          <p:spPr>
            <a:xfrm>
              <a:off x="3255411" y="2574743"/>
              <a:ext cx="3140530" cy="398806"/>
            </a:xfrm>
            <a:prstGeom prst="rect">
              <a:avLst/>
            </a:prstGeom>
            <a:noFill/>
            <a:ln w="9525">
              <a:noFill/>
            </a:ln>
          </p:spPr>
          <p:txBody>
            <a:bodyPr>
              <a:spAutoFit/>
            </a:bodyPr>
            <a:lstStyle/>
            <a:p>
              <a:pPr algn="l" eaLnBrk="1" hangingPunct="1"/>
              <a:r>
                <a:rPr lang="zh-CN" altLang="en-US" sz="2000" b="1" dirty="0">
                  <a:solidFill>
                    <a:srgbClr val="072063"/>
                  </a:solidFill>
                  <a:latin typeface="Arial" panose="020B0604020202020204" pitchFamily="34" charset="0"/>
                </a:rPr>
                <a:t>Function realization</a:t>
              </a:r>
              <a:endParaRPr lang="zh-CN" altLang="en-US" sz="2000" b="1" dirty="0">
                <a:solidFill>
                  <a:srgbClr val="072063"/>
                </a:solidFill>
                <a:latin typeface="Arial" panose="020B0604020202020204" pitchFamily="34" charset="0"/>
              </a:endParaRPr>
            </a:p>
          </p:txBody>
        </p:sp>
        <p:cxnSp>
          <p:nvCxnSpPr>
            <p:cNvPr id="49" name="直接连接符 48"/>
            <p:cNvCxnSpPr/>
            <p:nvPr/>
          </p:nvCxnSpPr>
          <p:spPr>
            <a:xfrm>
              <a:off x="3419582" y="2992283"/>
              <a:ext cx="295476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131" name="组合 3130"/>
          <p:cNvGrpSpPr/>
          <p:nvPr/>
        </p:nvGrpSpPr>
        <p:grpSpPr>
          <a:xfrm>
            <a:off x="4757738" y="4157663"/>
            <a:ext cx="3140075" cy="398780"/>
            <a:chOff x="3282085" y="3453482"/>
            <a:chExt cx="3140530" cy="398807"/>
          </a:xfrm>
        </p:grpSpPr>
        <p:sp>
          <p:nvSpPr>
            <p:cNvPr id="4148" name="TextBox 51"/>
            <p:cNvSpPr txBox="1"/>
            <p:nvPr/>
          </p:nvSpPr>
          <p:spPr>
            <a:xfrm>
              <a:off x="3282085" y="3453482"/>
              <a:ext cx="3140530" cy="398807"/>
            </a:xfrm>
            <a:prstGeom prst="rect">
              <a:avLst/>
            </a:prstGeom>
            <a:noFill/>
            <a:ln w="9525">
              <a:noFill/>
            </a:ln>
          </p:spPr>
          <p:txBody>
            <a:bodyPr>
              <a:spAutoFit/>
            </a:bodyPr>
            <a:lstStyle/>
            <a:p>
              <a:pPr algn="l" eaLnBrk="1" hangingPunct="1"/>
              <a:r>
                <a:rPr lang="en-US" altLang="zh-CN" sz="2000" b="1" dirty="0">
                  <a:solidFill>
                    <a:srgbClr val="072063"/>
                  </a:solidFill>
                  <a:latin typeface="Arial" panose="020B0604020202020204" pitchFamily="34" charset="0"/>
                </a:rPr>
                <a:t> Item p</a:t>
              </a:r>
              <a:r>
                <a:rPr lang="zh-CN" altLang="en-US" sz="2000" b="1" dirty="0">
                  <a:solidFill>
                    <a:srgbClr val="072063"/>
                  </a:solidFill>
                  <a:latin typeface="Arial" panose="020B0604020202020204" pitchFamily="34" charset="0"/>
                </a:rPr>
                <a:t>lan</a:t>
              </a:r>
              <a:endParaRPr lang="zh-CN" altLang="en-US" sz="2000" b="1" dirty="0">
                <a:solidFill>
                  <a:srgbClr val="072063"/>
                </a:solidFill>
                <a:latin typeface="Arial" panose="020B0604020202020204" pitchFamily="34" charset="0"/>
              </a:endParaRPr>
            </a:p>
          </p:txBody>
        </p:sp>
        <p:cxnSp>
          <p:nvCxnSpPr>
            <p:cNvPr id="53" name="直接连接符 52"/>
            <p:cNvCxnSpPr/>
            <p:nvPr/>
          </p:nvCxnSpPr>
          <p:spPr>
            <a:xfrm>
              <a:off x="3419582" y="3794817"/>
              <a:ext cx="295476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122" name="组合 3121"/>
          <p:cNvGrpSpPr/>
          <p:nvPr/>
        </p:nvGrpSpPr>
        <p:grpSpPr>
          <a:xfrm>
            <a:off x="3567748" y="2133283"/>
            <a:ext cx="606425" cy="606425"/>
            <a:chOff x="2627784" y="1701415"/>
            <a:chExt cx="605681" cy="605681"/>
          </a:xfrm>
        </p:grpSpPr>
        <p:sp>
          <p:nvSpPr>
            <p:cNvPr id="6" name="椭圆 5"/>
            <p:cNvSpPr/>
            <p:nvPr/>
          </p:nvSpPr>
          <p:spPr>
            <a:xfrm>
              <a:off x="2627784" y="1701415"/>
              <a:ext cx="605681" cy="605681"/>
            </a:xfrm>
            <a:prstGeom prst="ellipse">
              <a:avLst/>
            </a:prstGeom>
            <a:solidFill>
              <a:srgbClr val="0720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grpSp>
          <p:nvGrpSpPr>
            <p:cNvPr id="4140" name="Group 27"/>
            <p:cNvGrpSpPr>
              <a:grpSpLocks noChangeAspect="1"/>
            </p:cNvGrpSpPr>
            <p:nvPr/>
          </p:nvGrpSpPr>
          <p:grpSpPr>
            <a:xfrm>
              <a:off x="2754994" y="1831401"/>
              <a:ext cx="351260" cy="345708"/>
              <a:chOff x="-2952" y="-1157"/>
              <a:chExt cx="3605" cy="3548"/>
            </a:xfrm>
          </p:grpSpPr>
          <p:sp>
            <p:nvSpPr>
              <p:cNvPr id="4141" name="Freeform 28"/>
              <p:cNvSpPr/>
              <p:nvPr/>
            </p:nvSpPr>
            <p:spPr>
              <a:xfrm>
                <a:off x="-1015" y="806"/>
                <a:ext cx="574" cy="550"/>
              </a:xfrm>
              <a:custGeom>
                <a:avLst/>
                <a:gdLst/>
                <a:ahLst/>
                <a:cxnLst>
                  <a:cxn ang="0">
                    <a:pos x="1011" y="423"/>
                  </a:cxn>
                  <a:cxn ang="0">
                    <a:pos x="959" y="418"/>
                  </a:cxn>
                  <a:cxn ang="0">
                    <a:pos x="860" y="323"/>
                  </a:cxn>
                  <a:cxn ang="0">
                    <a:pos x="742" y="356"/>
                  </a:cxn>
                  <a:cxn ang="0">
                    <a:pos x="418" y="50"/>
                  </a:cxn>
                  <a:cxn ang="0">
                    <a:pos x="73" y="418"/>
                  </a:cxn>
                  <a:cxn ang="0">
                    <a:pos x="397" y="720"/>
                  </a:cxn>
                  <a:cxn ang="0">
                    <a:pos x="385" y="836"/>
                  </a:cxn>
                  <a:cxn ang="0">
                    <a:pos x="480" y="925"/>
                  </a:cxn>
                  <a:cxn ang="0">
                    <a:pos x="491" y="980"/>
                  </a:cxn>
                  <a:cxn ang="0">
                    <a:pos x="836" y="1298"/>
                  </a:cxn>
                  <a:cxn ang="0">
                    <a:pos x="1356" y="741"/>
                  </a:cxn>
                  <a:cxn ang="0">
                    <a:pos x="1011" y="423"/>
                  </a:cxn>
                </a:cxnLst>
                <a:rect l="0" t="0" r="0" b="0"/>
                <a:pathLst>
                  <a:path w="243" h="233">
                    <a:moveTo>
                      <a:pt x="181" y="76"/>
                    </a:moveTo>
                    <a:cubicBezTo>
                      <a:pt x="179" y="74"/>
                      <a:pt x="176" y="74"/>
                      <a:pt x="172" y="75"/>
                    </a:cubicBezTo>
                    <a:cubicBezTo>
                      <a:pt x="168" y="71"/>
                      <a:pt x="161" y="65"/>
                      <a:pt x="154" y="58"/>
                    </a:cubicBezTo>
                    <a:cubicBezTo>
                      <a:pt x="150" y="55"/>
                      <a:pt x="143" y="58"/>
                      <a:pt x="133" y="64"/>
                    </a:cubicBezTo>
                    <a:cubicBezTo>
                      <a:pt x="119" y="51"/>
                      <a:pt x="83" y="17"/>
                      <a:pt x="75" y="9"/>
                    </a:cubicBezTo>
                    <a:cubicBezTo>
                      <a:pt x="64" y="0"/>
                      <a:pt x="0" y="64"/>
                      <a:pt x="13" y="75"/>
                    </a:cubicBezTo>
                    <a:cubicBezTo>
                      <a:pt x="22" y="84"/>
                      <a:pt x="57" y="116"/>
                      <a:pt x="71" y="129"/>
                    </a:cubicBezTo>
                    <a:cubicBezTo>
                      <a:pt x="66" y="139"/>
                      <a:pt x="64" y="146"/>
                      <a:pt x="69" y="150"/>
                    </a:cubicBezTo>
                    <a:cubicBezTo>
                      <a:pt x="75" y="157"/>
                      <a:pt x="81" y="162"/>
                      <a:pt x="86" y="166"/>
                    </a:cubicBezTo>
                    <a:cubicBezTo>
                      <a:pt x="85" y="170"/>
                      <a:pt x="85" y="174"/>
                      <a:pt x="88" y="176"/>
                    </a:cubicBezTo>
                    <a:cubicBezTo>
                      <a:pt x="97" y="183"/>
                      <a:pt x="121" y="206"/>
                      <a:pt x="150" y="233"/>
                    </a:cubicBezTo>
                    <a:cubicBezTo>
                      <a:pt x="243" y="133"/>
                      <a:pt x="243" y="133"/>
                      <a:pt x="243" y="133"/>
                    </a:cubicBezTo>
                    <a:cubicBezTo>
                      <a:pt x="215" y="108"/>
                      <a:pt x="193" y="86"/>
                      <a:pt x="181" y="76"/>
                    </a:cubicBezTo>
                    <a:close/>
                  </a:path>
                </a:pathLst>
              </a:custGeom>
              <a:solidFill>
                <a:srgbClr val="FFFFFF">
                  <a:alpha val="100000"/>
                </a:srgbClr>
              </a:solidFill>
              <a:ln w="9525">
                <a:noFill/>
              </a:ln>
            </p:spPr>
            <p:txBody>
              <a:bodyPr/>
              <a:lstStyle/>
              <a:p>
                <a:endParaRPr lang="zh-CN" altLang="en-US"/>
              </a:p>
            </p:txBody>
          </p:sp>
          <p:sp>
            <p:nvSpPr>
              <p:cNvPr id="4142" name="Freeform 29"/>
              <p:cNvSpPr>
                <a:spLocks noEditPoints="1"/>
              </p:cNvSpPr>
              <p:nvPr/>
            </p:nvSpPr>
            <p:spPr>
              <a:xfrm>
                <a:off x="-741" y="1052"/>
                <a:ext cx="1394" cy="1339"/>
              </a:xfrm>
              <a:custGeom>
                <a:avLst/>
                <a:gdLst/>
                <a:ahLst/>
                <a:cxnLst>
                  <a:cxn ang="0">
                    <a:pos x="2138" y="3084"/>
                  </a:cxn>
                  <a:cxn ang="0">
                    <a:pos x="111" y="1221"/>
                  </a:cxn>
                  <a:cxn ang="0">
                    <a:pos x="111" y="1221"/>
                  </a:cxn>
                  <a:cxn ang="0">
                    <a:pos x="12" y="938"/>
                  </a:cxn>
                  <a:cxn ang="0">
                    <a:pos x="12" y="938"/>
                  </a:cxn>
                  <a:cxn ang="0">
                    <a:pos x="123" y="647"/>
                  </a:cxn>
                  <a:cxn ang="0">
                    <a:pos x="123" y="647"/>
                  </a:cxn>
                  <a:cxn ang="0">
                    <a:pos x="312" y="413"/>
                  </a:cxn>
                  <a:cxn ang="0">
                    <a:pos x="312" y="413"/>
                  </a:cxn>
                  <a:cxn ang="0">
                    <a:pos x="766" y="45"/>
                  </a:cxn>
                  <a:cxn ang="0">
                    <a:pos x="766" y="45"/>
                  </a:cxn>
                  <a:cxn ang="0">
                    <a:pos x="976" y="5"/>
                  </a:cxn>
                  <a:cxn ang="0">
                    <a:pos x="976" y="5"/>
                  </a:cxn>
                  <a:cxn ang="0">
                    <a:pos x="1167" y="90"/>
                  </a:cxn>
                  <a:cxn ang="0">
                    <a:pos x="1167" y="90"/>
                  </a:cxn>
                  <a:cxn ang="0">
                    <a:pos x="3199" y="1958"/>
                  </a:cxn>
                  <a:cxn ang="0">
                    <a:pos x="3199" y="1958"/>
                  </a:cxn>
                  <a:cxn ang="0">
                    <a:pos x="3199" y="1958"/>
                  </a:cxn>
                  <a:cxn ang="0">
                    <a:pos x="3289" y="2196"/>
                  </a:cxn>
                  <a:cxn ang="0">
                    <a:pos x="3289" y="2196"/>
                  </a:cxn>
                  <a:cxn ang="0">
                    <a:pos x="3244" y="2343"/>
                  </a:cxn>
                  <a:cxn ang="0">
                    <a:pos x="3244" y="2343"/>
                  </a:cxn>
                  <a:cxn ang="0">
                    <a:pos x="3187" y="2425"/>
                  </a:cxn>
                  <a:cxn ang="0">
                    <a:pos x="3187" y="2425"/>
                  </a:cxn>
                  <a:cxn ang="0">
                    <a:pos x="3053" y="2598"/>
                  </a:cxn>
                  <a:cxn ang="0">
                    <a:pos x="3053" y="2598"/>
                  </a:cxn>
                  <a:cxn ang="0">
                    <a:pos x="2708" y="2961"/>
                  </a:cxn>
                  <a:cxn ang="0">
                    <a:pos x="2708" y="2961"/>
                  </a:cxn>
                  <a:cxn ang="0">
                    <a:pos x="2467" y="3134"/>
                  </a:cxn>
                  <a:cxn ang="0">
                    <a:pos x="2467" y="3134"/>
                  </a:cxn>
                  <a:cxn ang="0">
                    <a:pos x="2311" y="3157"/>
                  </a:cxn>
                  <a:cxn ang="0">
                    <a:pos x="2311" y="3157"/>
                  </a:cxn>
                  <a:cxn ang="0">
                    <a:pos x="2311" y="3157"/>
                  </a:cxn>
                  <a:cxn ang="0">
                    <a:pos x="2311" y="3157"/>
                  </a:cxn>
                  <a:cxn ang="0">
                    <a:pos x="2138" y="3084"/>
                  </a:cxn>
                  <a:cxn ang="0">
                    <a:pos x="2356" y="2532"/>
                  </a:cxn>
                  <a:cxn ang="0">
                    <a:pos x="2372" y="2520"/>
                  </a:cxn>
                  <a:cxn ang="0">
                    <a:pos x="2372" y="2520"/>
                  </a:cxn>
                  <a:cxn ang="0">
                    <a:pos x="2658" y="2215"/>
                  </a:cxn>
                  <a:cxn ang="0">
                    <a:pos x="2658" y="2215"/>
                  </a:cxn>
                  <a:cxn ang="0">
                    <a:pos x="2658" y="2208"/>
                  </a:cxn>
                  <a:cxn ang="0">
                    <a:pos x="2658" y="2208"/>
                  </a:cxn>
                  <a:cxn ang="0">
                    <a:pos x="910" y="602"/>
                  </a:cxn>
                  <a:cxn ang="0">
                    <a:pos x="910" y="602"/>
                  </a:cxn>
                  <a:cxn ang="0">
                    <a:pos x="877" y="631"/>
                  </a:cxn>
                  <a:cxn ang="0">
                    <a:pos x="877" y="631"/>
                  </a:cxn>
                  <a:cxn ang="0">
                    <a:pos x="626" y="893"/>
                  </a:cxn>
                  <a:cxn ang="0">
                    <a:pos x="626" y="893"/>
                  </a:cxn>
                  <a:cxn ang="0">
                    <a:pos x="602" y="921"/>
                  </a:cxn>
                  <a:cxn ang="0">
                    <a:pos x="602" y="921"/>
                  </a:cxn>
                  <a:cxn ang="0">
                    <a:pos x="2356" y="2532"/>
                  </a:cxn>
                </a:cxnLst>
                <a:rect l="0" t="0" r="0" b="0"/>
                <a:pathLst>
                  <a:path w="590" h="567">
                    <a:moveTo>
                      <a:pt x="383" y="553"/>
                    </a:moveTo>
                    <a:cubicBezTo>
                      <a:pt x="374" y="544"/>
                      <a:pt x="31" y="229"/>
                      <a:pt x="20" y="219"/>
                    </a:cubicBezTo>
                    <a:cubicBezTo>
                      <a:pt x="20" y="219"/>
                      <a:pt x="20" y="219"/>
                      <a:pt x="20" y="219"/>
                    </a:cubicBezTo>
                    <a:cubicBezTo>
                      <a:pt x="4" y="204"/>
                      <a:pt x="0" y="181"/>
                      <a:pt x="2" y="168"/>
                    </a:cubicBezTo>
                    <a:cubicBezTo>
                      <a:pt x="2" y="168"/>
                      <a:pt x="2" y="168"/>
                      <a:pt x="2" y="168"/>
                    </a:cubicBezTo>
                    <a:cubicBezTo>
                      <a:pt x="4" y="144"/>
                      <a:pt x="13" y="131"/>
                      <a:pt x="22" y="116"/>
                    </a:cubicBezTo>
                    <a:cubicBezTo>
                      <a:pt x="22" y="116"/>
                      <a:pt x="22" y="116"/>
                      <a:pt x="22" y="116"/>
                    </a:cubicBezTo>
                    <a:cubicBezTo>
                      <a:pt x="32" y="101"/>
                      <a:pt x="43" y="87"/>
                      <a:pt x="56" y="74"/>
                    </a:cubicBezTo>
                    <a:cubicBezTo>
                      <a:pt x="56" y="74"/>
                      <a:pt x="56" y="74"/>
                      <a:pt x="56" y="74"/>
                    </a:cubicBezTo>
                    <a:cubicBezTo>
                      <a:pt x="82" y="46"/>
                      <a:pt x="108" y="23"/>
                      <a:pt x="137" y="8"/>
                    </a:cubicBezTo>
                    <a:cubicBezTo>
                      <a:pt x="137" y="8"/>
                      <a:pt x="137" y="8"/>
                      <a:pt x="137" y="8"/>
                    </a:cubicBezTo>
                    <a:cubicBezTo>
                      <a:pt x="147" y="4"/>
                      <a:pt x="157" y="0"/>
                      <a:pt x="175" y="1"/>
                    </a:cubicBezTo>
                    <a:cubicBezTo>
                      <a:pt x="175" y="1"/>
                      <a:pt x="175" y="1"/>
                      <a:pt x="175" y="1"/>
                    </a:cubicBezTo>
                    <a:cubicBezTo>
                      <a:pt x="185" y="2"/>
                      <a:pt x="199" y="6"/>
                      <a:pt x="209" y="16"/>
                    </a:cubicBezTo>
                    <a:cubicBezTo>
                      <a:pt x="209" y="16"/>
                      <a:pt x="209" y="16"/>
                      <a:pt x="209" y="16"/>
                    </a:cubicBezTo>
                    <a:cubicBezTo>
                      <a:pt x="218" y="25"/>
                      <a:pt x="556" y="335"/>
                      <a:pt x="573" y="351"/>
                    </a:cubicBezTo>
                    <a:cubicBezTo>
                      <a:pt x="573" y="351"/>
                      <a:pt x="573" y="351"/>
                      <a:pt x="573" y="351"/>
                    </a:cubicBezTo>
                    <a:cubicBezTo>
                      <a:pt x="573" y="351"/>
                      <a:pt x="573" y="351"/>
                      <a:pt x="573" y="351"/>
                    </a:cubicBezTo>
                    <a:cubicBezTo>
                      <a:pt x="589" y="367"/>
                      <a:pt x="590" y="386"/>
                      <a:pt x="589" y="394"/>
                    </a:cubicBezTo>
                    <a:cubicBezTo>
                      <a:pt x="589" y="394"/>
                      <a:pt x="589" y="394"/>
                      <a:pt x="589" y="394"/>
                    </a:cubicBezTo>
                    <a:cubicBezTo>
                      <a:pt x="587" y="409"/>
                      <a:pt x="583" y="414"/>
                      <a:pt x="581" y="420"/>
                    </a:cubicBezTo>
                    <a:cubicBezTo>
                      <a:pt x="581" y="420"/>
                      <a:pt x="581" y="420"/>
                      <a:pt x="581" y="420"/>
                    </a:cubicBezTo>
                    <a:cubicBezTo>
                      <a:pt x="578" y="425"/>
                      <a:pt x="575" y="430"/>
                      <a:pt x="571" y="435"/>
                    </a:cubicBezTo>
                    <a:cubicBezTo>
                      <a:pt x="571" y="435"/>
                      <a:pt x="571" y="435"/>
                      <a:pt x="571" y="435"/>
                    </a:cubicBezTo>
                    <a:cubicBezTo>
                      <a:pt x="564" y="445"/>
                      <a:pt x="556" y="455"/>
                      <a:pt x="547" y="466"/>
                    </a:cubicBezTo>
                    <a:cubicBezTo>
                      <a:pt x="547" y="466"/>
                      <a:pt x="547" y="466"/>
                      <a:pt x="547" y="466"/>
                    </a:cubicBezTo>
                    <a:cubicBezTo>
                      <a:pt x="528" y="488"/>
                      <a:pt x="506" y="512"/>
                      <a:pt x="485" y="531"/>
                    </a:cubicBezTo>
                    <a:cubicBezTo>
                      <a:pt x="485" y="531"/>
                      <a:pt x="485" y="531"/>
                      <a:pt x="485" y="531"/>
                    </a:cubicBezTo>
                    <a:cubicBezTo>
                      <a:pt x="471" y="543"/>
                      <a:pt x="461" y="553"/>
                      <a:pt x="442" y="562"/>
                    </a:cubicBezTo>
                    <a:cubicBezTo>
                      <a:pt x="442" y="562"/>
                      <a:pt x="442" y="562"/>
                      <a:pt x="442" y="562"/>
                    </a:cubicBezTo>
                    <a:cubicBezTo>
                      <a:pt x="436" y="564"/>
                      <a:pt x="429" y="567"/>
                      <a:pt x="414" y="566"/>
                    </a:cubicBezTo>
                    <a:cubicBezTo>
                      <a:pt x="414" y="566"/>
                      <a:pt x="414" y="566"/>
                      <a:pt x="414" y="566"/>
                    </a:cubicBezTo>
                    <a:cubicBezTo>
                      <a:pt x="414" y="566"/>
                      <a:pt x="414" y="566"/>
                      <a:pt x="414" y="566"/>
                    </a:cubicBezTo>
                    <a:cubicBezTo>
                      <a:pt x="414" y="566"/>
                      <a:pt x="414" y="566"/>
                      <a:pt x="414" y="566"/>
                    </a:cubicBezTo>
                    <a:cubicBezTo>
                      <a:pt x="406" y="566"/>
                      <a:pt x="394" y="562"/>
                      <a:pt x="383" y="553"/>
                    </a:cubicBezTo>
                    <a:close/>
                    <a:moveTo>
                      <a:pt x="422" y="454"/>
                    </a:moveTo>
                    <a:cubicBezTo>
                      <a:pt x="423" y="453"/>
                      <a:pt x="424" y="453"/>
                      <a:pt x="425" y="452"/>
                    </a:cubicBezTo>
                    <a:cubicBezTo>
                      <a:pt x="425" y="452"/>
                      <a:pt x="425" y="452"/>
                      <a:pt x="425" y="452"/>
                    </a:cubicBezTo>
                    <a:cubicBezTo>
                      <a:pt x="441" y="436"/>
                      <a:pt x="461" y="415"/>
                      <a:pt x="476" y="397"/>
                    </a:cubicBezTo>
                    <a:cubicBezTo>
                      <a:pt x="476" y="397"/>
                      <a:pt x="476" y="397"/>
                      <a:pt x="476" y="397"/>
                    </a:cubicBezTo>
                    <a:cubicBezTo>
                      <a:pt x="476" y="397"/>
                      <a:pt x="476" y="397"/>
                      <a:pt x="476" y="396"/>
                    </a:cubicBezTo>
                    <a:cubicBezTo>
                      <a:pt x="476" y="396"/>
                      <a:pt x="476" y="396"/>
                      <a:pt x="476" y="396"/>
                    </a:cubicBezTo>
                    <a:cubicBezTo>
                      <a:pt x="388" y="313"/>
                      <a:pt x="241" y="181"/>
                      <a:pt x="163" y="108"/>
                    </a:cubicBezTo>
                    <a:cubicBezTo>
                      <a:pt x="163" y="108"/>
                      <a:pt x="163" y="108"/>
                      <a:pt x="163" y="108"/>
                    </a:cubicBezTo>
                    <a:cubicBezTo>
                      <a:pt x="161" y="110"/>
                      <a:pt x="159" y="112"/>
                      <a:pt x="157" y="113"/>
                    </a:cubicBezTo>
                    <a:cubicBezTo>
                      <a:pt x="157" y="113"/>
                      <a:pt x="157" y="113"/>
                      <a:pt x="157" y="113"/>
                    </a:cubicBezTo>
                    <a:cubicBezTo>
                      <a:pt x="142" y="126"/>
                      <a:pt x="124" y="145"/>
                      <a:pt x="112" y="160"/>
                    </a:cubicBezTo>
                    <a:cubicBezTo>
                      <a:pt x="112" y="160"/>
                      <a:pt x="112" y="160"/>
                      <a:pt x="112" y="160"/>
                    </a:cubicBezTo>
                    <a:cubicBezTo>
                      <a:pt x="110" y="162"/>
                      <a:pt x="109" y="164"/>
                      <a:pt x="108" y="165"/>
                    </a:cubicBezTo>
                    <a:cubicBezTo>
                      <a:pt x="108" y="165"/>
                      <a:pt x="108" y="165"/>
                      <a:pt x="108" y="165"/>
                    </a:cubicBezTo>
                    <a:cubicBezTo>
                      <a:pt x="185" y="237"/>
                      <a:pt x="335" y="373"/>
                      <a:pt x="422" y="454"/>
                    </a:cubicBezTo>
                    <a:close/>
                  </a:path>
                </a:pathLst>
              </a:custGeom>
              <a:solidFill>
                <a:srgbClr val="FFFFFF">
                  <a:alpha val="100000"/>
                </a:srgbClr>
              </a:solidFill>
              <a:ln w="9525">
                <a:noFill/>
              </a:ln>
            </p:spPr>
            <p:txBody>
              <a:bodyPr/>
              <a:lstStyle/>
              <a:p>
                <a:endParaRPr lang="zh-CN" altLang="en-US"/>
              </a:p>
            </p:txBody>
          </p:sp>
          <p:sp>
            <p:nvSpPr>
              <p:cNvPr id="4143" name="Freeform 30"/>
              <p:cNvSpPr>
                <a:spLocks noEditPoints="1"/>
              </p:cNvSpPr>
              <p:nvPr/>
            </p:nvSpPr>
            <p:spPr>
              <a:xfrm>
                <a:off x="-2952" y="-1157"/>
                <a:ext cx="2488" cy="2492"/>
              </a:xfrm>
              <a:custGeom>
                <a:avLst/>
                <a:gdLst/>
                <a:ahLst/>
                <a:cxnLst>
                  <a:cxn ang="0">
                    <a:pos x="2691" y="5813"/>
                  </a:cxn>
                  <a:cxn ang="0">
                    <a:pos x="988" y="5055"/>
                  </a:cxn>
                  <a:cxn ang="0">
                    <a:pos x="988" y="5055"/>
                  </a:cxn>
                  <a:cxn ang="0">
                    <a:pos x="73" y="2695"/>
                  </a:cxn>
                  <a:cxn ang="0">
                    <a:pos x="73" y="2695"/>
                  </a:cxn>
                  <a:cxn ang="0">
                    <a:pos x="827" y="987"/>
                  </a:cxn>
                  <a:cxn ang="0">
                    <a:pos x="827" y="987"/>
                  </a:cxn>
                  <a:cxn ang="0">
                    <a:pos x="827" y="987"/>
                  </a:cxn>
                  <a:cxn ang="0">
                    <a:pos x="3187" y="73"/>
                  </a:cxn>
                  <a:cxn ang="0">
                    <a:pos x="3187" y="73"/>
                  </a:cxn>
                  <a:cxn ang="0">
                    <a:pos x="4896" y="827"/>
                  </a:cxn>
                  <a:cxn ang="0">
                    <a:pos x="4896" y="827"/>
                  </a:cxn>
                  <a:cxn ang="0">
                    <a:pos x="5805" y="3191"/>
                  </a:cxn>
                  <a:cxn ang="0">
                    <a:pos x="5805" y="3191"/>
                  </a:cxn>
                  <a:cxn ang="0">
                    <a:pos x="5052" y="4899"/>
                  </a:cxn>
                  <a:cxn ang="0">
                    <a:pos x="5052" y="4899"/>
                  </a:cxn>
                  <a:cxn ang="0">
                    <a:pos x="2696" y="5813"/>
                  </a:cxn>
                  <a:cxn ang="0">
                    <a:pos x="2696" y="5813"/>
                  </a:cxn>
                  <a:cxn ang="0">
                    <a:pos x="2691" y="5813"/>
                  </a:cxn>
                  <a:cxn ang="0">
                    <a:pos x="1233" y="1361"/>
                  </a:cxn>
                  <a:cxn ang="0">
                    <a:pos x="1233" y="1361"/>
                  </a:cxn>
                  <a:cxn ang="0">
                    <a:pos x="626" y="2740"/>
                  </a:cxn>
                  <a:cxn ang="0">
                    <a:pos x="626" y="2740"/>
                  </a:cxn>
                  <a:cxn ang="0">
                    <a:pos x="1363" y="4653"/>
                  </a:cxn>
                  <a:cxn ang="0">
                    <a:pos x="1363" y="4653"/>
                  </a:cxn>
                  <a:cxn ang="0">
                    <a:pos x="2741" y="5260"/>
                  </a:cxn>
                  <a:cxn ang="0">
                    <a:pos x="2741" y="5260"/>
                  </a:cxn>
                  <a:cxn ang="0">
                    <a:pos x="4650" y="4519"/>
                  </a:cxn>
                  <a:cxn ang="0">
                    <a:pos x="4650" y="4519"/>
                  </a:cxn>
                  <a:cxn ang="0">
                    <a:pos x="5260" y="3142"/>
                  </a:cxn>
                  <a:cxn ang="0">
                    <a:pos x="5260" y="3142"/>
                  </a:cxn>
                  <a:cxn ang="0">
                    <a:pos x="4522" y="1233"/>
                  </a:cxn>
                  <a:cxn ang="0">
                    <a:pos x="4522" y="1233"/>
                  </a:cxn>
                  <a:cxn ang="0">
                    <a:pos x="3142" y="619"/>
                  </a:cxn>
                  <a:cxn ang="0">
                    <a:pos x="3142" y="619"/>
                  </a:cxn>
                  <a:cxn ang="0">
                    <a:pos x="1233" y="1361"/>
                  </a:cxn>
                  <a:cxn ang="0">
                    <a:pos x="1233" y="1361"/>
                  </a:cxn>
                </a:cxnLst>
                <a:rect l="0" t="0" r="0" b="0"/>
                <a:pathLst>
                  <a:path w="1053" h="1055">
                    <a:moveTo>
                      <a:pt x="482" y="1042"/>
                    </a:moveTo>
                    <a:cubicBezTo>
                      <a:pt x="372" y="1032"/>
                      <a:pt x="264" y="987"/>
                      <a:pt x="177" y="906"/>
                    </a:cubicBezTo>
                    <a:cubicBezTo>
                      <a:pt x="177" y="906"/>
                      <a:pt x="177" y="906"/>
                      <a:pt x="177" y="906"/>
                    </a:cubicBezTo>
                    <a:cubicBezTo>
                      <a:pt x="55" y="794"/>
                      <a:pt x="0" y="636"/>
                      <a:pt x="13" y="483"/>
                    </a:cubicBezTo>
                    <a:cubicBezTo>
                      <a:pt x="13" y="483"/>
                      <a:pt x="13" y="483"/>
                      <a:pt x="13" y="483"/>
                    </a:cubicBezTo>
                    <a:cubicBezTo>
                      <a:pt x="23" y="373"/>
                      <a:pt x="68" y="264"/>
                      <a:pt x="148" y="177"/>
                    </a:cubicBezTo>
                    <a:cubicBezTo>
                      <a:pt x="148" y="177"/>
                      <a:pt x="148" y="177"/>
                      <a:pt x="148" y="177"/>
                    </a:cubicBezTo>
                    <a:cubicBezTo>
                      <a:pt x="148" y="177"/>
                      <a:pt x="148" y="177"/>
                      <a:pt x="148" y="177"/>
                    </a:cubicBezTo>
                    <a:cubicBezTo>
                      <a:pt x="261" y="55"/>
                      <a:pt x="418" y="0"/>
                      <a:pt x="571" y="13"/>
                    </a:cubicBezTo>
                    <a:cubicBezTo>
                      <a:pt x="571" y="13"/>
                      <a:pt x="571" y="13"/>
                      <a:pt x="571" y="13"/>
                    </a:cubicBezTo>
                    <a:cubicBezTo>
                      <a:pt x="681" y="22"/>
                      <a:pt x="789" y="67"/>
                      <a:pt x="877" y="148"/>
                    </a:cubicBezTo>
                    <a:cubicBezTo>
                      <a:pt x="877" y="148"/>
                      <a:pt x="877" y="148"/>
                      <a:pt x="877" y="148"/>
                    </a:cubicBezTo>
                    <a:cubicBezTo>
                      <a:pt x="998" y="261"/>
                      <a:pt x="1053" y="418"/>
                      <a:pt x="1040" y="572"/>
                    </a:cubicBezTo>
                    <a:cubicBezTo>
                      <a:pt x="1040" y="572"/>
                      <a:pt x="1040" y="572"/>
                      <a:pt x="1040" y="572"/>
                    </a:cubicBezTo>
                    <a:cubicBezTo>
                      <a:pt x="1031" y="682"/>
                      <a:pt x="986" y="790"/>
                      <a:pt x="905" y="878"/>
                    </a:cubicBezTo>
                    <a:cubicBezTo>
                      <a:pt x="905" y="878"/>
                      <a:pt x="905" y="878"/>
                      <a:pt x="905" y="878"/>
                    </a:cubicBezTo>
                    <a:cubicBezTo>
                      <a:pt x="793" y="999"/>
                      <a:pt x="635" y="1055"/>
                      <a:pt x="483" y="1042"/>
                    </a:cubicBezTo>
                    <a:cubicBezTo>
                      <a:pt x="483" y="1042"/>
                      <a:pt x="483" y="1042"/>
                      <a:pt x="483" y="1042"/>
                    </a:cubicBezTo>
                    <a:cubicBezTo>
                      <a:pt x="482" y="1042"/>
                      <a:pt x="482" y="1042"/>
                      <a:pt x="482" y="1042"/>
                    </a:cubicBezTo>
                    <a:close/>
                    <a:moveTo>
                      <a:pt x="221" y="244"/>
                    </a:moveTo>
                    <a:cubicBezTo>
                      <a:pt x="221" y="244"/>
                      <a:pt x="221" y="244"/>
                      <a:pt x="221" y="244"/>
                    </a:cubicBezTo>
                    <a:cubicBezTo>
                      <a:pt x="155" y="315"/>
                      <a:pt x="119" y="402"/>
                      <a:pt x="112" y="491"/>
                    </a:cubicBezTo>
                    <a:cubicBezTo>
                      <a:pt x="112" y="491"/>
                      <a:pt x="112" y="491"/>
                      <a:pt x="112" y="491"/>
                    </a:cubicBezTo>
                    <a:cubicBezTo>
                      <a:pt x="101" y="615"/>
                      <a:pt x="145" y="743"/>
                      <a:pt x="244" y="834"/>
                    </a:cubicBezTo>
                    <a:cubicBezTo>
                      <a:pt x="244" y="834"/>
                      <a:pt x="244" y="834"/>
                      <a:pt x="244" y="834"/>
                    </a:cubicBezTo>
                    <a:cubicBezTo>
                      <a:pt x="315" y="899"/>
                      <a:pt x="402" y="935"/>
                      <a:pt x="491" y="943"/>
                    </a:cubicBezTo>
                    <a:cubicBezTo>
                      <a:pt x="491" y="943"/>
                      <a:pt x="491" y="943"/>
                      <a:pt x="491" y="943"/>
                    </a:cubicBezTo>
                    <a:cubicBezTo>
                      <a:pt x="615" y="954"/>
                      <a:pt x="742" y="909"/>
                      <a:pt x="833" y="810"/>
                    </a:cubicBezTo>
                    <a:cubicBezTo>
                      <a:pt x="833" y="810"/>
                      <a:pt x="833" y="810"/>
                      <a:pt x="833" y="810"/>
                    </a:cubicBezTo>
                    <a:cubicBezTo>
                      <a:pt x="898" y="740"/>
                      <a:pt x="934" y="652"/>
                      <a:pt x="942" y="563"/>
                    </a:cubicBezTo>
                    <a:cubicBezTo>
                      <a:pt x="942" y="563"/>
                      <a:pt x="942" y="563"/>
                      <a:pt x="942" y="563"/>
                    </a:cubicBezTo>
                    <a:cubicBezTo>
                      <a:pt x="952" y="439"/>
                      <a:pt x="908" y="312"/>
                      <a:pt x="810" y="221"/>
                    </a:cubicBezTo>
                    <a:cubicBezTo>
                      <a:pt x="810" y="221"/>
                      <a:pt x="810" y="221"/>
                      <a:pt x="810" y="221"/>
                    </a:cubicBezTo>
                    <a:cubicBezTo>
                      <a:pt x="739" y="155"/>
                      <a:pt x="652" y="119"/>
                      <a:pt x="563" y="111"/>
                    </a:cubicBezTo>
                    <a:cubicBezTo>
                      <a:pt x="563" y="111"/>
                      <a:pt x="563" y="111"/>
                      <a:pt x="563" y="111"/>
                    </a:cubicBezTo>
                    <a:cubicBezTo>
                      <a:pt x="439" y="101"/>
                      <a:pt x="312" y="145"/>
                      <a:pt x="221" y="244"/>
                    </a:cubicBezTo>
                    <a:cubicBezTo>
                      <a:pt x="221" y="244"/>
                      <a:pt x="221" y="244"/>
                      <a:pt x="221" y="244"/>
                    </a:cubicBezTo>
                  </a:path>
                </a:pathLst>
              </a:custGeom>
              <a:solidFill>
                <a:srgbClr val="FFFFFF">
                  <a:alpha val="100000"/>
                </a:srgbClr>
              </a:solidFill>
              <a:ln w="9525">
                <a:noFill/>
              </a:ln>
            </p:spPr>
            <p:txBody>
              <a:bodyPr/>
              <a:lstStyle/>
              <a:p>
                <a:endParaRPr lang="zh-CN" altLang="en-US"/>
              </a:p>
            </p:txBody>
          </p:sp>
        </p:grpSp>
      </p:grpSp>
      <p:grpSp>
        <p:nvGrpSpPr>
          <p:cNvPr id="3125" name="组合 3124"/>
          <p:cNvGrpSpPr/>
          <p:nvPr/>
        </p:nvGrpSpPr>
        <p:grpSpPr>
          <a:xfrm>
            <a:off x="3628073" y="4088130"/>
            <a:ext cx="604837" cy="606425"/>
            <a:chOff x="2636173" y="3306483"/>
            <a:chExt cx="605681" cy="605681"/>
          </a:xfrm>
        </p:grpSpPr>
        <p:sp>
          <p:nvSpPr>
            <p:cNvPr id="51" name="椭圆 50"/>
            <p:cNvSpPr/>
            <p:nvPr/>
          </p:nvSpPr>
          <p:spPr>
            <a:xfrm>
              <a:off x="2636173" y="3306483"/>
              <a:ext cx="605681" cy="605681"/>
            </a:xfrm>
            <a:prstGeom prst="ellipse">
              <a:avLst/>
            </a:prstGeom>
            <a:solidFill>
              <a:srgbClr val="0720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grpSp>
          <p:nvGrpSpPr>
            <p:cNvPr id="4133" name="Group 35"/>
            <p:cNvGrpSpPr>
              <a:grpSpLocks noChangeAspect="1"/>
            </p:cNvGrpSpPr>
            <p:nvPr/>
          </p:nvGrpSpPr>
          <p:grpSpPr>
            <a:xfrm>
              <a:off x="2768702" y="3443936"/>
              <a:ext cx="340622" cy="330774"/>
              <a:chOff x="-82" y="533"/>
              <a:chExt cx="1349" cy="1310"/>
            </a:xfrm>
          </p:grpSpPr>
          <p:sp>
            <p:nvSpPr>
              <p:cNvPr id="4134" name="Freeform 36"/>
              <p:cNvSpPr>
                <a:spLocks noEditPoints="1"/>
              </p:cNvSpPr>
              <p:nvPr/>
            </p:nvSpPr>
            <p:spPr>
              <a:xfrm>
                <a:off x="-82" y="849"/>
                <a:ext cx="1072" cy="994"/>
              </a:xfrm>
              <a:custGeom>
                <a:avLst/>
                <a:gdLst/>
                <a:ahLst/>
                <a:cxnLst>
                  <a:cxn ang="0">
                    <a:pos x="1254" y="0"/>
                  </a:cxn>
                  <a:cxn ang="0">
                    <a:pos x="1695" y="90"/>
                  </a:cxn>
                  <a:cxn ang="0">
                    <a:pos x="2290" y="1561"/>
                  </a:cxn>
                  <a:cxn ang="0">
                    <a:pos x="1254" y="2248"/>
                  </a:cxn>
                  <a:cxn ang="0">
                    <a:pos x="1249" y="2248"/>
                  </a:cxn>
                  <a:cxn ang="0">
                    <a:pos x="1249" y="2248"/>
                  </a:cxn>
                  <a:cxn ang="0">
                    <a:pos x="1221" y="2257"/>
                  </a:cxn>
                  <a:cxn ang="0">
                    <a:pos x="808" y="2347"/>
                  </a:cxn>
                  <a:cxn ang="0">
                    <a:pos x="468" y="2297"/>
                  </a:cxn>
                  <a:cxn ang="0">
                    <a:pos x="451" y="2281"/>
                  </a:cxn>
                  <a:cxn ang="0">
                    <a:pos x="708" y="2130"/>
                  </a:cxn>
                  <a:cxn ang="0">
                    <a:pos x="697" y="2097"/>
                  </a:cxn>
                  <a:cxn ang="0">
                    <a:pos x="222" y="685"/>
                  </a:cxn>
                  <a:cxn ang="0">
                    <a:pos x="1254" y="0"/>
                  </a:cxn>
                  <a:cxn ang="0">
                    <a:pos x="1254" y="118"/>
                  </a:cxn>
                  <a:cxn ang="0">
                    <a:pos x="328" y="737"/>
                  </a:cxn>
                  <a:cxn ang="0">
                    <a:pos x="758" y="1995"/>
                  </a:cxn>
                  <a:cxn ang="0">
                    <a:pos x="815" y="2179"/>
                  </a:cxn>
                  <a:cxn ang="0">
                    <a:pos x="815" y="2179"/>
                  </a:cxn>
                  <a:cxn ang="0">
                    <a:pos x="815" y="2186"/>
                  </a:cxn>
                  <a:cxn ang="0">
                    <a:pos x="786" y="2224"/>
                  </a:cxn>
                  <a:cxn ang="0">
                    <a:pos x="808" y="2224"/>
                  </a:cxn>
                  <a:cxn ang="0">
                    <a:pos x="1171" y="2146"/>
                  </a:cxn>
                  <a:cxn ang="0">
                    <a:pos x="1249" y="2130"/>
                  </a:cxn>
                  <a:cxn ang="0">
                    <a:pos x="1254" y="2130"/>
                  </a:cxn>
                  <a:cxn ang="0">
                    <a:pos x="2179" y="1516"/>
                  </a:cxn>
                  <a:cxn ang="0">
                    <a:pos x="1646" y="201"/>
                  </a:cxn>
                  <a:cxn ang="0">
                    <a:pos x="1254" y="118"/>
                  </a:cxn>
                  <a:cxn ang="0">
                    <a:pos x="1254" y="118"/>
                  </a:cxn>
                </a:cxnLst>
                <a:rect l="0" t="0" r="0" b="0"/>
                <a:pathLst>
                  <a:path w="454" h="421">
                    <a:moveTo>
                      <a:pt x="225" y="0"/>
                    </a:moveTo>
                    <a:cubicBezTo>
                      <a:pt x="252" y="0"/>
                      <a:pt x="278" y="5"/>
                      <a:pt x="304" y="16"/>
                    </a:cubicBezTo>
                    <a:cubicBezTo>
                      <a:pt x="406" y="59"/>
                      <a:pt x="454" y="177"/>
                      <a:pt x="411" y="280"/>
                    </a:cubicBezTo>
                    <a:cubicBezTo>
                      <a:pt x="379" y="357"/>
                      <a:pt x="304" y="403"/>
                      <a:pt x="225" y="403"/>
                    </a:cubicBezTo>
                    <a:cubicBezTo>
                      <a:pt x="225" y="403"/>
                      <a:pt x="225" y="403"/>
                      <a:pt x="224" y="403"/>
                    </a:cubicBezTo>
                    <a:cubicBezTo>
                      <a:pt x="224" y="403"/>
                      <a:pt x="224" y="403"/>
                      <a:pt x="224" y="403"/>
                    </a:cubicBezTo>
                    <a:cubicBezTo>
                      <a:pt x="223" y="403"/>
                      <a:pt x="221" y="404"/>
                      <a:pt x="219" y="405"/>
                    </a:cubicBezTo>
                    <a:cubicBezTo>
                      <a:pt x="194" y="417"/>
                      <a:pt x="168" y="421"/>
                      <a:pt x="145" y="421"/>
                    </a:cubicBezTo>
                    <a:cubicBezTo>
                      <a:pt x="118" y="421"/>
                      <a:pt x="95" y="416"/>
                      <a:pt x="84" y="412"/>
                    </a:cubicBezTo>
                    <a:cubicBezTo>
                      <a:pt x="81" y="411"/>
                      <a:pt x="79" y="409"/>
                      <a:pt x="81" y="409"/>
                    </a:cubicBezTo>
                    <a:cubicBezTo>
                      <a:pt x="111" y="406"/>
                      <a:pt x="123" y="389"/>
                      <a:pt x="127" y="382"/>
                    </a:cubicBezTo>
                    <a:cubicBezTo>
                      <a:pt x="128" y="379"/>
                      <a:pt x="126" y="377"/>
                      <a:pt x="125" y="376"/>
                    </a:cubicBezTo>
                    <a:cubicBezTo>
                      <a:pt x="38" y="327"/>
                      <a:pt x="0" y="218"/>
                      <a:pt x="40" y="123"/>
                    </a:cubicBezTo>
                    <a:cubicBezTo>
                      <a:pt x="72" y="46"/>
                      <a:pt x="147" y="0"/>
                      <a:pt x="225" y="0"/>
                    </a:cubicBezTo>
                    <a:moveTo>
                      <a:pt x="225" y="21"/>
                    </a:moveTo>
                    <a:cubicBezTo>
                      <a:pt x="153" y="21"/>
                      <a:pt x="88" y="65"/>
                      <a:pt x="59" y="132"/>
                    </a:cubicBezTo>
                    <a:cubicBezTo>
                      <a:pt x="24" y="215"/>
                      <a:pt x="57" y="313"/>
                      <a:pt x="136" y="358"/>
                    </a:cubicBezTo>
                    <a:cubicBezTo>
                      <a:pt x="147" y="365"/>
                      <a:pt x="152" y="379"/>
                      <a:pt x="146" y="391"/>
                    </a:cubicBezTo>
                    <a:cubicBezTo>
                      <a:pt x="146" y="391"/>
                      <a:pt x="146" y="391"/>
                      <a:pt x="146" y="391"/>
                    </a:cubicBezTo>
                    <a:cubicBezTo>
                      <a:pt x="146" y="392"/>
                      <a:pt x="146" y="392"/>
                      <a:pt x="146" y="392"/>
                    </a:cubicBezTo>
                    <a:cubicBezTo>
                      <a:pt x="144" y="394"/>
                      <a:pt x="143" y="396"/>
                      <a:pt x="141" y="399"/>
                    </a:cubicBezTo>
                    <a:cubicBezTo>
                      <a:pt x="142" y="399"/>
                      <a:pt x="143" y="399"/>
                      <a:pt x="145" y="399"/>
                    </a:cubicBezTo>
                    <a:cubicBezTo>
                      <a:pt x="169" y="399"/>
                      <a:pt x="191" y="394"/>
                      <a:pt x="210" y="385"/>
                    </a:cubicBezTo>
                    <a:cubicBezTo>
                      <a:pt x="214" y="383"/>
                      <a:pt x="219" y="382"/>
                      <a:pt x="224" y="382"/>
                    </a:cubicBezTo>
                    <a:cubicBezTo>
                      <a:pt x="225" y="382"/>
                      <a:pt x="225" y="382"/>
                      <a:pt x="225" y="382"/>
                    </a:cubicBezTo>
                    <a:cubicBezTo>
                      <a:pt x="298" y="382"/>
                      <a:pt x="363" y="339"/>
                      <a:pt x="391" y="272"/>
                    </a:cubicBezTo>
                    <a:cubicBezTo>
                      <a:pt x="430" y="180"/>
                      <a:pt x="387" y="74"/>
                      <a:pt x="295" y="36"/>
                    </a:cubicBezTo>
                    <a:cubicBezTo>
                      <a:pt x="273" y="26"/>
                      <a:pt x="249" y="21"/>
                      <a:pt x="225" y="21"/>
                    </a:cubicBezTo>
                    <a:cubicBezTo>
                      <a:pt x="225" y="21"/>
                      <a:pt x="225" y="21"/>
                      <a:pt x="225" y="21"/>
                    </a:cubicBezTo>
                    <a:close/>
                  </a:path>
                </a:pathLst>
              </a:custGeom>
              <a:solidFill>
                <a:srgbClr val="FFFFFF">
                  <a:alpha val="100000"/>
                </a:srgbClr>
              </a:solidFill>
              <a:ln w="9525">
                <a:noFill/>
              </a:ln>
            </p:spPr>
            <p:txBody>
              <a:bodyPr/>
              <a:lstStyle/>
              <a:p>
                <a:endParaRPr lang="zh-CN" altLang="en-US"/>
              </a:p>
            </p:txBody>
          </p:sp>
          <p:sp>
            <p:nvSpPr>
              <p:cNvPr id="4135" name="Oval 37"/>
              <p:cNvSpPr/>
              <p:nvPr/>
            </p:nvSpPr>
            <p:spPr>
              <a:xfrm>
                <a:off x="201" y="1291"/>
                <a:ext cx="121" cy="120"/>
              </a:xfrm>
              <a:prstGeom prst="ellipse">
                <a:avLst/>
              </a:prstGeom>
              <a:solidFill>
                <a:srgbClr val="FFFFFF"/>
              </a:solidFill>
              <a:ln w="9525">
                <a:noFill/>
              </a:ln>
            </p:spPr>
            <p:txBody>
              <a:bodyPr/>
              <a:lstStyle/>
              <a:p>
                <a:pPr eaLnBrk="1" hangingPunct="1"/>
                <a:endParaRPr lang="zh-CN" altLang="en-US" dirty="0">
                  <a:latin typeface="Arial" panose="020B0604020202020204" pitchFamily="34" charset="0"/>
                </a:endParaRPr>
              </a:p>
            </p:txBody>
          </p:sp>
          <p:sp>
            <p:nvSpPr>
              <p:cNvPr id="4136" name="Oval 38"/>
              <p:cNvSpPr/>
              <p:nvPr/>
            </p:nvSpPr>
            <p:spPr>
              <a:xfrm>
                <a:off x="400" y="1291"/>
                <a:ext cx="118" cy="120"/>
              </a:xfrm>
              <a:prstGeom prst="ellipse">
                <a:avLst/>
              </a:prstGeom>
              <a:solidFill>
                <a:srgbClr val="FFFFFF"/>
              </a:solidFill>
              <a:ln w="9525">
                <a:noFill/>
              </a:ln>
            </p:spPr>
            <p:txBody>
              <a:bodyPr/>
              <a:lstStyle/>
              <a:p>
                <a:pPr eaLnBrk="1" hangingPunct="1"/>
                <a:endParaRPr lang="zh-CN" altLang="en-US" dirty="0">
                  <a:latin typeface="Arial" panose="020B0604020202020204" pitchFamily="34" charset="0"/>
                </a:endParaRPr>
              </a:p>
            </p:txBody>
          </p:sp>
          <p:sp>
            <p:nvSpPr>
              <p:cNvPr id="4137" name="Oval 39"/>
              <p:cNvSpPr/>
              <p:nvPr/>
            </p:nvSpPr>
            <p:spPr>
              <a:xfrm>
                <a:off x="596" y="1291"/>
                <a:ext cx="118" cy="120"/>
              </a:xfrm>
              <a:prstGeom prst="ellipse">
                <a:avLst/>
              </a:prstGeom>
              <a:solidFill>
                <a:srgbClr val="FFFFFF"/>
              </a:solidFill>
              <a:ln w="9525">
                <a:noFill/>
              </a:ln>
            </p:spPr>
            <p:txBody>
              <a:bodyPr/>
              <a:lstStyle/>
              <a:p>
                <a:pPr eaLnBrk="1" hangingPunct="1"/>
                <a:endParaRPr lang="zh-CN" altLang="en-US" dirty="0">
                  <a:latin typeface="Arial" panose="020B0604020202020204" pitchFamily="34" charset="0"/>
                </a:endParaRPr>
              </a:p>
            </p:txBody>
          </p:sp>
          <p:sp>
            <p:nvSpPr>
              <p:cNvPr id="4138" name="Freeform 40"/>
              <p:cNvSpPr>
                <a:spLocks noEditPoints="1"/>
              </p:cNvSpPr>
              <p:nvPr/>
            </p:nvSpPr>
            <p:spPr>
              <a:xfrm>
                <a:off x="440" y="533"/>
                <a:ext cx="827" cy="909"/>
              </a:xfrm>
              <a:custGeom>
                <a:avLst/>
                <a:gdLst/>
                <a:ahLst/>
                <a:cxnLst>
                  <a:cxn ang="0">
                    <a:pos x="1352" y="1950"/>
                  </a:cxn>
                  <a:cxn ang="0">
                    <a:pos x="1356" y="1929"/>
                  </a:cxn>
                  <a:cxn ang="0">
                    <a:pos x="1765" y="720"/>
                  </a:cxn>
                  <a:cxn ang="0">
                    <a:pos x="503" y="205"/>
                  </a:cxn>
                  <a:cxn ang="0">
                    <a:pos x="0" y="697"/>
                  </a:cxn>
                  <a:cxn ang="0">
                    <a:pos x="21" y="692"/>
                  </a:cxn>
                  <a:cxn ang="0">
                    <a:pos x="480" y="786"/>
                  </a:cxn>
                  <a:cxn ang="0">
                    <a:pos x="844" y="1025"/>
                  </a:cxn>
                  <a:cxn ang="0">
                    <a:pos x="917" y="1003"/>
                  </a:cxn>
                  <a:cxn ang="0">
                    <a:pos x="1037" y="1126"/>
                  </a:cxn>
                  <a:cxn ang="0">
                    <a:pos x="1004" y="1216"/>
                  </a:cxn>
                  <a:cxn ang="0">
                    <a:pos x="1172" y="2134"/>
                  </a:cxn>
                  <a:cxn ang="0">
                    <a:pos x="1552" y="2097"/>
                  </a:cxn>
                  <a:cxn ang="0">
                    <a:pos x="1569" y="2085"/>
                  </a:cxn>
                  <a:cxn ang="0">
                    <a:pos x="1352" y="1950"/>
                  </a:cxn>
                  <a:cxn ang="0">
                    <a:pos x="1205" y="1126"/>
                  </a:cxn>
                  <a:cxn ang="0">
                    <a:pos x="1335" y="1003"/>
                  </a:cxn>
                  <a:cxn ang="0">
                    <a:pos x="1458" y="1126"/>
                  </a:cxn>
                  <a:cxn ang="0">
                    <a:pos x="1335" y="1254"/>
                  </a:cxn>
                  <a:cxn ang="0">
                    <a:pos x="1205" y="1126"/>
                  </a:cxn>
                </a:cxnLst>
                <a:rect l="0" t="0" r="0" b="0"/>
                <a:pathLst>
                  <a:path w="350" h="385">
                    <a:moveTo>
                      <a:pt x="242" y="350"/>
                    </a:moveTo>
                    <a:cubicBezTo>
                      <a:pt x="241" y="348"/>
                      <a:pt x="242" y="346"/>
                      <a:pt x="243" y="346"/>
                    </a:cubicBezTo>
                    <a:cubicBezTo>
                      <a:pt x="318" y="303"/>
                      <a:pt x="350" y="210"/>
                      <a:pt x="316" y="129"/>
                    </a:cubicBezTo>
                    <a:cubicBezTo>
                      <a:pt x="279" y="41"/>
                      <a:pt x="178" y="0"/>
                      <a:pt x="90" y="37"/>
                    </a:cubicBezTo>
                    <a:cubicBezTo>
                      <a:pt x="49" y="55"/>
                      <a:pt x="18" y="86"/>
                      <a:pt x="0" y="125"/>
                    </a:cubicBezTo>
                    <a:cubicBezTo>
                      <a:pt x="2" y="124"/>
                      <a:pt x="3" y="124"/>
                      <a:pt x="4" y="124"/>
                    </a:cubicBezTo>
                    <a:cubicBezTo>
                      <a:pt x="32" y="124"/>
                      <a:pt x="59" y="130"/>
                      <a:pt x="86" y="141"/>
                    </a:cubicBezTo>
                    <a:cubicBezTo>
                      <a:pt x="111" y="151"/>
                      <a:pt x="133" y="166"/>
                      <a:pt x="151" y="184"/>
                    </a:cubicBezTo>
                    <a:cubicBezTo>
                      <a:pt x="154" y="181"/>
                      <a:pt x="159" y="180"/>
                      <a:pt x="164" y="180"/>
                    </a:cubicBezTo>
                    <a:cubicBezTo>
                      <a:pt x="176" y="180"/>
                      <a:pt x="186" y="190"/>
                      <a:pt x="186" y="202"/>
                    </a:cubicBezTo>
                    <a:cubicBezTo>
                      <a:pt x="186" y="208"/>
                      <a:pt x="184" y="214"/>
                      <a:pt x="180" y="218"/>
                    </a:cubicBezTo>
                    <a:cubicBezTo>
                      <a:pt x="211" y="265"/>
                      <a:pt x="223" y="325"/>
                      <a:pt x="210" y="383"/>
                    </a:cubicBezTo>
                    <a:cubicBezTo>
                      <a:pt x="240" y="385"/>
                      <a:pt x="266" y="380"/>
                      <a:pt x="278" y="376"/>
                    </a:cubicBezTo>
                    <a:cubicBezTo>
                      <a:pt x="281" y="375"/>
                      <a:pt x="282" y="374"/>
                      <a:pt x="281" y="374"/>
                    </a:cubicBezTo>
                    <a:cubicBezTo>
                      <a:pt x="255" y="371"/>
                      <a:pt x="245" y="356"/>
                      <a:pt x="242" y="350"/>
                    </a:cubicBezTo>
                    <a:close/>
                    <a:moveTo>
                      <a:pt x="216" y="202"/>
                    </a:moveTo>
                    <a:cubicBezTo>
                      <a:pt x="216" y="190"/>
                      <a:pt x="226" y="180"/>
                      <a:pt x="239" y="180"/>
                    </a:cubicBezTo>
                    <a:cubicBezTo>
                      <a:pt x="251" y="180"/>
                      <a:pt x="261" y="190"/>
                      <a:pt x="261" y="202"/>
                    </a:cubicBezTo>
                    <a:cubicBezTo>
                      <a:pt x="261" y="215"/>
                      <a:pt x="251" y="225"/>
                      <a:pt x="239" y="225"/>
                    </a:cubicBezTo>
                    <a:cubicBezTo>
                      <a:pt x="226" y="225"/>
                      <a:pt x="216" y="215"/>
                      <a:pt x="216" y="202"/>
                    </a:cubicBezTo>
                    <a:close/>
                  </a:path>
                </a:pathLst>
              </a:custGeom>
              <a:solidFill>
                <a:srgbClr val="FFFFFF">
                  <a:alpha val="100000"/>
                </a:srgbClr>
              </a:solidFill>
              <a:ln w="9525">
                <a:noFill/>
              </a:ln>
            </p:spPr>
            <p:txBody>
              <a:bodyPr/>
              <a:lstStyle/>
              <a:p>
                <a:endParaRPr lang="zh-CN" altLang="en-US"/>
              </a:p>
            </p:txBody>
          </p:sp>
        </p:grpSp>
      </p:grpSp>
      <p:grpSp>
        <p:nvGrpSpPr>
          <p:cNvPr id="3123" name="组合 3122"/>
          <p:cNvGrpSpPr/>
          <p:nvPr/>
        </p:nvGrpSpPr>
        <p:grpSpPr>
          <a:xfrm>
            <a:off x="3624898" y="3077528"/>
            <a:ext cx="606425" cy="604837"/>
            <a:chOff x="2627784" y="2503949"/>
            <a:chExt cx="605681" cy="605681"/>
          </a:xfrm>
        </p:grpSpPr>
        <p:sp>
          <p:nvSpPr>
            <p:cNvPr id="47" name="椭圆 46"/>
            <p:cNvSpPr/>
            <p:nvPr/>
          </p:nvSpPr>
          <p:spPr>
            <a:xfrm>
              <a:off x="2627784" y="2503949"/>
              <a:ext cx="605681" cy="605681"/>
            </a:xfrm>
            <a:prstGeom prst="ellipse">
              <a:avLst/>
            </a:prstGeom>
            <a:solidFill>
              <a:srgbClr val="0720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grpSp>
          <p:nvGrpSpPr>
            <p:cNvPr id="4113" name="Group 61"/>
            <p:cNvGrpSpPr>
              <a:grpSpLocks noChangeAspect="1"/>
            </p:cNvGrpSpPr>
            <p:nvPr/>
          </p:nvGrpSpPr>
          <p:grpSpPr>
            <a:xfrm>
              <a:off x="2727513" y="2603678"/>
              <a:ext cx="406222" cy="406222"/>
              <a:chOff x="569" y="2009"/>
              <a:chExt cx="687" cy="687"/>
            </a:xfrm>
          </p:grpSpPr>
          <p:sp>
            <p:nvSpPr>
              <p:cNvPr id="4114" name="Freeform 62"/>
              <p:cNvSpPr/>
              <p:nvPr/>
            </p:nvSpPr>
            <p:spPr>
              <a:xfrm>
                <a:off x="982" y="2026"/>
                <a:ext cx="260" cy="259"/>
              </a:xfrm>
              <a:custGeom>
                <a:avLst/>
                <a:gdLst/>
                <a:ahLst/>
                <a:cxnLst>
                  <a:cxn ang="0">
                    <a:pos x="246" y="610"/>
                  </a:cxn>
                  <a:cxn ang="0">
                    <a:pos x="615" y="610"/>
                  </a:cxn>
                  <a:cxn ang="0">
                    <a:pos x="0" y="0"/>
                  </a:cxn>
                  <a:cxn ang="0">
                    <a:pos x="0" y="360"/>
                  </a:cxn>
                  <a:cxn ang="0">
                    <a:pos x="246" y="610"/>
                  </a:cxn>
                </a:cxnLst>
                <a:rect l="0" t="0" r="0" b="0"/>
                <a:pathLst>
                  <a:path w="110" h="110">
                    <a:moveTo>
                      <a:pt x="44" y="110"/>
                    </a:moveTo>
                    <a:cubicBezTo>
                      <a:pt x="110" y="110"/>
                      <a:pt x="110" y="110"/>
                      <a:pt x="110" y="110"/>
                    </a:cubicBezTo>
                    <a:cubicBezTo>
                      <a:pt x="98" y="54"/>
                      <a:pt x="55" y="11"/>
                      <a:pt x="0" y="0"/>
                    </a:cubicBezTo>
                    <a:cubicBezTo>
                      <a:pt x="0" y="65"/>
                      <a:pt x="0" y="65"/>
                      <a:pt x="0" y="65"/>
                    </a:cubicBezTo>
                    <a:cubicBezTo>
                      <a:pt x="20" y="73"/>
                      <a:pt x="36" y="90"/>
                      <a:pt x="44" y="110"/>
                    </a:cubicBezTo>
                    <a:close/>
                  </a:path>
                </a:pathLst>
              </a:custGeom>
              <a:solidFill>
                <a:srgbClr val="FFFFFF">
                  <a:alpha val="100000"/>
                </a:srgbClr>
              </a:solidFill>
              <a:ln w="9525">
                <a:noFill/>
              </a:ln>
            </p:spPr>
            <p:txBody>
              <a:bodyPr/>
              <a:lstStyle/>
              <a:p>
                <a:endParaRPr lang="zh-CN" altLang="en-US"/>
              </a:p>
            </p:txBody>
          </p:sp>
          <p:sp>
            <p:nvSpPr>
              <p:cNvPr id="4115" name="Freeform 63"/>
              <p:cNvSpPr/>
              <p:nvPr/>
            </p:nvSpPr>
            <p:spPr>
              <a:xfrm>
                <a:off x="586" y="2026"/>
                <a:ext cx="259" cy="259"/>
              </a:xfrm>
              <a:custGeom>
                <a:avLst/>
                <a:gdLst/>
                <a:ahLst/>
                <a:cxnLst>
                  <a:cxn ang="0">
                    <a:pos x="610" y="360"/>
                  </a:cxn>
                  <a:cxn ang="0">
                    <a:pos x="610" y="0"/>
                  </a:cxn>
                  <a:cxn ang="0">
                    <a:pos x="0" y="610"/>
                  </a:cxn>
                  <a:cxn ang="0">
                    <a:pos x="365" y="610"/>
                  </a:cxn>
                  <a:cxn ang="0">
                    <a:pos x="610" y="360"/>
                  </a:cxn>
                </a:cxnLst>
                <a:rect l="0" t="0" r="0" b="0"/>
                <a:pathLst>
                  <a:path w="110" h="110">
                    <a:moveTo>
                      <a:pt x="110" y="65"/>
                    </a:moveTo>
                    <a:cubicBezTo>
                      <a:pt x="110" y="0"/>
                      <a:pt x="110" y="0"/>
                      <a:pt x="110" y="0"/>
                    </a:cubicBezTo>
                    <a:cubicBezTo>
                      <a:pt x="55" y="11"/>
                      <a:pt x="11" y="54"/>
                      <a:pt x="0" y="110"/>
                    </a:cubicBezTo>
                    <a:cubicBezTo>
                      <a:pt x="66" y="110"/>
                      <a:pt x="66" y="110"/>
                      <a:pt x="66" y="110"/>
                    </a:cubicBezTo>
                    <a:cubicBezTo>
                      <a:pt x="74" y="90"/>
                      <a:pt x="90" y="73"/>
                      <a:pt x="110" y="65"/>
                    </a:cubicBezTo>
                    <a:close/>
                  </a:path>
                </a:pathLst>
              </a:custGeom>
              <a:solidFill>
                <a:srgbClr val="FFFFFF">
                  <a:alpha val="100000"/>
                </a:srgbClr>
              </a:solidFill>
              <a:ln w="9525">
                <a:noFill/>
              </a:ln>
            </p:spPr>
            <p:txBody>
              <a:bodyPr/>
              <a:lstStyle/>
              <a:p>
                <a:endParaRPr lang="zh-CN" altLang="en-US"/>
              </a:p>
            </p:txBody>
          </p:sp>
          <p:sp>
            <p:nvSpPr>
              <p:cNvPr id="4116" name="Freeform 64"/>
              <p:cNvSpPr/>
              <p:nvPr/>
            </p:nvSpPr>
            <p:spPr>
              <a:xfrm>
                <a:off x="982" y="2420"/>
                <a:ext cx="260" cy="262"/>
              </a:xfrm>
              <a:custGeom>
                <a:avLst/>
                <a:gdLst/>
                <a:ahLst/>
                <a:cxnLst>
                  <a:cxn ang="0">
                    <a:pos x="0" y="250"/>
                  </a:cxn>
                  <a:cxn ang="0">
                    <a:pos x="0" y="618"/>
                  </a:cxn>
                  <a:cxn ang="0">
                    <a:pos x="615" y="0"/>
                  </a:cxn>
                  <a:cxn ang="0">
                    <a:pos x="246" y="0"/>
                  </a:cxn>
                  <a:cxn ang="0">
                    <a:pos x="0" y="250"/>
                  </a:cxn>
                </a:cxnLst>
                <a:rect l="0" t="0" r="0" b="0"/>
                <a:pathLst>
                  <a:path w="110" h="111">
                    <a:moveTo>
                      <a:pt x="0" y="45"/>
                    </a:moveTo>
                    <a:cubicBezTo>
                      <a:pt x="0" y="111"/>
                      <a:pt x="0" y="111"/>
                      <a:pt x="0" y="111"/>
                    </a:cubicBezTo>
                    <a:cubicBezTo>
                      <a:pt x="55" y="99"/>
                      <a:pt x="98" y="56"/>
                      <a:pt x="110" y="0"/>
                    </a:cubicBezTo>
                    <a:cubicBezTo>
                      <a:pt x="44" y="0"/>
                      <a:pt x="44" y="0"/>
                      <a:pt x="44" y="0"/>
                    </a:cubicBezTo>
                    <a:cubicBezTo>
                      <a:pt x="36" y="21"/>
                      <a:pt x="20" y="37"/>
                      <a:pt x="0" y="45"/>
                    </a:cubicBezTo>
                    <a:close/>
                  </a:path>
                </a:pathLst>
              </a:custGeom>
              <a:solidFill>
                <a:srgbClr val="FFFFFF">
                  <a:alpha val="100000"/>
                </a:srgbClr>
              </a:solidFill>
              <a:ln w="9525">
                <a:noFill/>
              </a:ln>
            </p:spPr>
            <p:txBody>
              <a:bodyPr/>
              <a:lstStyle/>
              <a:p>
                <a:endParaRPr lang="zh-CN" altLang="en-US"/>
              </a:p>
            </p:txBody>
          </p:sp>
          <p:sp>
            <p:nvSpPr>
              <p:cNvPr id="4117" name="Freeform 65"/>
              <p:cNvSpPr/>
              <p:nvPr/>
            </p:nvSpPr>
            <p:spPr>
              <a:xfrm>
                <a:off x="586" y="2420"/>
                <a:ext cx="259" cy="262"/>
              </a:xfrm>
              <a:custGeom>
                <a:avLst/>
                <a:gdLst/>
                <a:ahLst/>
                <a:cxnLst>
                  <a:cxn ang="0">
                    <a:pos x="365" y="0"/>
                  </a:cxn>
                  <a:cxn ang="0">
                    <a:pos x="0" y="0"/>
                  </a:cxn>
                  <a:cxn ang="0">
                    <a:pos x="610" y="618"/>
                  </a:cxn>
                  <a:cxn ang="0">
                    <a:pos x="610" y="250"/>
                  </a:cxn>
                  <a:cxn ang="0">
                    <a:pos x="365" y="0"/>
                  </a:cxn>
                </a:cxnLst>
                <a:rect l="0" t="0" r="0" b="0"/>
                <a:pathLst>
                  <a:path w="110" h="111">
                    <a:moveTo>
                      <a:pt x="66" y="0"/>
                    </a:moveTo>
                    <a:cubicBezTo>
                      <a:pt x="0" y="0"/>
                      <a:pt x="0" y="0"/>
                      <a:pt x="0" y="0"/>
                    </a:cubicBezTo>
                    <a:cubicBezTo>
                      <a:pt x="11" y="56"/>
                      <a:pt x="55" y="99"/>
                      <a:pt x="110" y="111"/>
                    </a:cubicBezTo>
                    <a:cubicBezTo>
                      <a:pt x="110" y="45"/>
                      <a:pt x="110" y="45"/>
                      <a:pt x="110" y="45"/>
                    </a:cubicBezTo>
                    <a:cubicBezTo>
                      <a:pt x="90" y="37"/>
                      <a:pt x="74" y="21"/>
                      <a:pt x="66" y="0"/>
                    </a:cubicBezTo>
                    <a:close/>
                  </a:path>
                </a:pathLst>
              </a:custGeom>
              <a:solidFill>
                <a:srgbClr val="FFFFFF">
                  <a:alpha val="100000"/>
                </a:srgbClr>
              </a:solidFill>
              <a:ln w="9525">
                <a:noFill/>
              </a:ln>
            </p:spPr>
            <p:txBody>
              <a:bodyPr/>
              <a:lstStyle/>
              <a:p>
                <a:endParaRPr lang="zh-CN" altLang="en-US"/>
              </a:p>
            </p:txBody>
          </p:sp>
          <p:sp>
            <p:nvSpPr>
              <p:cNvPr id="4118" name="Freeform 66"/>
              <p:cNvSpPr>
                <a:spLocks noEditPoints="1"/>
              </p:cNvSpPr>
              <p:nvPr/>
            </p:nvSpPr>
            <p:spPr>
              <a:xfrm>
                <a:off x="569" y="2009"/>
                <a:ext cx="687" cy="687"/>
              </a:xfrm>
              <a:custGeom>
                <a:avLst/>
                <a:gdLst/>
                <a:ahLst/>
                <a:cxnLst>
                  <a:cxn ang="0">
                    <a:pos x="814" y="368"/>
                  </a:cxn>
                  <a:cxn ang="0">
                    <a:pos x="937" y="390"/>
                  </a:cxn>
                  <a:cxn ang="0">
                    <a:pos x="942" y="356"/>
                  </a:cxn>
                  <a:cxn ang="0">
                    <a:pos x="942" y="61"/>
                  </a:cxn>
                  <a:cxn ang="0">
                    <a:pos x="881" y="0"/>
                  </a:cxn>
                  <a:cxn ang="0">
                    <a:pos x="746" y="0"/>
                  </a:cxn>
                  <a:cxn ang="0">
                    <a:pos x="680" y="61"/>
                  </a:cxn>
                  <a:cxn ang="0">
                    <a:pos x="680" y="356"/>
                  </a:cxn>
                  <a:cxn ang="0">
                    <a:pos x="692" y="390"/>
                  </a:cxn>
                  <a:cxn ang="0">
                    <a:pos x="814" y="368"/>
                  </a:cxn>
                  <a:cxn ang="0">
                    <a:pos x="356" y="680"/>
                  </a:cxn>
                  <a:cxn ang="0">
                    <a:pos x="66" y="680"/>
                  </a:cxn>
                  <a:cxn ang="0">
                    <a:pos x="0" y="741"/>
                  </a:cxn>
                  <a:cxn ang="0">
                    <a:pos x="0" y="881"/>
                  </a:cxn>
                  <a:cxn ang="0">
                    <a:pos x="66" y="942"/>
                  </a:cxn>
                  <a:cxn ang="0">
                    <a:pos x="356" y="942"/>
                  </a:cxn>
                  <a:cxn ang="0">
                    <a:pos x="390" y="930"/>
                  </a:cxn>
                  <a:cxn ang="0">
                    <a:pos x="373" y="807"/>
                  </a:cxn>
                  <a:cxn ang="0">
                    <a:pos x="390" y="685"/>
                  </a:cxn>
                  <a:cxn ang="0">
                    <a:pos x="356" y="680"/>
                  </a:cxn>
                  <a:cxn ang="0">
                    <a:pos x="814" y="1249"/>
                  </a:cxn>
                  <a:cxn ang="0">
                    <a:pos x="692" y="1232"/>
                  </a:cxn>
                  <a:cxn ang="0">
                    <a:pos x="680" y="1265"/>
                  </a:cxn>
                  <a:cxn ang="0">
                    <a:pos x="680" y="1556"/>
                  </a:cxn>
                  <a:cxn ang="0">
                    <a:pos x="746" y="1622"/>
                  </a:cxn>
                  <a:cxn ang="0">
                    <a:pos x="881" y="1622"/>
                  </a:cxn>
                  <a:cxn ang="0">
                    <a:pos x="942" y="1556"/>
                  </a:cxn>
                  <a:cxn ang="0">
                    <a:pos x="942" y="1265"/>
                  </a:cxn>
                  <a:cxn ang="0">
                    <a:pos x="937" y="1232"/>
                  </a:cxn>
                  <a:cxn ang="0">
                    <a:pos x="814" y="1249"/>
                  </a:cxn>
                  <a:cxn ang="0">
                    <a:pos x="1561" y="680"/>
                  </a:cxn>
                  <a:cxn ang="0">
                    <a:pos x="1265" y="680"/>
                  </a:cxn>
                  <a:cxn ang="0">
                    <a:pos x="1237" y="685"/>
                  </a:cxn>
                  <a:cxn ang="0">
                    <a:pos x="1254" y="807"/>
                  </a:cxn>
                  <a:cxn ang="0">
                    <a:pos x="1237" y="930"/>
                  </a:cxn>
                  <a:cxn ang="0">
                    <a:pos x="1265" y="942"/>
                  </a:cxn>
                  <a:cxn ang="0">
                    <a:pos x="1561" y="942"/>
                  </a:cxn>
                  <a:cxn ang="0">
                    <a:pos x="1622" y="881"/>
                  </a:cxn>
                  <a:cxn ang="0">
                    <a:pos x="1622" y="741"/>
                  </a:cxn>
                  <a:cxn ang="0">
                    <a:pos x="1561" y="680"/>
                  </a:cxn>
                </a:cxnLst>
                <a:rect l="0" t="0" r="0" b="0"/>
                <a:pathLst>
                  <a:path w="291" h="291">
                    <a:moveTo>
                      <a:pt x="146" y="66"/>
                    </a:moveTo>
                    <a:cubicBezTo>
                      <a:pt x="153" y="66"/>
                      <a:pt x="161" y="68"/>
                      <a:pt x="168" y="70"/>
                    </a:cubicBezTo>
                    <a:cubicBezTo>
                      <a:pt x="169" y="68"/>
                      <a:pt x="169" y="66"/>
                      <a:pt x="169" y="64"/>
                    </a:cubicBezTo>
                    <a:cubicBezTo>
                      <a:pt x="169" y="11"/>
                      <a:pt x="169" y="11"/>
                      <a:pt x="169" y="11"/>
                    </a:cubicBezTo>
                    <a:cubicBezTo>
                      <a:pt x="169" y="5"/>
                      <a:pt x="164" y="0"/>
                      <a:pt x="158" y="0"/>
                    </a:cubicBezTo>
                    <a:cubicBezTo>
                      <a:pt x="134" y="0"/>
                      <a:pt x="134" y="0"/>
                      <a:pt x="134" y="0"/>
                    </a:cubicBezTo>
                    <a:cubicBezTo>
                      <a:pt x="127" y="0"/>
                      <a:pt x="122" y="5"/>
                      <a:pt x="122" y="11"/>
                    </a:cubicBezTo>
                    <a:cubicBezTo>
                      <a:pt x="122" y="64"/>
                      <a:pt x="122" y="64"/>
                      <a:pt x="122" y="64"/>
                    </a:cubicBezTo>
                    <a:cubicBezTo>
                      <a:pt x="122" y="66"/>
                      <a:pt x="123" y="68"/>
                      <a:pt x="124" y="70"/>
                    </a:cubicBezTo>
                    <a:cubicBezTo>
                      <a:pt x="131" y="68"/>
                      <a:pt x="138" y="66"/>
                      <a:pt x="146" y="66"/>
                    </a:cubicBezTo>
                    <a:close/>
                    <a:moveTo>
                      <a:pt x="64" y="122"/>
                    </a:moveTo>
                    <a:cubicBezTo>
                      <a:pt x="12" y="122"/>
                      <a:pt x="12" y="122"/>
                      <a:pt x="12" y="122"/>
                    </a:cubicBezTo>
                    <a:cubicBezTo>
                      <a:pt x="5" y="122"/>
                      <a:pt x="0" y="127"/>
                      <a:pt x="0" y="133"/>
                    </a:cubicBezTo>
                    <a:cubicBezTo>
                      <a:pt x="0" y="158"/>
                      <a:pt x="0" y="158"/>
                      <a:pt x="0" y="158"/>
                    </a:cubicBezTo>
                    <a:cubicBezTo>
                      <a:pt x="0" y="164"/>
                      <a:pt x="5" y="169"/>
                      <a:pt x="12" y="169"/>
                    </a:cubicBezTo>
                    <a:cubicBezTo>
                      <a:pt x="64" y="169"/>
                      <a:pt x="64" y="169"/>
                      <a:pt x="64" y="169"/>
                    </a:cubicBezTo>
                    <a:cubicBezTo>
                      <a:pt x="66" y="169"/>
                      <a:pt x="68" y="168"/>
                      <a:pt x="70" y="167"/>
                    </a:cubicBezTo>
                    <a:cubicBezTo>
                      <a:pt x="68" y="160"/>
                      <a:pt x="67" y="153"/>
                      <a:pt x="67" y="145"/>
                    </a:cubicBezTo>
                    <a:cubicBezTo>
                      <a:pt x="67" y="138"/>
                      <a:pt x="68" y="130"/>
                      <a:pt x="70" y="123"/>
                    </a:cubicBezTo>
                    <a:cubicBezTo>
                      <a:pt x="68" y="122"/>
                      <a:pt x="66" y="122"/>
                      <a:pt x="64" y="122"/>
                    </a:cubicBezTo>
                    <a:close/>
                    <a:moveTo>
                      <a:pt x="146" y="224"/>
                    </a:moveTo>
                    <a:cubicBezTo>
                      <a:pt x="138" y="224"/>
                      <a:pt x="131" y="223"/>
                      <a:pt x="124" y="221"/>
                    </a:cubicBezTo>
                    <a:cubicBezTo>
                      <a:pt x="123" y="223"/>
                      <a:pt x="122" y="225"/>
                      <a:pt x="122" y="227"/>
                    </a:cubicBezTo>
                    <a:cubicBezTo>
                      <a:pt x="122" y="279"/>
                      <a:pt x="122" y="279"/>
                      <a:pt x="122" y="279"/>
                    </a:cubicBezTo>
                    <a:cubicBezTo>
                      <a:pt x="122" y="286"/>
                      <a:pt x="127" y="291"/>
                      <a:pt x="134" y="291"/>
                    </a:cubicBezTo>
                    <a:cubicBezTo>
                      <a:pt x="158" y="291"/>
                      <a:pt x="158" y="291"/>
                      <a:pt x="158" y="291"/>
                    </a:cubicBezTo>
                    <a:cubicBezTo>
                      <a:pt x="164" y="291"/>
                      <a:pt x="169" y="286"/>
                      <a:pt x="169" y="279"/>
                    </a:cubicBezTo>
                    <a:cubicBezTo>
                      <a:pt x="169" y="227"/>
                      <a:pt x="169" y="227"/>
                      <a:pt x="169" y="227"/>
                    </a:cubicBezTo>
                    <a:cubicBezTo>
                      <a:pt x="169" y="225"/>
                      <a:pt x="169" y="223"/>
                      <a:pt x="168" y="221"/>
                    </a:cubicBezTo>
                    <a:cubicBezTo>
                      <a:pt x="161" y="223"/>
                      <a:pt x="153" y="224"/>
                      <a:pt x="146" y="224"/>
                    </a:cubicBezTo>
                    <a:close/>
                    <a:moveTo>
                      <a:pt x="280" y="122"/>
                    </a:moveTo>
                    <a:cubicBezTo>
                      <a:pt x="227" y="122"/>
                      <a:pt x="227" y="122"/>
                      <a:pt x="227" y="122"/>
                    </a:cubicBezTo>
                    <a:cubicBezTo>
                      <a:pt x="225" y="122"/>
                      <a:pt x="223" y="122"/>
                      <a:pt x="222" y="123"/>
                    </a:cubicBezTo>
                    <a:cubicBezTo>
                      <a:pt x="224" y="130"/>
                      <a:pt x="225" y="138"/>
                      <a:pt x="225" y="145"/>
                    </a:cubicBezTo>
                    <a:cubicBezTo>
                      <a:pt x="225" y="153"/>
                      <a:pt x="224" y="160"/>
                      <a:pt x="222" y="167"/>
                    </a:cubicBezTo>
                    <a:cubicBezTo>
                      <a:pt x="223" y="168"/>
                      <a:pt x="225" y="169"/>
                      <a:pt x="227" y="169"/>
                    </a:cubicBezTo>
                    <a:cubicBezTo>
                      <a:pt x="280" y="169"/>
                      <a:pt x="280" y="169"/>
                      <a:pt x="280" y="169"/>
                    </a:cubicBezTo>
                    <a:cubicBezTo>
                      <a:pt x="286" y="169"/>
                      <a:pt x="291" y="164"/>
                      <a:pt x="291" y="158"/>
                    </a:cubicBezTo>
                    <a:cubicBezTo>
                      <a:pt x="291" y="133"/>
                      <a:pt x="291" y="133"/>
                      <a:pt x="291" y="133"/>
                    </a:cubicBezTo>
                    <a:cubicBezTo>
                      <a:pt x="291" y="127"/>
                      <a:pt x="286" y="122"/>
                      <a:pt x="280" y="122"/>
                    </a:cubicBezTo>
                    <a:close/>
                  </a:path>
                </a:pathLst>
              </a:custGeom>
              <a:solidFill>
                <a:srgbClr val="FFFFFF">
                  <a:alpha val="100000"/>
                </a:srgbClr>
              </a:solidFill>
              <a:ln w="9525">
                <a:noFill/>
              </a:ln>
            </p:spPr>
            <p:txBody>
              <a:bodyPr/>
              <a:lstStyle/>
              <a:p>
                <a:endParaRPr lang="zh-CN" altLang="en-US"/>
              </a:p>
            </p:txBody>
          </p:sp>
        </p:grpSp>
      </p:grpSp>
      <p:sp>
        <p:nvSpPr>
          <p:cNvPr id="121" name="直角三角形 4"/>
          <p:cNvSpPr/>
          <p:nvPr/>
        </p:nvSpPr>
        <p:spPr>
          <a:xfrm rot="16200000" flipH="1" flipV="1">
            <a:off x="1577975" y="287338"/>
            <a:ext cx="2020888" cy="1839913"/>
          </a:xfrm>
          <a:custGeom>
            <a:avLst/>
            <a:gdLst>
              <a:gd name="connsiteX0" fmla="*/ 0 w 5233726"/>
              <a:gd name="connsiteY0" fmla="*/ 6489848 h 6489848"/>
              <a:gd name="connsiteX1" fmla="*/ 0 w 5233726"/>
              <a:gd name="connsiteY1" fmla="*/ 0 h 6489848"/>
              <a:gd name="connsiteX2" fmla="*/ 5233726 w 5233726"/>
              <a:gd name="connsiteY2" fmla="*/ 6489848 h 6489848"/>
              <a:gd name="connsiteX3" fmla="*/ 0 w 5233726"/>
              <a:gd name="connsiteY3" fmla="*/ 6489848 h 6489848"/>
              <a:gd name="connsiteX0-1" fmla="*/ 0 w 5233726"/>
              <a:gd name="connsiteY0-2" fmla="*/ 6489848 h 6489848"/>
              <a:gd name="connsiteX1-3" fmla="*/ 0 w 5233726"/>
              <a:gd name="connsiteY1-4" fmla="*/ 0 h 6489848"/>
              <a:gd name="connsiteX2-5" fmla="*/ 5233726 w 5233726"/>
              <a:gd name="connsiteY2-6" fmla="*/ 6489848 h 6489848"/>
              <a:gd name="connsiteX3-7" fmla="*/ 0 w 5233726"/>
              <a:gd name="connsiteY3-8" fmla="*/ 6489848 h 6489848"/>
              <a:gd name="connsiteX0-9" fmla="*/ 0 w 5233726"/>
              <a:gd name="connsiteY0-10" fmla="*/ 6489848 h 6489848"/>
              <a:gd name="connsiteX1-11" fmla="*/ 0 w 5233726"/>
              <a:gd name="connsiteY1-12" fmla="*/ 0 h 6489848"/>
              <a:gd name="connsiteX2-13" fmla="*/ 5233726 w 5233726"/>
              <a:gd name="connsiteY2-14" fmla="*/ 6489848 h 6489848"/>
              <a:gd name="connsiteX3-15" fmla="*/ 0 w 5233726"/>
              <a:gd name="connsiteY3-16" fmla="*/ 6489848 h 6489848"/>
              <a:gd name="connsiteX0-17" fmla="*/ 0 w 5233726"/>
              <a:gd name="connsiteY0-18" fmla="*/ 6489848 h 6489848"/>
              <a:gd name="connsiteX1-19" fmla="*/ 0 w 5233726"/>
              <a:gd name="connsiteY1-20" fmla="*/ 0 h 6489848"/>
              <a:gd name="connsiteX2-21" fmla="*/ 5233726 w 5233726"/>
              <a:gd name="connsiteY2-22" fmla="*/ 6489848 h 6489848"/>
              <a:gd name="connsiteX3-23" fmla="*/ 0 w 5233726"/>
              <a:gd name="connsiteY3-24" fmla="*/ 6489848 h 6489848"/>
            </a:gdLst>
            <a:ahLst/>
            <a:cxnLst>
              <a:cxn ang="0">
                <a:pos x="connsiteX0-1" y="connsiteY0-2"/>
              </a:cxn>
              <a:cxn ang="0">
                <a:pos x="connsiteX1-3" y="connsiteY1-4"/>
              </a:cxn>
              <a:cxn ang="0">
                <a:pos x="connsiteX2-5" y="connsiteY2-6"/>
              </a:cxn>
              <a:cxn ang="0">
                <a:pos x="connsiteX3-7" y="connsiteY3-8"/>
              </a:cxn>
            </a:cxnLst>
            <a:rect l="l" t="t" r="r" b="b"/>
            <a:pathLst>
              <a:path w="5233726" h="6489848">
                <a:moveTo>
                  <a:pt x="0" y="6489848"/>
                </a:moveTo>
                <a:lnTo>
                  <a:pt x="0" y="0"/>
                </a:lnTo>
                <a:cubicBezTo>
                  <a:pt x="4675" y="2201383"/>
                  <a:pt x="2866851" y="6485565"/>
                  <a:pt x="5233726" y="6489848"/>
                </a:cubicBezTo>
                <a:lnTo>
                  <a:pt x="0" y="6489848"/>
                </a:lnTo>
                <a:close/>
              </a:path>
            </a:pathLst>
          </a:custGeom>
          <a:solidFill>
            <a:srgbClr val="0720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up)">
                                      <p:cBhvr>
                                        <p:cTn id="7" dur="300"/>
                                        <p:tgtEl>
                                          <p:spTgt spid="121"/>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300"/>
                                        <p:tgtEl>
                                          <p:spTgt spid="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122"/>
                                        </p:tgtEl>
                                        <p:attrNameLst>
                                          <p:attrName>style.visibility</p:attrName>
                                        </p:attrNameLst>
                                      </p:cBhvr>
                                      <p:to>
                                        <p:strVal val="visible"/>
                                      </p:to>
                                    </p:set>
                                    <p:animEffect transition="in" filter="fade">
                                      <p:cBhvr>
                                        <p:cTn id="18" dur="500"/>
                                        <p:tgtEl>
                                          <p:spTgt spid="3122"/>
                                        </p:tgtEl>
                                      </p:cBhvr>
                                    </p:animEffect>
                                  </p:childTnLst>
                                </p:cTn>
                              </p:par>
                              <p:par>
                                <p:cTn id="19" presetID="10" presetClass="entr" presetSubtype="0" fill="hold" nodeType="withEffect">
                                  <p:stCondLst>
                                    <p:cond delay="300"/>
                                  </p:stCondLst>
                                  <p:childTnLst>
                                    <p:set>
                                      <p:cBhvr>
                                        <p:cTn id="20" dur="1" fill="hold">
                                          <p:stCondLst>
                                            <p:cond delay="0"/>
                                          </p:stCondLst>
                                        </p:cTn>
                                        <p:tgtEl>
                                          <p:spTgt spid="3123"/>
                                        </p:tgtEl>
                                        <p:attrNameLst>
                                          <p:attrName>style.visibility</p:attrName>
                                        </p:attrNameLst>
                                      </p:cBhvr>
                                      <p:to>
                                        <p:strVal val="visible"/>
                                      </p:to>
                                    </p:set>
                                    <p:animEffect transition="in" filter="fade">
                                      <p:cBhvr>
                                        <p:cTn id="21" dur="500"/>
                                        <p:tgtEl>
                                          <p:spTgt spid="3123"/>
                                        </p:tgtEl>
                                      </p:cBhvr>
                                    </p:animEffect>
                                  </p:childTnLst>
                                </p:cTn>
                              </p:par>
                              <p:par>
                                <p:cTn id="22" presetID="22" presetClass="entr" presetSubtype="8" fill="hold" nodeType="withEffect">
                                  <p:stCondLst>
                                    <p:cond delay="300"/>
                                  </p:stCondLst>
                                  <p:childTnLst>
                                    <p:set>
                                      <p:cBhvr>
                                        <p:cTn id="23" dur="1" fill="hold">
                                          <p:stCondLst>
                                            <p:cond delay="0"/>
                                          </p:stCondLst>
                                        </p:cTn>
                                        <p:tgtEl>
                                          <p:spTgt spid="3128"/>
                                        </p:tgtEl>
                                        <p:attrNameLst>
                                          <p:attrName>style.visibility</p:attrName>
                                        </p:attrNameLst>
                                      </p:cBhvr>
                                      <p:to>
                                        <p:strVal val="visible"/>
                                      </p:to>
                                    </p:set>
                                    <p:animEffect transition="in" filter="wipe(left)">
                                      <p:cBhvr>
                                        <p:cTn id="24" dur="500"/>
                                        <p:tgtEl>
                                          <p:spTgt spid="3128"/>
                                        </p:tgtEl>
                                      </p:cBhvr>
                                    </p:animEffect>
                                  </p:childTnLst>
                                </p:cTn>
                              </p:par>
                              <p:par>
                                <p:cTn id="25" presetID="10" presetClass="entr" presetSubtype="0" fill="hold" nodeType="withEffect">
                                  <p:stCondLst>
                                    <p:cond delay="600"/>
                                  </p:stCondLst>
                                  <p:childTnLst>
                                    <p:set>
                                      <p:cBhvr>
                                        <p:cTn id="26" dur="1" fill="hold">
                                          <p:stCondLst>
                                            <p:cond delay="0"/>
                                          </p:stCondLst>
                                        </p:cTn>
                                        <p:tgtEl>
                                          <p:spTgt spid="3125"/>
                                        </p:tgtEl>
                                        <p:attrNameLst>
                                          <p:attrName>style.visibility</p:attrName>
                                        </p:attrNameLst>
                                      </p:cBhvr>
                                      <p:to>
                                        <p:strVal val="visible"/>
                                      </p:to>
                                    </p:set>
                                    <p:animEffect transition="in" filter="fade">
                                      <p:cBhvr>
                                        <p:cTn id="27" dur="500"/>
                                        <p:tgtEl>
                                          <p:spTgt spid="3125"/>
                                        </p:tgtEl>
                                      </p:cBhvr>
                                    </p:animEffect>
                                  </p:childTnLst>
                                </p:cTn>
                              </p:par>
                              <p:par>
                                <p:cTn id="28" presetID="22" presetClass="entr" presetSubtype="8" fill="hold" nodeType="withEffect">
                                  <p:stCondLst>
                                    <p:cond delay="600"/>
                                  </p:stCondLst>
                                  <p:childTnLst>
                                    <p:set>
                                      <p:cBhvr>
                                        <p:cTn id="29" dur="1" fill="hold">
                                          <p:stCondLst>
                                            <p:cond delay="0"/>
                                          </p:stCondLst>
                                        </p:cTn>
                                        <p:tgtEl>
                                          <p:spTgt spid="3129"/>
                                        </p:tgtEl>
                                        <p:attrNameLst>
                                          <p:attrName>style.visibility</p:attrName>
                                        </p:attrNameLst>
                                      </p:cBhvr>
                                      <p:to>
                                        <p:strVal val="visible"/>
                                      </p:to>
                                    </p:set>
                                    <p:animEffect transition="in" filter="wipe(left)">
                                      <p:cBhvr>
                                        <p:cTn id="30" dur="500"/>
                                        <p:tgtEl>
                                          <p:spTgt spid="3129"/>
                                        </p:tgtEl>
                                      </p:cBhvr>
                                    </p:animEffect>
                                  </p:childTnLst>
                                </p:cTn>
                              </p:par>
                              <p:par>
                                <p:cTn id="31" presetID="22" presetClass="entr" presetSubtype="8" fill="hold" nodeType="withEffect">
                                  <p:stCondLst>
                                    <p:cond delay="800"/>
                                  </p:stCondLst>
                                  <p:childTnLst>
                                    <p:set>
                                      <p:cBhvr>
                                        <p:cTn id="32" dur="1" fill="hold">
                                          <p:stCondLst>
                                            <p:cond delay="0"/>
                                          </p:stCondLst>
                                        </p:cTn>
                                        <p:tgtEl>
                                          <p:spTgt spid="3131"/>
                                        </p:tgtEl>
                                        <p:attrNameLst>
                                          <p:attrName>style.visibility</p:attrName>
                                        </p:attrNameLst>
                                      </p:cBhvr>
                                      <p:to>
                                        <p:strVal val="visible"/>
                                      </p:to>
                                    </p:set>
                                    <p:animEffect transition="in" filter="wipe(left)">
                                      <p:cBhvr>
                                        <p:cTn id="33" dur="500"/>
                                        <p:tgtEl>
                                          <p:spTgt spid="3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rotWithShape="1">
          <a:blip r:embed="rId1" cstate="print">
            <a:duotone>
              <a:schemeClr val="bg2">
                <a:shade val="45000"/>
                <a:satMod val="135000"/>
              </a:schemeClr>
              <a:prstClr val="white"/>
            </a:duotone>
            <a:extLst>
              <a:ext uri="{28A0092B-C50C-407E-A947-70E740481C1C}">
                <a14:useLocalDpi xmlns:a14="http://schemas.microsoft.com/office/drawing/2010/main" val="0"/>
              </a:ext>
            </a:extLst>
          </a:blip>
          <a:srcRect l="2767" r="7205" b="57679"/>
          <a:stretch>
            <a:fillRect/>
          </a:stretch>
        </p:blipFill>
        <p:spPr bwMode="auto">
          <a:xfrm rot="10800000">
            <a:off x="2495600" y="4221088"/>
            <a:ext cx="7272809" cy="469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rotWithShape="1">
          <a:blip r:embed="rId1" cstate="print">
            <a:duotone>
              <a:schemeClr val="bg2">
                <a:shade val="45000"/>
                <a:satMod val="135000"/>
              </a:schemeClr>
              <a:prstClr val="white"/>
            </a:duotone>
            <a:extLst>
              <a:ext uri="{28A0092B-C50C-407E-A947-70E740481C1C}">
                <a14:useLocalDpi xmlns:a14="http://schemas.microsoft.com/office/drawing/2010/main" val="0"/>
              </a:ext>
            </a:extLst>
          </a:blip>
          <a:srcRect l="2767" r="7205" b="57679"/>
          <a:stretch>
            <a:fillRect/>
          </a:stretch>
        </p:blipFill>
        <p:spPr bwMode="auto">
          <a:xfrm rot="10800000" flipV="1">
            <a:off x="2481112" y="2132856"/>
            <a:ext cx="7272809" cy="469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4636135" y="2882900"/>
            <a:ext cx="4434840" cy="1972310"/>
          </a:xfrm>
          <a:prstGeom prst="rect">
            <a:avLst/>
          </a:prstGeom>
          <a:noFill/>
          <a:ln w="9525">
            <a:noFill/>
          </a:ln>
        </p:spPr>
        <p:txBody>
          <a:bodyPr wrap="square">
            <a:noAutofit/>
          </a:bodyPr>
          <a:lstStyle/>
          <a:p>
            <a:pPr algn="ctr" eaLnBrk="1" hangingPunct="1"/>
            <a:r>
              <a:rPr lang="zh-CN" altLang="en-US" sz="3200" b="1" dirty="0">
                <a:solidFill>
                  <a:srgbClr val="072063"/>
                </a:solidFill>
                <a:latin typeface="Arial" panose="020B0604020202020204" pitchFamily="34" charset="0"/>
                <a:sym typeface="+mn-ea"/>
              </a:rPr>
              <a:t>Background and significance</a:t>
            </a:r>
            <a:endParaRPr lang="zh-CN" altLang="en-US" sz="3200" b="1" dirty="0">
              <a:solidFill>
                <a:srgbClr val="072063"/>
              </a:solidFill>
              <a:latin typeface="Arial" panose="020B0604020202020204" pitchFamily="34" charset="0"/>
            </a:endParaRPr>
          </a:p>
          <a:p>
            <a:pPr algn="ctr" eaLnBrk="1" hangingPunct="1"/>
            <a:endParaRPr lang="zh-CN" altLang="en-US" sz="3200" b="1" dirty="0">
              <a:solidFill>
                <a:srgbClr val="072063"/>
              </a:solidFill>
              <a:latin typeface="Arial" panose="020B0604020202020204" pitchFamily="34" charset="0"/>
            </a:endParaRPr>
          </a:p>
        </p:txBody>
      </p:sp>
      <p:grpSp>
        <p:nvGrpSpPr>
          <p:cNvPr id="20" name="组合 19"/>
          <p:cNvGrpSpPr/>
          <p:nvPr/>
        </p:nvGrpSpPr>
        <p:grpSpPr>
          <a:xfrm>
            <a:off x="3719513" y="2882900"/>
            <a:ext cx="1223962" cy="1190625"/>
            <a:chOff x="2195736" y="2883161"/>
            <a:chExt cx="1224137" cy="1190267"/>
          </a:xfrm>
        </p:grpSpPr>
        <p:sp>
          <p:nvSpPr>
            <p:cNvPr id="19" name="椭圆 18"/>
            <p:cNvSpPr/>
            <p:nvPr/>
          </p:nvSpPr>
          <p:spPr>
            <a:xfrm>
              <a:off x="2195736" y="3683020"/>
              <a:ext cx="1224137" cy="390408"/>
            </a:xfrm>
            <a:prstGeom prst="ellipse">
              <a:avLst/>
            </a:prstGeom>
            <a:gradFill flip="none" rotWithShape="1">
              <a:gsLst>
                <a:gs pos="0">
                  <a:schemeClr val="tx1">
                    <a:alpha val="68000"/>
                  </a:schemeClr>
                </a:gs>
                <a:gs pos="100000">
                  <a:schemeClr val="tx1">
                    <a:lumMod val="65000"/>
                    <a:lumOff val="3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grpSp>
          <p:nvGrpSpPr>
            <p:cNvPr id="5128" name="组合 11"/>
            <p:cNvGrpSpPr/>
            <p:nvPr/>
          </p:nvGrpSpPr>
          <p:grpSpPr>
            <a:xfrm>
              <a:off x="2282857" y="2883161"/>
              <a:ext cx="1049896" cy="1049896"/>
              <a:chOff x="2627784" y="1701415"/>
              <a:chExt cx="605681" cy="605681"/>
            </a:xfrm>
          </p:grpSpPr>
          <p:sp>
            <p:nvSpPr>
              <p:cNvPr id="13" name="椭圆 12"/>
              <p:cNvSpPr/>
              <p:nvPr/>
            </p:nvSpPr>
            <p:spPr>
              <a:xfrm>
                <a:off x="2627901" y="1701415"/>
                <a:ext cx="605446" cy="606092"/>
              </a:xfrm>
              <a:prstGeom prst="ellipse">
                <a:avLst/>
              </a:prstGeom>
              <a:solidFill>
                <a:srgbClr val="0720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grpSp>
            <p:nvGrpSpPr>
              <p:cNvPr id="5130" name="Group 27"/>
              <p:cNvGrpSpPr>
                <a:grpSpLocks noChangeAspect="1"/>
              </p:cNvGrpSpPr>
              <p:nvPr/>
            </p:nvGrpSpPr>
            <p:grpSpPr>
              <a:xfrm>
                <a:off x="2754994" y="1831401"/>
                <a:ext cx="351260" cy="345708"/>
                <a:chOff x="-2952" y="-1157"/>
                <a:chExt cx="3605" cy="3548"/>
              </a:xfrm>
            </p:grpSpPr>
            <p:sp>
              <p:nvSpPr>
                <p:cNvPr id="5131" name="Freeform 28"/>
                <p:cNvSpPr/>
                <p:nvPr/>
              </p:nvSpPr>
              <p:spPr>
                <a:xfrm>
                  <a:off x="-1015" y="806"/>
                  <a:ext cx="574" cy="550"/>
                </a:xfrm>
                <a:custGeom>
                  <a:avLst/>
                  <a:gdLst/>
                  <a:ahLst/>
                  <a:cxnLst>
                    <a:cxn ang="0">
                      <a:pos x="1011" y="423"/>
                    </a:cxn>
                    <a:cxn ang="0">
                      <a:pos x="959" y="418"/>
                    </a:cxn>
                    <a:cxn ang="0">
                      <a:pos x="860" y="323"/>
                    </a:cxn>
                    <a:cxn ang="0">
                      <a:pos x="742" y="356"/>
                    </a:cxn>
                    <a:cxn ang="0">
                      <a:pos x="418" y="50"/>
                    </a:cxn>
                    <a:cxn ang="0">
                      <a:pos x="73" y="418"/>
                    </a:cxn>
                    <a:cxn ang="0">
                      <a:pos x="397" y="720"/>
                    </a:cxn>
                    <a:cxn ang="0">
                      <a:pos x="385" y="836"/>
                    </a:cxn>
                    <a:cxn ang="0">
                      <a:pos x="480" y="925"/>
                    </a:cxn>
                    <a:cxn ang="0">
                      <a:pos x="491" y="980"/>
                    </a:cxn>
                    <a:cxn ang="0">
                      <a:pos x="836" y="1298"/>
                    </a:cxn>
                    <a:cxn ang="0">
                      <a:pos x="1356" y="741"/>
                    </a:cxn>
                    <a:cxn ang="0">
                      <a:pos x="1011" y="423"/>
                    </a:cxn>
                  </a:cxnLst>
                  <a:rect l="0" t="0" r="0" b="0"/>
                  <a:pathLst>
                    <a:path w="243" h="233">
                      <a:moveTo>
                        <a:pt x="181" y="76"/>
                      </a:moveTo>
                      <a:cubicBezTo>
                        <a:pt x="179" y="74"/>
                        <a:pt x="176" y="74"/>
                        <a:pt x="172" y="75"/>
                      </a:cubicBezTo>
                      <a:cubicBezTo>
                        <a:pt x="168" y="71"/>
                        <a:pt x="161" y="65"/>
                        <a:pt x="154" y="58"/>
                      </a:cubicBezTo>
                      <a:cubicBezTo>
                        <a:pt x="150" y="55"/>
                        <a:pt x="143" y="58"/>
                        <a:pt x="133" y="64"/>
                      </a:cubicBezTo>
                      <a:cubicBezTo>
                        <a:pt x="119" y="51"/>
                        <a:pt x="83" y="17"/>
                        <a:pt x="75" y="9"/>
                      </a:cubicBezTo>
                      <a:cubicBezTo>
                        <a:pt x="64" y="0"/>
                        <a:pt x="0" y="64"/>
                        <a:pt x="13" y="75"/>
                      </a:cubicBezTo>
                      <a:cubicBezTo>
                        <a:pt x="22" y="84"/>
                        <a:pt x="57" y="116"/>
                        <a:pt x="71" y="129"/>
                      </a:cubicBezTo>
                      <a:cubicBezTo>
                        <a:pt x="66" y="139"/>
                        <a:pt x="64" y="146"/>
                        <a:pt x="69" y="150"/>
                      </a:cubicBezTo>
                      <a:cubicBezTo>
                        <a:pt x="75" y="157"/>
                        <a:pt x="81" y="162"/>
                        <a:pt x="86" y="166"/>
                      </a:cubicBezTo>
                      <a:cubicBezTo>
                        <a:pt x="85" y="170"/>
                        <a:pt x="85" y="174"/>
                        <a:pt x="88" y="176"/>
                      </a:cubicBezTo>
                      <a:cubicBezTo>
                        <a:pt x="97" y="183"/>
                        <a:pt x="121" y="206"/>
                        <a:pt x="150" y="233"/>
                      </a:cubicBezTo>
                      <a:cubicBezTo>
                        <a:pt x="243" y="133"/>
                        <a:pt x="243" y="133"/>
                        <a:pt x="243" y="133"/>
                      </a:cubicBezTo>
                      <a:cubicBezTo>
                        <a:pt x="215" y="108"/>
                        <a:pt x="193" y="86"/>
                        <a:pt x="181" y="76"/>
                      </a:cubicBezTo>
                      <a:close/>
                    </a:path>
                  </a:pathLst>
                </a:custGeom>
                <a:solidFill>
                  <a:srgbClr val="FFFFFF">
                    <a:alpha val="100000"/>
                  </a:srgbClr>
                </a:solidFill>
                <a:ln w="9525">
                  <a:noFill/>
                </a:ln>
              </p:spPr>
              <p:txBody>
                <a:bodyPr/>
                <a:lstStyle/>
                <a:p>
                  <a:endParaRPr lang="zh-CN" altLang="en-US"/>
                </a:p>
              </p:txBody>
            </p:sp>
            <p:sp>
              <p:nvSpPr>
                <p:cNvPr id="5132" name="Freeform 29"/>
                <p:cNvSpPr>
                  <a:spLocks noEditPoints="1"/>
                </p:cNvSpPr>
                <p:nvPr/>
              </p:nvSpPr>
              <p:spPr>
                <a:xfrm>
                  <a:off x="-741" y="1052"/>
                  <a:ext cx="1394" cy="1339"/>
                </a:xfrm>
                <a:custGeom>
                  <a:avLst/>
                  <a:gdLst/>
                  <a:ahLst/>
                  <a:cxnLst>
                    <a:cxn ang="0">
                      <a:pos x="2138" y="3084"/>
                    </a:cxn>
                    <a:cxn ang="0">
                      <a:pos x="111" y="1221"/>
                    </a:cxn>
                    <a:cxn ang="0">
                      <a:pos x="111" y="1221"/>
                    </a:cxn>
                    <a:cxn ang="0">
                      <a:pos x="12" y="938"/>
                    </a:cxn>
                    <a:cxn ang="0">
                      <a:pos x="12" y="938"/>
                    </a:cxn>
                    <a:cxn ang="0">
                      <a:pos x="123" y="647"/>
                    </a:cxn>
                    <a:cxn ang="0">
                      <a:pos x="123" y="647"/>
                    </a:cxn>
                    <a:cxn ang="0">
                      <a:pos x="312" y="413"/>
                    </a:cxn>
                    <a:cxn ang="0">
                      <a:pos x="312" y="413"/>
                    </a:cxn>
                    <a:cxn ang="0">
                      <a:pos x="766" y="45"/>
                    </a:cxn>
                    <a:cxn ang="0">
                      <a:pos x="766" y="45"/>
                    </a:cxn>
                    <a:cxn ang="0">
                      <a:pos x="976" y="5"/>
                    </a:cxn>
                    <a:cxn ang="0">
                      <a:pos x="976" y="5"/>
                    </a:cxn>
                    <a:cxn ang="0">
                      <a:pos x="1167" y="90"/>
                    </a:cxn>
                    <a:cxn ang="0">
                      <a:pos x="1167" y="90"/>
                    </a:cxn>
                    <a:cxn ang="0">
                      <a:pos x="3199" y="1958"/>
                    </a:cxn>
                    <a:cxn ang="0">
                      <a:pos x="3199" y="1958"/>
                    </a:cxn>
                    <a:cxn ang="0">
                      <a:pos x="3199" y="1958"/>
                    </a:cxn>
                    <a:cxn ang="0">
                      <a:pos x="3289" y="2196"/>
                    </a:cxn>
                    <a:cxn ang="0">
                      <a:pos x="3289" y="2196"/>
                    </a:cxn>
                    <a:cxn ang="0">
                      <a:pos x="3244" y="2343"/>
                    </a:cxn>
                    <a:cxn ang="0">
                      <a:pos x="3244" y="2343"/>
                    </a:cxn>
                    <a:cxn ang="0">
                      <a:pos x="3187" y="2425"/>
                    </a:cxn>
                    <a:cxn ang="0">
                      <a:pos x="3187" y="2425"/>
                    </a:cxn>
                    <a:cxn ang="0">
                      <a:pos x="3053" y="2598"/>
                    </a:cxn>
                    <a:cxn ang="0">
                      <a:pos x="3053" y="2598"/>
                    </a:cxn>
                    <a:cxn ang="0">
                      <a:pos x="2708" y="2961"/>
                    </a:cxn>
                    <a:cxn ang="0">
                      <a:pos x="2708" y="2961"/>
                    </a:cxn>
                    <a:cxn ang="0">
                      <a:pos x="2467" y="3134"/>
                    </a:cxn>
                    <a:cxn ang="0">
                      <a:pos x="2467" y="3134"/>
                    </a:cxn>
                    <a:cxn ang="0">
                      <a:pos x="2311" y="3157"/>
                    </a:cxn>
                    <a:cxn ang="0">
                      <a:pos x="2311" y="3157"/>
                    </a:cxn>
                    <a:cxn ang="0">
                      <a:pos x="2311" y="3157"/>
                    </a:cxn>
                    <a:cxn ang="0">
                      <a:pos x="2311" y="3157"/>
                    </a:cxn>
                    <a:cxn ang="0">
                      <a:pos x="2138" y="3084"/>
                    </a:cxn>
                    <a:cxn ang="0">
                      <a:pos x="2356" y="2532"/>
                    </a:cxn>
                    <a:cxn ang="0">
                      <a:pos x="2372" y="2520"/>
                    </a:cxn>
                    <a:cxn ang="0">
                      <a:pos x="2372" y="2520"/>
                    </a:cxn>
                    <a:cxn ang="0">
                      <a:pos x="2658" y="2215"/>
                    </a:cxn>
                    <a:cxn ang="0">
                      <a:pos x="2658" y="2215"/>
                    </a:cxn>
                    <a:cxn ang="0">
                      <a:pos x="2658" y="2208"/>
                    </a:cxn>
                    <a:cxn ang="0">
                      <a:pos x="2658" y="2208"/>
                    </a:cxn>
                    <a:cxn ang="0">
                      <a:pos x="910" y="602"/>
                    </a:cxn>
                    <a:cxn ang="0">
                      <a:pos x="910" y="602"/>
                    </a:cxn>
                    <a:cxn ang="0">
                      <a:pos x="877" y="631"/>
                    </a:cxn>
                    <a:cxn ang="0">
                      <a:pos x="877" y="631"/>
                    </a:cxn>
                    <a:cxn ang="0">
                      <a:pos x="626" y="893"/>
                    </a:cxn>
                    <a:cxn ang="0">
                      <a:pos x="626" y="893"/>
                    </a:cxn>
                    <a:cxn ang="0">
                      <a:pos x="602" y="921"/>
                    </a:cxn>
                    <a:cxn ang="0">
                      <a:pos x="602" y="921"/>
                    </a:cxn>
                    <a:cxn ang="0">
                      <a:pos x="2356" y="2532"/>
                    </a:cxn>
                  </a:cxnLst>
                  <a:rect l="0" t="0" r="0" b="0"/>
                  <a:pathLst>
                    <a:path w="590" h="567">
                      <a:moveTo>
                        <a:pt x="383" y="553"/>
                      </a:moveTo>
                      <a:cubicBezTo>
                        <a:pt x="374" y="544"/>
                        <a:pt x="31" y="229"/>
                        <a:pt x="20" y="219"/>
                      </a:cubicBezTo>
                      <a:cubicBezTo>
                        <a:pt x="20" y="219"/>
                        <a:pt x="20" y="219"/>
                        <a:pt x="20" y="219"/>
                      </a:cubicBezTo>
                      <a:cubicBezTo>
                        <a:pt x="4" y="204"/>
                        <a:pt x="0" y="181"/>
                        <a:pt x="2" y="168"/>
                      </a:cubicBezTo>
                      <a:cubicBezTo>
                        <a:pt x="2" y="168"/>
                        <a:pt x="2" y="168"/>
                        <a:pt x="2" y="168"/>
                      </a:cubicBezTo>
                      <a:cubicBezTo>
                        <a:pt x="4" y="144"/>
                        <a:pt x="13" y="131"/>
                        <a:pt x="22" y="116"/>
                      </a:cubicBezTo>
                      <a:cubicBezTo>
                        <a:pt x="22" y="116"/>
                        <a:pt x="22" y="116"/>
                        <a:pt x="22" y="116"/>
                      </a:cubicBezTo>
                      <a:cubicBezTo>
                        <a:pt x="32" y="101"/>
                        <a:pt x="43" y="87"/>
                        <a:pt x="56" y="74"/>
                      </a:cubicBezTo>
                      <a:cubicBezTo>
                        <a:pt x="56" y="74"/>
                        <a:pt x="56" y="74"/>
                        <a:pt x="56" y="74"/>
                      </a:cubicBezTo>
                      <a:cubicBezTo>
                        <a:pt x="82" y="46"/>
                        <a:pt x="108" y="23"/>
                        <a:pt x="137" y="8"/>
                      </a:cubicBezTo>
                      <a:cubicBezTo>
                        <a:pt x="137" y="8"/>
                        <a:pt x="137" y="8"/>
                        <a:pt x="137" y="8"/>
                      </a:cubicBezTo>
                      <a:cubicBezTo>
                        <a:pt x="147" y="4"/>
                        <a:pt x="157" y="0"/>
                        <a:pt x="175" y="1"/>
                      </a:cubicBezTo>
                      <a:cubicBezTo>
                        <a:pt x="175" y="1"/>
                        <a:pt x="175" y="1"/>
                        <a:pt x="175" y="1"/>
                      </a:cubicBezTo>
                      <a:cubicBezTo>
                        <a:pt x="185" y="2"/>
                        <a:pt x="199" y="6"/>
                        <a:pt x="209" y="16"/>
                      </a:cubicBezTo>
                      <a:cubicBezTo>
                        <a:pt x="209" y="16"/>
                        <a:pt x="209" y="16"/>
                        <a:pt x="209" y="16"/>
                      </a:cubicBezTo>
                      <a:cubicBezTo>
                        <a:pt x="218" y="25"/>
                        <a:pt x="556" y="335"/>
                        <a:pt x="573" y="351"/>
                      </a:cubicBezTo>
                      <a:cubicBezTo>
                        <a:pt x="573" y="351"/>
                        <a:pt x="573" y="351"/>
                        <a:pt x="573" y="351"/>
                      </a:cubicBezTo>
                      <a:cubicBezTo>
                        <a:pt x="573" y="351"/>
                        <a:pt x="573" y="351"/>
                        <a:pt x="573" y="351"/>
                      </a:cubicBezTo>
                      <a:cubicBezTo>
                        <a:pt x="589" y="367"/>
                        <a:pt x="590" y="386"/>
                        <a:pt x="589" y="394"/>
                      </a:cubicBezTo>
                      <a:cubicBezTo>
                        <a:pt x="589" y="394"/>
                        <a:pt x="589" y="394"/>
                        <a:pt x="589" y="394"/>
                      </a:cubicBezTo>
                      <a:cubicBezTo>
                        <a:pt x="587" y="409"/>
                        <a:pt x="583" y="414"/>
                        <a:pt x="581" y="420"/>
                      </a:cubicBezTo>
                      <a:cubicBezTo>
                        <a:pt x="581" y="420"/>
                        <a:pt x="581" y="420"/>
                        <a:pt x="581" y="420"/>
                      </a:cubicBezTo>
                      <a:cubicBezTo>
                        <a:pt x="578" y="425"/>
                        <a:pt x="575" y="430"/>
                        <a:pt x="571" y="435"/>
                      </a:cubicBezTo>
                      <a:cubicBezTo>
                        <a:pt x="571" y="435"/>
                        <a:pt x="571" y="435"/>
                        <a:pt x="571" y="435"/>
                      </a:cubicBezTo>
                      <a:cubicBezTo>
                        <a:pt x="564" y="445"/>
                        <a:pt x="556" y="455"/>
                        <a:pt x="547" y="466"/>
                      </a:cubicBezTo>
                      <a:cubicBezTo>
                        <a:pt x="547" y="466"/>
                        <a:pt x="547" y="466"/>
                        <a:pt x="547" y="466"/>
                      </a:cubicBezTo>
                      <a:cubicBezTo>
                        <a:pt x="528" y="488"/>
                        <a:pt x="506" y="512"/>
                        <a:pt x="485" y="531"/>
                      </a:cubicBezTo>
                      <a:cubicBezTo>
                        <a:pt x="485" y="531"/>
                        <a:pt x="485" y="531"/>
                        <a:pt x="485" y="531"/>
                      </a:cubicBezTo>
                      <a:cubicBezTo>
                        <a:pt x="471" y="543"/>
                        <a:pt x="461" y="553"/>
                        <a:pt x="442" y="562"/>
                      </a:cubicBezTo>
                      <a:cubicBezTo>
                        <a:pt x="442" y="562"/>
                        <a:pt x="442" y="562"/>
                        <a:pt x="442" y="562"/>
                      </a:cubicBezTo>
                      <a:cubicBezTo>
                        <a:pt x="436" y="564"/>
                        <a:pt x="429" y="567"/>
                        <a:pt x="414" y="566"/>
                      </a:cubicBezTo>
                      <a:cubicBezTo>
                        <a:pt x="414" y="566"/>
                        <a:pt x="414" y="566"/>
                        <a:pt x="414" y="566"/>
                      </a:cubicBezTo>
                      <a:cubicBezTo>
                        <a:pt x="414" y="566"/>
                        <a:pt x="414" y="566"/>
                        <a:pt x="414" y="566"/>
                      </a:cubicBezTo>
                      <a:cubicBezTo>
                        <a:pt x="414" y="566"/>
                        <a:pt x="414" y="566"/>
                        <a:pt x="414" y="566"/>
                      </a:cubicBezTo>
                      <a:cubicBezTo>
                        <a:pt x="406" y="566"/>
                        <a:pt x="394" y="562"/>
                        <a:pt x="383" y="553"/>
                      </a:cubicBezTo>
                      <a:close/>
                      <a:moveTo>
                        <a:pt x="422" y="454"/>
                      </a:moveTo>
                      <a:cubicBezTo>
                        <a:pt x="423" y="453"/>
                        <a:pt x="424" y="453"/>
                        <a:pt x="425" y="452"/>
                      </a:cubicBezTo>
                      <a:cubicBezTo>
                        <a:pt x="425" y="452"/>
                        <a:pt x="425" y="452"/>
                        <a:pt x="425" y="452"/>
                      </a:cubicBezTo>
                      <a:cubicBezTo>
                        <a:pt x="441" y="436"/>
                        <a:pt x="461" y="415"/>
                        <a:pt x="476" y="397"/>
                      </a:cubicBezTo>
                      <a:cubicBezTo>
                        <a:pt x="476" y="397"/>
                        <a:pt x="476" y="397"/>
                        <a:pt x="476" y="397"/>
                      </a:cubicBezTo>
                      <a:cubicBezTo>
                        <a:pt x="476" y="397"/>
                        <a:pt x="476" y="397"/>
                        <a:pt x="476" y="396"/>
                      </a:cubicBezTo>
                      <a:cubicBezTo>
                        <a:pt x="476" y="396"/>
                        <a:pt x="476" y="396"/>
                        <a:pt x="476" y="396"/>
                      </a:cubicBezTo>
                      <a:cubicBezTo>
                        <a:pt x="388" y="313"/>
                        <a:pt x="241" y="181"/>
                        <a:pt x="163" y="108"/>
                      </a:cubicBezTo>
                      <a:cubicBezTo>
                        <a:pt x="163" y="108"/>
                        <a:pt x="163" y="108"/>
                        <a:pt x="163" y="108"/>
                      </a:cubicBezTo>
                      <a:cubicBezTo>
                        <a:pt x="161" y="110"/>
                        <a:pt x="159" y="112"/>
                        <a:pt x="157" y="113"/>
                      </a:cubicBezTo>
                      <a:cubicBezTo>
                        <a:pt x="157" y="113"/>
                        <a:pt x="157" y="113"/>
                        <a:pt x="157" y="113"/>
                      </a:cubicBezTo>
                      <a:cubicBezTo>
                        <a:pt x="142" y="126"/>
                        <a:pt x="124" y="145"/>
                        <a:pt x="112" y="160"/>
                      </a:cubicBezTo>
                      <a:cubicBezTo>
                        <a:pt x="112" y="160"/>
                        <a:pt x="112" y="160"/>
                        <a:pt x="112" y="160"/>
                      </a:cubicBezTo>
                      <a:cubicBezTo>
                        <a:pt x="110" y="162"/>
                        <a:pt x="109" y="164"/>
                        <a:pt x="108" y="165"/>
                      </a:cubicBezTo>
                      <a:cubicBezTo>
                        <a:pt x="108" y="165"/>
                        <a:pt x="108" y="165"/>
                        <a:pt x="108" y="165"/>
                      </a:cubicBezTo>
                      <a:cubicBezTo>
                        <a:pt x="185" y="237"/>
                        <a:pt x="335" y="373"/>
                        <a:pt x="422" y="454"/>
                      </a:cubicBezTo>
                      <a:close/>
                    </a:path>
                  </a:pathLst>
                </a:custGeom>
                <a:solidFill>
                  <a:srgbClr val="FFFFFF">
                    <a:alpha val="100000"/>
                  </a:srgbClr>
                </a:solidFill>
                <a:ln w="9525">
                  <a:noFill/>
                </a:ln>
              </p:spPr>
              <p:txBody>
                <a:bodyPr/>
                <a:lstStyle/>
                <a:p>
                  <a:endParaRPr lang="zh-CN" altLang="en-US"/>
                </a:p>
              </p:txBody>
            </p:sp>
            <p:sp>
              <p:nvSpPr>
                <p:cNvPr id="5133" name="Freeform 30"/>
                <p:cNvSpPr>
                  <a:spLocks noEditPoints="1"/>
                </p:cNvSpPr>
                <p:nvPr/>
              </p:nvSpPr>
              <p:spPr>
                <a:xfrm>
                  <a:off x="-2952" y="-1157"/>
                  <a:ext cx="2488" cy="2492"/>
                </a:xfrm>
                <a:custGeom>
                  <a:avLst/>
                  <a:gdLst/>
                  <a:ahLst/>
                  <a:cxnLst>
                    <a:cxn ang="0">
                      <a:pos x="2691" y="5813"/>
                    </a:cxn>
                    <a:cxn ang="0">
                      <a:pos x="988" y="5055"/>
                    </a:cxn>
                    <a:cxn ang="0">
                      <a:pos x="988" y="5055"/>
                    </a:cxn>
                    <a:cxn ang="0">
                      <a:pos x="73" y="2695"/>
                    </a:cxn>
                    <a:cxn ang="0">
                      <a:pos x="73" y="2695"/>
                    </a:cxn>
                    <a:cxn ang="0">
                      <a:pos x="827" y="987"/>
                    </a:cxn>
                    <a:cxn ang="0">
                      <a:pos x="827" y="987"/>
                    </a:cxn>
                    <a:cxn ang="0">
                      <a:pos x="827" y="987"/>
                    </a:cxn>
                    <a:cxn ang="0">
                      <a:pos x="3187" y="73"/>
                    </a:cxn>
                    <a:cxn ang="0">
                      <a:pos x="3187" y="73"/>
                    </a:cxn>
                    <a:cxn ang="0">
                      <a:pos x="4896" y="827"/>
                    </a:cxn>
                    <a:cxn ang="0">
                      <a:pos x="4896" y="827"/>
                    </a:cxn>
                    <a:cxn ang="0">
                      <a:pos x="5805" y="3191"/>
                    </a:cxn>
                    <a:cxn ang="0">
                      <a:pos x="5805" y="3191"/>
                    </a:cxn>
                    <a:cxn ang="0">
                      <a:pos x="5052" y="4899"/>
                    </a:cxn>
                    <a:cxn ang="0">
                      <a:pos x="5052" y="4899"/>
                    </a:cxn>
                    <a:cxn ang="0">
                      <a:pos x="2696" y="5813"/>
                    </a:cxn>
                    <a:cxn ang="0">
                      <a:pos x="2696" y="5813"/>
                    </a:cxn>
                    <a:cxn ang="0">
                      <a:pos x="2691" y="5813"/>
                    </a:cxn>
                    <a:cxn ang="0">
                      <a:pos x="1233" y="1361"/>
                    </a:cxn>
                    <a:cxn ang="0">
                      <a:pos x="1233" y="1361"/>
                    </a:cxn>
                    <a:cxn ang="0">
                      <a:pos x="626" y="2740"/>
                    </a:cxn>
                    <a:cxn ang="0">
                      <a:pos x="626" y="2740"/>
                    </a:cxn>
                    <a:cxn ang="0">
                      <a:pos x="1363" y="4653"/>
                    </a:cxn>
                    <a:cxn ang="0">
                      <a:pos x="1363" y="4653"/>
                    </a:cxn>
                    <a:cxn ang="0">
                      <a:pos x="2741" y="5260"/>
                    </a:cxn>
                    <a:cxn ang="0">
                      <a:pos x="2741" y="5260"/>
                    </a:cxn>
                    <a:cxn ang="0">
                      <a:pos x="4650" y="4519"/>
                    </a:cxn>
                    <a:cxn ang="0">
                      <a:pos x="4650" y="4519"/>
                    </a:cxn>
                    <a:cxn ang="0">
                      <a:pos x="5260" y="3142"/>
                    </a:cxn>
                    <a:cxn ang="0">
                      <a:pos x="5260" y="3142"/>
                    </a:cxn>
                    <a:cxn ang="0">
                      <a:pos x="4522" y="1233"/>
                    </a:cxn>
                    <a:cxn ang="0">
                      <a:pos x="4522" y="1233"/>
                    </a:cxn>
                    <a:cxn ang="0">
                      <a:pos x="3142" y="619"/>
                    </a:cxn>
                    <a:cxn ang="0">
                      <a:pos x="3142" y="619"/>
                    </a:cxn>
                    <a:cxn ang="0">
                      <a:pos x="1233" y="1361"/>
                    </a:cxn>
                    <a:cxn ang="0">
                      <a:pos x="1233" y="1361"/>
                    </a:cxn>
                  </a:cxnLst>
                  <a:rect l="0" t="0" r="0" b="0"/>
                  <a:pathLst>
                    <a:path w="1053" h="1055">
                      <a:moveTo>
                        <a:pt x="482" y="1042"/>
                      </a:moveTo>
                      <a:cubicBezTo>
                        <a:pt x="372" y="1032"/>
                        <a:pt x="264" y="987"/>
                        <a:pt x="177" y="906"/>
                      </a:cubicBezTo>
                      <a:cubicBezTo>
                        <a:pt x="177" y="906"/>
                        <a:pt x="177" y="906"/>
                        <a:pt x="177" y="906"/>
                      </a:cubicBezTo>
                      <a:cubicBezTo>
                        <a:pt x="55" y="794"/>
                        <a:pt x="0" y="636"/>
                        <a:pt x="13" y="483"/>
                      </a:cubicBezTo>
                      <a:cubicBezTo>
                        <a:pt x="13" y="483"/>
                        <a:pt x="13" y="483"/>
                        <a:pt x="13" y="483"/>
                      </a:cubicBezTo>
                      <a:cubicBezTo>
                        <a:pt x="23" y="373"/>
                        <a:pt x="68" y="264"/>
                        <a:pt x="148" y="177"/>
                      </a:cubicBezTo>
                      <a:cubicBezTo>
                        <a:pt x="148" y="177"/>
                        <a:pt x="148" y="177"/>
                        <a:pt x="148" y="177"/>
                      </a:cubicBezTo>
                      <a:cubicBezTo>
                        <a:pt x="148" y="177"/>
                        <a:pt x="148" y="177"/>
                        <a:pt x="148" y="177"/>
                      </a:cubicBezTo>
                      <a:cubicBezTo>
                        <a:pt x="261" y="55"/>
                        <a:pt x="418" y="0"/>
                        <a:pt x="571" y="13"/>
                      </a:cubicBezTo>
                      <a:cubicBezTo>
                        <a:pt x="571" y="13"/>
                        <a:pt x="571" y="13"/>
                        <a:pt x="571" y="13"/>
                      </a:cubicBezTo>
                      <a:cubicBezTo>
                        <a:pt x="681" y="22"/>
                        <a:pt x="789" y="67"/>
                        <a:pt x="877" y="148"/>
                      </a:cubicBezTo>
                      <a:cubicBezTo>
                        <a:pt x="877" y="148"/>
                        <a:pt x="877" y="148"/>
                        <a:pt x="877" y="148"/>
                      </a:cubicBezTo>
                      <a:cubicBezTo>
                        <a:pt x="998" y="261"/>
                        <a:pt x="1053" y="418"/>
                        <a:pt x="1040" y="572"/>
                      </a:cubicBezTo>
                      <a:cubicBezTo>
                        <a:pt x="1040" y="572"/>
                        <a:pt x="1040" y="572"/>
                        <a:pt x="1040" y="572"/>
                      </a:cubicBezTo>
                      <a:cubicBezTo>
                        <a:pt x="1031" y="682"/>
                        <a:pt x="986" y="790"/>
                        <a:pt x="905" y="878"/>
                      </a:cubicBezTo>
                      <a:cubicBezTo>
                        <a:pt x="905" y="878"/>
                        <a:pt x="905" y="878"/>
                        <a:pt x="905" y="878"/>
                      </a:cubicBezTo>
                      <a:cubicBezTo>
                        <a:pt x="793" y="999"/>
                        <a:pt x="635" y="1055"/>
                        <a:pt x="483" y="1042"/>
                      </a:cubicBezTo>
                      <a:cubicBezTo>
                        <a:pt x="483" y="1042"/>
                        <a:pt x="483" y="1042"/>
                        <a:pt x="483" y="1042"/>
                      </a:cubicBezTo>
                      <a:cubicBezTo>
                        <a:pt x="482" y="1042"/>
                        <a:pt x="482" y="1042"/>
                        <a:pt x="482" y="1042"/>
                      </a:cubicBezTo>
                      <a:close/>
                      <a:moveTo>
                        <a:pt x="221" y="244"/>
                      </a:moveTo>
                      <a:cubicBezTo>
                        <a:pt x="221" y="244"/>
                        <a:pt x="221" y="244"/>
                        <a:pt x="221" y="244"/>
                      </a:cubicBezTo>
                      <a:cubicBezTo>
                        <a:pt x="155" y="315"/>
                        <a:pt x="119" y="402"/>
                        <a:pt x="112" y="491"/>
                      </a:cubicBezTo>
                      <a:cubicBezTo>
                        <a:pt x="112" y="491"/>
                        <a:pt x="112" y="491"/>
                        <a:pt x="112" y="491"/>
                      </a:cubicBezTo>
                      <a:cubicBezTo>
                        <a:pt x="101" y="615"/>
                        <a:pt x="145" y="743"/>
                        <a:pt x="244" y="834"/>
                      </a:cubicBezTo>
                      <a:cubicBezTo>
                        <a:pt x="244" y="834"/>
                        <a:pt x="244" y="834"/>
                        <a:pt x="244" y="834"/>
                      </a:cubicBezTo>
                      <a:cubicBezTo>
                        <a:pt x="315" y="899"/>
                        <a:pt x="402" y="935"/>
                        <a:pt x="491" y="943"/>
                      </a:cubicBezTo>
                      <a:cubicBezTo>
                        <a:pt x="491" y="943"/>
                        <a:pt x="491" y="943"/>
                        <a:pt x="491" y="943"/>
                      </a:cubicBezTo>
                      <a:cubicBezTo>
                        <a:pt x="615" y="954"/>
                        <a:pt x="742" y="909"/>
                        <a:pt x="833" y="810"/>
                      </a:cubicBezTo>
                      <a:cubicBezTo>
                        <a:pt x="833" y="810"/>
                        <a:pt x="833" y="810"/>
                        <a:pt x="833" y="810"/>
                      </a:cubicBezTo>
                      <a:cubicBezTo>
                        <a:pt x="898" y="740"/>
                        <a:pt x="934" y="652"/>
                        <a:pt x="942" y="563"/>
                      </a:cubicBezTo>
                      <a:cubicBezTo>
                        <a:pt x="942" y="563"/>
                        <a:pt x="942" y="563"/>
                        <a:pt x="942" y="563"/>
                      </a:cubicBezTo>
                      <a:cubicBezTo>
                        <a:pt x="952" y="439"/>
                        <a:pt x="908" y="312"/>
                        <a:pt x="810" y="221"/>
                      </a:cubicBezTo>
                      <a:cubicBezTo>
                        <a:pt x="810" y="221"/>
                        <a:pt x="810" y="221"/>
                        <a:pt x="810" y="221"/>
                      </a:cubicBezTo>
                      <a:cubicBezTo>
                        <a:pt x="739" y="155"/>
                        <a:pt x="652" y="119"/>
                        <a:pt x="563" y="111"/>
                      </a:cubicBezTo>
                      <a:cubicBezTo>
                        <a:pt x="563" y="111"/>
                        <a:pt x="563" y="111"/>
                        <a:pt x="563" y="111"/>
                      </a:cubicBezTo>
                      <a:cubicBezTo>
                        <a:pt x="439" y="101"/>
                        <a:pt x="312" y="145"/>
                        <a:pt x="221" y="244"/>
                      </a:cubicBezTo>
                      <a:cubicBezTo>
                        <a:pt x="221" y="244"/>
                        <a:pt x="221" y="244"/>
                        <a:pt x="221" y="244"/>
                      </a:cubicBezTo>
                    </a:path>
                  </a:pathLst>
                </a:custGeom>
                <a:solidFill>
                  <a:srgbClr val="FFFFFF">
                    <a:alpha val="100000"/>
                  </a:srgbClr>
                </a:solidFill>
                <a:ln w="9525">
                  <a:noFill/>
                </a:ln>
              </p:spPr>
              <p:txBody>
                <a:bodyPr/>
                <a:lstStyle/>
                <a:p>
                  <a:endParaRPr lang="zh-CN" altLang="en-US"/>
                </a:p>
              </p:txBody>
            </p:sp>
          </p:grpSp>
        </p:grpSp>
      </p:grpSp>
      <p:pic>
        <p:nvPicPr>
          <p:cNvPr id="5126" name="图片 13"/>
          <p:cNvPicPr>
            <a:picLocks noChangeAspect="1"/>
          </p:cNvPicPr>
          <p:nvPr/>
        </p:nvPicPr>
        <p:blipFill>
          <a:blip r:embed="rId2"/>
          <a:stretch>
            <a:fillRect/>
          </a:stretch>
        </p:blipFill>
        <p:spPr>
          <a:xfrm>
            <a:off x="1703388" y="241300"/>
            <a:ext cx="2154237" cy="715963"/>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336550"/>
            <a:ext cx="8229600" cy="1144270"/>
          </a:xfr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dirty="0">
                <a:solidFill>
                  <a:srgbClr val="072063"/>
                </a:solidFill>
                <a:latin typeface="Arial" panose="020B0604020202020204" pitchFamily="34" charset="0"/>
                <a:sym typeface="+mn-ea"/>
              </a:rPr>
              <a:t>Background and significance</a:t>
            </a:r>
            <a:endParaRPr kumimoji="0" lang="zh-CN" altLang="en-US" sz="2800" b="1" i="0" u="none" strike="noStrike" kern="1200" cap="none" spc="0" normalizeH="0" baseline="0" noProof="0" dirty="0">
              <a:ln>
                <a:noFill/>
              </a:ln>
              <a:solidFill>
                <a:srgbClr val="072063"/>
              </a:solidFill>
              <a:effectLst/>
              <a:uLnTx/>
              <a:uFillTx/>
              <a:latin typeface="Arial" panose="020B0604020202020204" pitchFamily="34" charset="0"/>
              <a:ea typeface="+mn-ea"/>
              <a:cs typeface="+mn-cs"/>
              <a:sym typeface="+mn-ea"/>
            </a:endParaRPr>
          </a:p>
        </p:txBody>
      </p:sp>
      <p:sp>
        <p:nvSpPr>
          <p:cNvPr id="32" name="TextBox 31"/>
          <p:cNvSpPr txBox="1"/>
          <p:nvPr/>
        </p:nvSpPr>
        <p:spPr>
          <a:xfrm>
            <a:off x="1851025" y="1821180"/>
            <a:ext cx="8881110" cy="4022090"/>
          </a:xfrm>
          <a:prstGeom prst="rect">
            <a:avLst/>
          </a:prstGeom>
          <a:noFill/>
          <a:ln w="9525">
            <a:noFill/>
          </a:ln>
        </p:spPr>
        <p:txBody>
          <a:bodyPr>
            <a:noAutofit/>
          </a:bodyPr>
          <a:lstStyle/>
          <a:p>
            <a:pPr indent="266700" eaLnBrk="1" hangingPunct="1">
              <a:lnSpc>
                <a:spcPct val="150000"/>
              </a:lnSpc>
              <a:spcBef>
                <a:spcPts val="1500"/>
              </a:spcBef>
            </a:pPr>
            <a:r>
              <a:rPr lang="en-US" sz="2000" dirty="0">
                <a:latin typeface="Arial" panose="020B0604020202020204" pitchFamily="34" charset="0"/>
              </a:rPr>
              <a:t> </a:t>
            </a:r>
            <a:r>
              <a:rPr sz="2000" dirty="0">
                <a:latin typeface="Arial" panose="020B0604020202020204" pitchFamily="34" charset="0"/>
              </a:rPr>
              <a:t>As people's fragmented time continues to increase, there is an urgent need for something short and powerful to fill the gaps in time. The popularity of short videos also confirms this. However, some people prefer reading books to watching videos, but suffer from not having enough time to finish reading a book. </a:t>
            </a:r>
            <a:endParaRPr sz="2000" dirty="0">
              <a:latin typeface="Arial" panose="020B0604020202020204" pitchFamily="34" charset="0"/>
            </a:endParaRPr>
          </a:p>
          <a:p>
            <a:pPr indent="266700" eaLnBrk="1" hangingPunct="1">
              <a:lnSpc>
                <a:spcPct val="150000"/>
              </a:lnSpc>
              <a:spcBef>
                <a:spcPts val="1500"/>
              </a:spcBef>
            </a:pPr>
            <a:r>
              <a:rPr sz="2000" dirty="0">
                <a:latin typeface="Arial" panose="020B0604020202020204" pitchFamily="34" charset="0"/>
              </a:rPr>
              <a:t>This project uses machine reading comprehension to summarize user input data, enabling users to acquire desired knowledge in the shortest possible time.</a:t>
            </a:r>
            <a:endParaRPr sz="2000" dirty="0">
              <a:latin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rotWithShape="1">
          <a:blip r:embed="rId1" cstate="print">
            <a:duotone>
              <a:schemeClr val="bg2">
                <a:shade val="45000"/>
                <a:satMod val="135000"/>
              </a:schemeClr>
              <a:prstClr val="white"/>
            </a:duotone>
            <a:extLst>
              <a:ext uri="{28A0092B-C50C-407E-A947-70E740481C1C}">
                <a14:useLocalDpi xmlns:a14="http://schemas.microsoft.com/office/drawing/2010/main" val="0"/>
              </a:ext>
            </a:extLst>
          </a:blip>
          <a:srcRect l="2767" r="7205" b="57679"/>
          <a:stretch>
            <a:fillRect/>
          </a:stretch>
        </p:blipFill>
        <p:spPr bwMode="auto">
          <a:xfrm rot="10800000">
            <a:off x="2495600" y="4221088"/>
            <a:ext cx="7272809" cy="469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rotWithShape="1">
          <a:blip r:embed="rId1" cstate="print">
            <a:duotone>
              <a:schemeClr val="bg2">
                <a:shade val="45000"/>
                <a:satMod val="135000"/>
              </a:schemeClr>
              <a:prstClr val="white"/>
            </a:duotone>
            <a:extLst>
              <a:ext uri="{28A0092B-C50C-407E-A947-70E740481C1C}">
                <a14:useLocalDpi xmlns:a14="http://schemas.microsoft.com/office/drawing/2010/main" val="0"/>
              </a:ext>
            </a:extLst>
          </a:blip>
          <a:srcRect l="2767" r="7205" b="57679"/>
          <a:stretch>
            <a:fillRect/>
          </a:stretch>
        </p:blipFill>
        <p:spPr bwMode="auto">
          <a:xfrm rot="10800000" flipV="1">
            <a:off x="2481112" y="2132856"/>
            <a:ext cx="7272809" cy="469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4319270" y="3060065"/>
            <a:ext cx="5095875" cy="583565"/>
          </a:xfrm>
          <a:prstGeom prst="rect">
            <a:avLst/>
          </a:prstGeom>
          <a:noFill/>
          <a:ln w="9525">
            <a:noFill/>
          </a:ln>
        </p:spPr>
        <p:txBody>
          <a:bodyPr wrap="square">
            <a:spAutoFit/>
          </a:bodyPr>
          <a:lstStyle/>
          <a:p>
            <a:pPr algn="ctr" eaLnBrk="1" hangingPunct="1"/>
            <a:r>
              <a:rPr lang="zh-CN" altLang="en-US" sz="3200" b="1" dirty="0">
                <a:solidFill>
                  <a:srgbClr val="072063"/>
                </a:solidFill>
                <a:latin typeface="Arial" panose="020B0604020202020204" pitchFamily="34" charset="0"/>
                <a:sym typeface="+mn-ea"/>
              </a:rPr>
              <a:t>Function realization</a:t>
            </a:r>
            <a:endParaRPr lang="zh-CN" altLang="en-US" sz="3200" b="1" dirty="0">
              <a:solidFill>
                <a:srgbClr val="072063"/>
              </a:solidFill>
              <a:latin typeface="Arial" panose="020B0604020202020204" pitchFamily="34" charset="0"/>
              <a:sym typeface="+mn-ea"/>
            </a:endParaRPr>
          </a:p>
        </p:txBody>
      </p:sp>
      <p:grpSp>
        <p:nvGrpSpPr>
          <p:cNvPr id="3" name="组合 2"/>
          <p:cNvGrpSpPr/>
          <p:nvPr/>
        </p:nvGrpSpPr>
        <p:grpSpPr>
          <a:xfrm>
            <a:off x="3031173" y="2852738"/>
            <a:ext cx="1223962" cy="1220787"/>
            <a:chOff x="2195736" y="2853104"/>
            <a:chExt cx="1224137" cy="1220324"/>
          </a:xfrm>
        </p:grpSpPr>
        <p:sp>
          <p:nvSpPr>
            <p:cNvPr id="19" name="椭圆 18"/>
            <p:cNvSpPr/>
            <p:nvPr/>
          </p:nvSpPr>
          <p:spPr>
            <a:xfrm>
              <a:off x="2195736" y="3683051"/>
              <a:ext cx="1224137" cy="390377"/>
            </a:xfrm>
            <a:prstGeom prst="ellipse">
              <a:avLst/>
            </a:prstGeom>
            <a:gradFill flip="none" rotWithShape="1">
              <a:gsLst>
                <a:gs pos="0">
                  <a:schemeClr val="tx1">
                    <a:alpha val="68000"/>
                  </a:schemeClr>
                </a:gs>
                <a:gs pos="100000">
                  <a:schemeClr val="tx1">
                    <a:lumMod val="65000"/>
                    <a:lumOff val="3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grpSp>
          <p:nvGrpSpPr>
            <p:cNvPr id="8200" name="组合 1"/>
            <p:cNvGrpSpPr/>
            <p:nvPr/>
          </p:nvGrpSpPr>
          <p:grpSpPr>
            <a:xfrm>
              <a:off x="2276608" y="2853104"/>
              <a:ext cx="1089990" cy="1089990"/>
              <a:chOff x="2276608" y="2853104"/>
              <a:chExt cx="1089990" cy="1089990"/>
            </a:xfrm>
          </p:grpSpPr>
          <p:sp>
            <p:nvSpPr>
              <p:cNvPr id="52" name="椭圆 51"/>
              <p:cNvSpPr/>
              <p:nvPr/>
            </p:nvSpPr>
            <p:spPr>
              <a:xfrm>
                <a:off x="2276710" y="2853104"/>
                <a:ext cx="1089181" cy="1090198"/>
              </a:xfrm>
              <a:prstGeom prst="ellipse">
                <a:avLst/>
              </a:prstGeom>
              <a:solidFill>
                <a:srgbClr val="0720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grpSp>
            <p:nvGrpSpPr>
              <p:cNvPr id="8202" name="Group 61"/>
              <p:cNvGrpSpPr>
                <a:grpSpLocks noChangeAspect="1"/>
              </p:cNvGrpSpPr>
              <p:nvPr/>
            </p:nvGrpSpPr>
            <p:grpSpPr>
              <a:xfrm>
                <a:off x="2446556" y="3042102"/>
                <a:ext cx="731041" cy="731041"/>
                <a:chOff x="569" y="2009"/>
                <a:chExt cx="687" cy="687"/>
              </a:xfrm>
            </p:grpSpPr>
            <p:sp>
              <p:nvSpPr>
                <p:cNvPr id="8203" name="Freeform 62"/>
                <p:cNvSpPr/>
                <p:nvPr/>
              </p:nvSpPr>
              <p:spPr>
                <a:xfrm>
                  <a:off x="982" y="2026"/>
                  <a:ext cx="260" cy="259"/>
                </a:xfrm>
                <a:custGeom>
                  <a:avLst/>
                  <a:gdLst/>
                  <a:ahLst/>
                  <a:cxnLst>
                    <a:cxn ang="0">
                      <a:pos x="246" y="610"/>
                    </a:cxn>
                    <a:cxn ang="0">
                      <a:pos x="615" y="610"/>
                    </a:cxn>
                    <a:cxn ang="0">
                      <a:pos x="0" y="0"/>
                    </a:cxn>
                    <a:cxn ang="0">
                      <a:pos x="0" y="360"/>
                    </a:cxn>
                    <a:cxn ang="0">
                      <a:pos x="246" y="610"/>
                    </a:cxn>
                  </a:cxnLst>
                  <a:rect l="0" t="0" r="0" b="0"/>
                  <a:pathLst>
                    <a:path w="110" h="110">
                      <a:moveTo>
                        <a:pt x="44" y="110"/>
                      </a:moveTo>
                      <a:cubicBezTo>
                        <a:pt x="110" y="110"/>
                        <a:pt x="110" y="110"/>
                        <a:pt x="110" y="110"/>
                      </a:cubicBezTo>
                      <a:cubicBezTo>
                        <a:pt x="98" y="54"/>
                        <a:pt x="55" y="11"/>
                        <a:pt x="0" y="0"/>
                      </a:cubicBezTo>
                      <a:cubicBezTo>
                        <a:pt x="0" y="65"/>
                        <a:pt x="0" y="65"/>
                        <a:pt x="0" y="65"/>
                      </a:cubicBezTo>
                      <a:cubicBezTo>
                        <a:pt x="20" y="73"/>
                        <a:pt x="36" y="90"/>
                        <a:pt x="44" y="110"/>
                      </a:cubicBezTo>
                      <a:close/>
                    </a:path>
                  </a:pathLst>
                </a:custGeom>
                <a:solidFill>
                  <a:srgbClr val="FFFFFF">
                    <a:alpha val="100000"/>
                  </a:srgbClr>
                </a:solidFill>
                <a:ln w="9525">
                  <a:noFill/>
                </a:ln>
              </p:spPr>
              <p:txBody>
                <a:bodyPr/>
                <a:lstStyle/>
                <a:p>
                  <a:endParaRPr lang="zh-CN" altLang="en-US"/>
                </a:p>
              </p:txBody>
            </p:sp>
            <p:sp>
              <p:nvSpPr>
                <p:cNvPr id="8204" name="Freeform 63"/>
                <p:cNvSpPr/>
                <p:nvPr/>
              </p:nvSpPr>
              <p:spPr>
                <a:xfrm>
                  <a:off x="586" y="2026"/>
                  <a:ext cx="259" cy="259"/>
                </a:xfrm>
                <a:custGeom>
                  <a:avLst/>
                  <a:gdLst/>
                  <a:ahLst/>
                  <a:cxnLst>
                    <a:cxn ang="0">
                      <a:pos x="610" y="360"/>
                    </a:cxn>
                    <a:cxn ang="0">
                      <a:pos x="610" y="0"/>
                    </a:cxn>
                    <a:cxn ang="0">
                      <a:pos x="0" y="610"/>
                    </a:cxn>
                    <a:cxn ang="0">
                      <a:pos x="365" y="610"/>
                    </a:cxn>
                    <a:cxn ang="0">
                      <a:pos x="610" y="360"/>
                    </a:cxn>
                  </a:cxnLst>
                  <a:rect l="0" t="0" r="0" b="0"/>
                  <a:pathLst>
                    <a:path w="110" h="110">
                      <a:moveTo>
                        <a:pt x="110" y="65"/>
                      </a:moveTo>
                      <a:cubicBezTo>
                        <a:pt x="110" y="0"/>
                        <a:pt x="110" y="0"/>
                        <a:pt x="110" y="0"/>
                      </a:cubicBezTo>
                      <a:cubicBezTo>
                        <a:pt x="55" y="11"/>
                        <a:pt x="11" y="54"/>
                        <a:pt x="0" y="110"/>
                      </a:cubicBezTo>
                      <a:cubicBezTo>
                        <a:pt x="66" y="110"/>
                        <a:pt x="66" y="110"/>
                        <a:pt x="66" y="110"/>
                      </a:cubicBezTo>
                      <a:cubicBezTo>
                        <a:pt x="74" y="90"/>
                        <a:pt x="90" y="73"/>
                        <a:pt x="110" y="65"/>
                      </a:cubicBezTo>
                      <a:close/>
                    </a:path>
                  </a:pathLst>
                </a:custGeom>
                <a:solidFill>
                  <a:srgbClr val="FFFFFF">
                    <a:alpha val="100000"/>
                  </a:srgbClr>
                </a:solidFill>
                <a:ln w="9525">
                  <a:noFill/>
                </a:ln>
              </p:spPr>
              <p:txBody>
                <a:bodyPr/>
                <a:lstStyle/>
                <a:p>
                  <a:endParaRPr lang="zh-CN" altLang="en-US"/>
                </a:p>
              </p:txBody>
            </p:sp>
            <p:sp>
              <p:nvSpPr>
                <p:cNvPr id="8205" name="Freeform 64"/>
                <p:cNvSpPr/>
                <p:nvPr/>
              </p:nvSpPr>
              <p:spPr>
                <a:xfrm>
                  <a:off x="982" y="2420"/>
                  <a:ext cx="260" cy="262"/>
                </a:xfrm>
                <a:custGeom>
                  <a:avLst/>
                  <a:gdLst/>
                  <a:ahLst/>
                  <a:cxnLst>
                    <a:cxn ang="0">
                      <a:pos x="0" y="250"/>
                    </a:cxn>
                    <a:cxn ang="0">
                      <a:pos x="0" y="618"/>
                    </a:cxn>
                    <a:cxn ang="0">
                      <a:pos x="615" y="0"/>
                    </a:cxn>
                    <a:cxn ang="0">
                      <a:pos x="246" y="0"/>
                    </a:cxn>
                    <a:cxn ang="0">
                      <a:pos x="0" y="250"/>
                    </a:cxn>
                  </a:cxnLst>
                  <a:rect l="0" t="0" r="0" b="0"/>
                  <a:pathLst>
                    <a:path w="110" h="111">
                      <a:moveTo>
                        <a:pt x="0" y="45"/>
                      </a:moveTo>
                      <a:cubicBezTo>
                        <a:pt x="0" y="111"/>
                        <a:pt x="0" y="111"/>
                        <a:pt x="0" y="111"/>
                      </a:cubicBezTo>
                      <a:cubicBezTo>
                        <a:pt x="55" y="99"/>
                        <a:pt x="98" y="56"/>
                        <a:pt x="110" y="0"/>
                      </a:cubicBezTo>
                      <a:cubicBezTo>
                        <a:pt x="44" y="0"/>
                        <a:pt x="44" y="0"/>
                        <a:pt x="44" y="0"/>
                      </a:cubicBezTo>
                      <a:cubicBezTo>
                        <a:pt x="36" y="21"/>
                        <a:pt x="20" y="37"/>
                        <a:pt x="0" y="45"/>
                      </a:cubicBezTo>
                      <a:close/>
                    </a:path>
                  </a:pathLst>
                </a:custGeom>
                <a:solidFill>
                  <a:srgbClr val="FFFFFF">
                    <a:alpha val="100000"/>
                  </a:srgbClr>
                </a:solidFill>
                <a:ln w="9525">
                  <a:noFill/>
                </a:ln>
              </p:spPr>
              <p:txBody>
                <a:bodyPr/>
                <a:lstStyle/>
                <a:p>
                  <a:endParaRPr lang="zh-CN" altLang="en-US"/>
                </a:p>
              </p:txBody>
            </p:sp>
            <p:sp>
              <p:nvSpPr>
                <p:cNvPr id="8206" name="Freeform 65"/>
                <p:cNvSpPr/>
                <p:nvPr/>
              </p:nvSpPr>
              <p:spPr>
                <a:xfrm>
                  <a:off x="586" y="2420"/>
                  <a:ext cx="259" cy="262"/>
                </a:xfrm>
                <a:custGeom>
                  <a:avLst/>
                  <a:gdLst/>
                  <a:ahLst/>
                  <a:cxnLst>
                    <a:cxn ang="0">
                      <a:pos x="365" y="0"/>
                    </a:cxn>
                    <a:cxn ang="0">
                      <a:pos x="0" y="0"/>
                    </a:cxn>
                    <a:cxn ang="0">
                      <a:pos x="610" y="618"/>
                    </a:cxn>
                    <a:cxn ang="0">
                      <a:pos x="610" y="250"/>
                    </a:cxn>
                    <a:cxn ang="0">
                      <a:pos x="365" y="0"/>
                    </a:cxn>
                  </a:cxnLst>
                  <a:rect l="0" t="0" r="0" b="0"/>
                  <a:pathLst>
                    <a:path w="110" h="111">
                      <a:moveTo>
                        <a:pt x="66" y="0"/>
                      </a:moveTo>
                      <a:cubicBezTo>
                        <a:pt x="0" y="0"/>
                        <a:pt x="0" y="0"/>
                        <a:pt x="0" y="0"/>
                      </a:cubicBezTo>
                      <a:cubicBezTo>
                        <a:pt x="11" y="56"/>
                        <a:pt x="55" y="99"/>
                        <a:pt x="110" y="111"/>
                      </a:cubicBezTo>
                      <a:cubicBezTo>
                        <a:pt x="110" y="45"/>
                        <a:pt x="110" y="45"/>
                        <a:pt x="110" y="45"/>
                      </a:cubicBezTo>
                      <a:cubicBezTo>
                        <a:pt x="90" y="37"/>
                        <a:pt x="74" y="21"/>
                        <a:pt x="66" y="0"/>
                      </a:cubicBezTo>
                      <a:close/>
                    </a:path>
                  </a:pathLst>
                </a:custGeom>
                <a:solidFill>
                  <a:srgbClr val="FFFFFF">
                    <a:alpha val="100000"/>
                  </a:srgbClr>
                </a:solidFill>
                <a:ln w="9525">
                  <a:noFill/>
                </a:ln>
              </p:spPr>
              <p:txBody>
                <a:bodyPr/>
                <a:lstStyle/>
                <a:p>
                  <a:endParaRPr lang="zh-CN" altLang="en-US"/>
                </a:p>
              </p:txBody>
            </p:sp>
            <p:sp>
              <p:nvSpPr>
                <p:cNvPr id="8207" name="Freeform 66"/>
                <p:cNvSpPr>
                  <a:spLocks noEditPoints="1"/>
                </p:cNvSpPr>
                <p:nvPr/>
              </p:nvSpPr>
              <p:spPr>
                <a:xfrm>
                  <a:off x="569" y="2009"/>
                  <a:ext cx="687" cy="687"/>
                </a:xfrm>
                <a:custGeom>
                  <a:avLst/>
                  <a:gdLst/>
                  <a:ahLst/>
                  <a:cxnLst>
                    <a:cxn ang="0">
                      <a:pos x="814" y="368"/>
                    </a:cxn>
                    <a:cxn ang="0">
                      <a:pos x="937" y="390"/>
                    </a:cxn>
                    <a:cxn ang="0">
                      <a:pos x="942" y="356"/>
                    </a:cxn>
                    <a:cxn ang="0">
                      <a:pos x="942" y="61"/>
                    </a:cxn>
                    <a:cxn ang="0">
                      <a:pos x="881" y="0"/>
                    </a:cxn>
                    <a:cxn ang="0">
                      <a:pos x="746" y="0"/>
                    </a:cxn>
                    <a:cxn ang="0">
                      <a:pos x="680" y="61"/>
                    </a:cxn>
                    <a:cxn ang="0">
                      <a:pos x="680" y="356"/>
                    </a:cxn>
                    <a:cxn ang="0">
                      <a:pos x="692" y="390"/>
                    </a:cxn>
                    <a:cxn ang="0">
                      <a:pos x="814" y="368"/>
                    </a:cxn>
                    <a:cxn ang="0">
                      <a:pos x="356" y="680"/>
                    </a:cxn>
                    <a:cxn ang="0">
                      <a:pos x="66" y="680"/>
                    </a:cxn>
                    <a:cxn ang="0">
                      <a:pos x="0" y="741"/>
                    </a:cxn>
                    <a:cxn ang="0">
                      <a:pos x="0" y="881"/>
                    </a:cxn>
                    <a:cxn ang="0">
                      <a:pos x="66" y="942"/>
                    </a:cxn>
                    <a:cxn ang="0">
                      <a:pos x="356" y="942"/>
                    </a:cxn>
                    <a:cxn ang="0">
                      <a:pos x="390" y="930"/>
                    </a:cxn>
                    <a:cxn ang="0">
                      <a:pos x="373" y="807"/>
                    </a:cxn>
                    <a:cxn ang="0">
                      <a:pos x="390" y="685"/>
                    </a:cxn>
                    <a:cxn ang="0">
                      <a:pos x="356" y="680"/>
                    </a:cxn>
                    <a:cxn ang="0">
                      <a:pos x="814" y="1249"/>
                    </a:cxn>
                    <a:cxn ang="0">
                      <a:pos x="692" y="1232"/>
                    </a:cxn>
                    <a:cxn ang="0">
                      <a:pos x="680" y="1265"/>
                    </a:cxn>
                    <a:cxn ang="0">
                      <a:pos x="680" y="1556"/>
                    </a:cxn>
                    <a:cxn ang="0">
                      <a:pos x="746" y="1622"/>
                    </a:cxn>
                    <a:cxn ang="0">
                      <a:pos x="881" y="1622"/>
                    </a:cxn>
                    <a:cxn ang="0">
                      <a:pos x="942" y="1556"/>
                    </a:cxn>
                    <a:cxn ang="0">
                      <a:pos x="942" y="1265"/>
                    </a:cxn>
                    <a:cxn ang="0">
                      <a:pos x="937" y="1232"/>
                    </a:cxn>
                    <a:cxn ang="0">
                      <a:pos x="814" y="1249"/>
                    </a:cxn>
                    <a:cxn ang="0">
                      <a:pos x="1561" y="680"/>
                    </a:cxn>
                    <a:cxn ang="0">
                      <a:pos x="1265" y="680"/>
                    </a:cxn>
                    <a:cxn ang="0">
                      <a:pos x="1237" y="685"/>
                    </a:cxn>
                    <a:cxn ang="0">
                      <a:pos x="1254" y="807"/>
                    </a:cxn>
                    <a:cxn ang="0">
                      <a:pos x="1237" y="930"/>
                    </a:cxn>
                    <a:cxn ang="0">
                      <a:pos x="1265" y="942"/>
                    </a:cxn>
                    <a:cxn ang="0">
                      <a:pos x="1561" y="942"/>
                    </a:cxn>
                    <a:cxn ang="0">
                      <a:pos x="1622" y="881"/>
                    </a:cxn>
                    <a:cxn ang="0">
                      <a:pos x="1622" y="741"/>
                    </a:cxn>
                    <a:cxn ang="0">
                      <a:pos x="1561" y="680"/>
                    </a:cxn>
                  </a:cxnLst>
                  <a:rect l="0" t="0" r="0" b="0"/>
                  <a:pathLst>
                    <a:path w="291" h="291">
                      <a:moveTo>
                        <a:pt x="146" y="66"/>
                      </a:moveTo>
                      <a:cubicBezTo>
                        <a:pt x="153" y="66"/>
                        <a:pt x="161" y="68"/>
                        <a:pt x="168" y="70"/>
                      </a:cubicBezTo>
                      <a:cubicBezTo>
                        <a:pt x="169" y="68"/>
                        <a:pt x="169" y="66"/>
                        <a:pt x="169" y="64"/>
                      </a:cubicBezTo>
                      <a:cubicBezTo>
                        <a:pt x="169" y="11"/>
                        <a:pt x="169" y="11"/>
                        <a:pt x="169" y="11"/>
                      </a:cubicBezTo>
                      <a:cubicBezTo>
                        <a:pt x="169" y="5"/>
                        <a:pt x="164" y="0"/>
                        <a:pt x="158" y="0"/>
                      </a:cubicBezTo>
                      <a:cubicBezTo>
                        <a:pt x="134" y="0"/>
                        <a:pt x="134" y="0"/>
                        <a:pt x="134" y="0"/>
                      </a:cubicBezTo>
                      <a:cubicBezTo>
                        <a:pt x="127" y="0"/>
                        <a:pt x="122" y="5"/>
                        <a:pt x="122" y="11"/>
                      </a:cubicBezTo>
                      <a:cubicBezTo>
                        <a:pt x="122" y="64"/>
                        <a:pt x="122" y="64"/>
                        <a:pt x="122" y="64"/>
                      </a:cubicBezTo>
                      <a:cubicBezTo>
                        <a:pt x="122" y="66"/>
                        <a:pt x="123" y="68"/>
                        <a:pt x="124" y="70"/>
                      </a:cubicBezTo>
                      <a:cubicBezTo>
                        <a:pt x="131" y="68"/>
                        <a:pt x="138" y="66"/>
                        <a:pt x="146" y="66"/>
                      </a:cubicBezTo>
                      <a:close/>
                      <a:moveTo>
                        <a:pt x="64" y="122"/>
                      </a:moveTo>
                      <a:cubicBezTo>
                        <a:pt x="12" y="122"/>
                        <a:pt x="12" y="122"/>
                        <a:pt x="12" y="122"/>
                      </a:cubicBezTo>
                      <a:cubicBezTo>
                        <a:pt x="5" y="122"/>
                        <a:pt x="0" y="127"/>
                        <a:pt x="0" y="133"/>
                      </a:cubicBezTo>
                      <a:cubicBezTo>
                        <a:pt x="0" y="158"/>
                        <a:pt x="0" y="158"/>
                        <a:pt x="0" y="158"/>
                      </a:cubicBezTo>
                      <a:cubicBezTo>
                        <a:pt x="0" y="164"/>
                        <a:pt x="5" y="169"/>
                        <a:pt x="12" y="169"/>
                      </a:cubicBezTo>
                      <a:cubicBezTo>
                        <a:pt x="64" y="169"/>
                        <a:pt x="64" y="169"/>
                        <a:pt x="64" y="169"/>
                      </a:cubicBezTo>
                      <a:cubicBezTo>
                        <a:pt x="66" y="169"/>
                        <a:pt x="68" y="168"/>
                        <a:pt x="70" y="167"/>
                      </a:cubicBezTo>
                      <a:cubicBezTo>
                        <a:pt x="68" y="160"/>
                        <a:pt x="67" y="153"/>
                        <a:pt x="67" y="145"/>
                      </a:cubicBezTo>
                      <a:cubicBezTo>
                        <a:pt x="67" y="138"/>
                        <a:pt x="68" y="130"/>
                        <a:pt x="70" y="123"/>
                      </a:cubicBezTo>
                      <a:cubicBezTo>
                        <a:pt x="68" y="122"/>
                        <a:pt x="66" y="122"/>
                        <a:pt x="64" y="122"/>
                      </a:cubicBezTo>
                      <a:close/>
                      <a:moveTo>
                        <a:pt x="146" y="224"/>
                      </a:moveTo>
                      <a:cubicBezTo>
                        <a:pt x="138" y="224"/>
                        <a:pt x="131" y="223"/>
                        <a:pt x="124" y="221"/>
                      </a:cubicBezTo>
                      <a:cubicBezTo>
                        <a:pt x="123" y="223"/>
                        <a:pt x="122" y="225"/>
                        <a:pt x="122" y="227"/>
                      </a:cubicBezTo>
                      <a:cubicBezTo>
                        <a:pt x="122" y="279"/>
                        <a:pt x="122" y="279"/>
                        <a:pt x="122" y="279"/>
                      </a:cubicBezTo>
                      <a:cubicBezTo>
                        <a:pt x="122" y="286"/>
                        <a:pt x="127" y="291"/>
                        <a:pt x="134" y="291"/>
                      </a:cubicBezTo>
                      <a:cubicBezTo>
                        <a:pt x="158" y="291"/>
                        <a:pt x="158" y="291"/>
                        <a:pt x="158" y="291"/>
                      </a:cubicBezTo>
                      <a:cubicBezTo>
                        <a:pt x="164" y="291"/>
                        <a:pt x="169" y="286"/>
                        <a:pt x="169" y="279"/>
                      </a:cubicBezTo>
                      <a:cubicBezTo>
                        <a:pt x="169" y="227"/>
                        <a:pt x="169" y="227"/>
                        <a:pt x="169" y="227"/>
                      </a:cubicBezTo>
                      <a:cubicBezTo>
                        <a:pt x="169" y="225"/>
                        <a:pt x="169" y="223"/>
                        <a:pt x="168" y="221"/>
                      </a:cubicBezTo>
                      <a:cubicBezTo>
                        <a:pt x="161" y="223"/>
                        <a:pt x="153" y="224"/>
                        <a:pt x="146" y="224"/>
                      </a:cubicBezTo>
                      <a:close/>
                      <a:moveTo>
                        <a:pt x="280" y="122"/>
                      </a:moveTo>
                      <a:cubicBezTo>
                        <a:pt x="227" y="122"/>
                        <a:pt x="227" y="122"/>
                        <a:pt x="227" y="122"/>
                      </a:cubicBezTo>
                      <a:cubicBezTo>
                        <a:pt x="225" y="122"/>
                        <a:pt x="223" y="122"/>
                        <a:pt x="222" y="123"/>
                      </a:cubicBezTo>
                      <a:cubicBezTo>
                        <a:pt x="224" y="130"/>
                        <a:pt x="225" y="138"/>
                        <a:pt x="225" y="145"/>
                      </a:cubicBezTo>
                      <a:cubicBezTo>
                        <a:pt x="225" y="153"/>
                        <a:pt x="224" y="160"/>
                        <a:pt x="222" y="167"/>
                      </a:cubicBezTo>
                      <a:cubicBezTo>
                        <a:pt x="223" y="168"/>
                        <a:pt x="225" y="169"/>
                        <a:pt x="227" y="169"/>
                      </a:cubicBezTo>
                      <a:cubicBezTo>
                        <a:pt x="280" y="169"/>
                        <a:pt x="280" y="169"/>
                        <a:pt x="280" y="169"/>
                      </a:cubicBezTo>
                      <a:cubicBezTo>
                        <a:pt x="286" y="169"/>
                        <a:pt x="291" y="164"/>
                        <a:pt x="291" y="158"/>
                      </a:cubicBezTo>
                      <a:cubicBezTo>
                        <a:pt x="291" y="133"/>
                        <a:pt x="291" y="133"/>
                        <a:pt x="291" y="133"/>
                      </a:cubicBezTo>
                      <a:cubicBezTo>
                        <a:pt x="291" y="127"/>
                        <a:pt x="286" y="122"/>
                        <a:pt x="280" y="122"/>
                      </a:cubicBezTo>
                      <a:close/>
                    </a:path>
                  </a:pathLst>
                </a:custGeom>
                <a:solidFill>
                  <a:srgbClr val="FFFFFF">
                    <a:alpha val="100000"/>
                  </a:srgbClr>
                </a:solidFill>
                <a:ln w="9525">
                  <a:noFill/>
                </a:ln>
              </p:spPr>
              <p:txBody>
                <a:bodyPr/>
                <a:lstStyle/>
                <a:p>
                  <a:endParaRPr lang="zh-CN" altLang="en-US"/>
                </a:p>
              </p:txBody>
            </p:sp>
          </p:grpSp>
        </p:grpSp>
      </p:grpSp>
      <p:pic>
        <p:nvPicPr>
          <p:cNvPr id="8198" name="图片 14"/>
          <p:cNvPicPr>
            <a:picLocks noChangeAspect="1"/>
          </p:cNvPicPr>
          <p:nvPr/>
        </p:nvPicPr>
        <p:blipFill>
          <a:blip r:embed="rId2"/>
          <a:stretch>
            <a:fillRect/>
          </a:stretch>
        </p:blipFill>
        <p:spPr>
          <a:xfrm>
            <a:off x="1703388" y="241300"/>
            <a:ext cx="2154237" cy="715963"/>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336550"/>
            <a:ext cx="8229600" cy="571500"/>
          </a:xfr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dirty="0">
                <a:solidFill>
                  <a:srgbClr val="072063"/>
                </a:solidFill>
                <a:latin typeface="Arial" panose="020B0604020202020204" pitchFamily="34" charset="0"/>
                <a:sym typeface="+mn-ea"/>
              </a:rPr>
              <a:t>Core functions</a:t>
            </a:r>
            <a:endParaRPr lang="zh-CN" altLang="en-US" sz="2800" dirty="0">
              <a:solidFill>
                <a:srgbClr val="072063"/>
              </a:solidFill>
              <a:latin typeface="Arial" panose="020B0604020202020204" pitchFamily="34" charset="0"/>
              <a:sym typeface="+mn-ea"/>
            </a:endParaRPr>
          </a:p>
        </p:txBody>
      </p:sp>
      <p:sp>
        <p:nvSpPr>
          <p:cNvPr id="148" name="TextBox 147"/>
          <p:cNvSpPr txBox="1"/>
          <p:nvPr/>
        </p:nvSpPr>
        <p:spPr>
          <a:xfrm>
            <a:off x="1860550" y="1435100"/>
            <a:ext cx="8696325" cy="4859655"/>
          </a:xfrm>
          <a:prstGeom prst="rect">
            <a:avLst/>
          </a:prstGeom>
          <a:noFill/>
          <a:ln w="9525">
            <a:noFill/>
          </a:ln>
        </p:spPr>
        <p:txBody>
          <a:bodyPr>
            <a:noAutofit/>
          </a:bodyPr>
          <a:lstStyle/>
          <a:p>
            <a:pPr>
              <a:lnSpc>
                <a:spcPct val="150000"/>
              </a:lnSpc>
            </a:pPr>
            <a:r>
              <a:rPr sz="2200" dirty="0">
                <a:latin typeface="Arial" panose="020B0604020202020204" pitchFamily="34" charset="0"/>
              </a:rPr>
              <a:t>1. Users can upload pictures, and then the system can extract the articles in the pictures and convert them into text.</a:t>
            </a:r>
            <a:endParaRPr sz="2200" dirty="0">
              <a:latin typeface="Arial" panose="020B0604020202020204" pitchFamily="34" charset="0"/>
            </a:endParaRPr>
          </a:p>
          <a:p>
            <a:pPr>
              <a:lnSpc>
                <a:spcPct val="150000"/>
              </a:lnSpc>
            </a:pPr>
            <a:endParaRPr sz="2200" dirty="0">
              <a:latin typeface="Arial" panose="020B0604020202020204" pitchFamily="34" charset="0"/>
            </a:endParaRPr>
          </a:p>
          <a:p>
            <a:pPr>
              <a:lnSpc>
                <a:spcPct val="150000"/>
              </a:lnSpc>
            </a:pPr>
            <a:r>
              <a:rPr sz="2200" dirty="0">
                <a:latin typeface="Arial" panose="020B0604020202020204" pitchFamily="34" charset="0"/>
              </a:rPr>
              <a:t>2. After the user </a:t>
            </a:r>
            <a:r>
              <a:rPr lang="en-US" sz="2200" dirty="0">
                <a:latin typeface="Arial" panose="020B0604020202020204" pitchFamily="34" charset="0"/>
              </a:rPr>
              <a:t>uploads</a:t>
            </a:r>
            <a:r>
              <a:rPr sz="2200" dirty="0">
                <a:latin typeface="Arial" panose="020B0604020202020204" pitchFamily="34" charset="0"/>
              </a:rPr>
              <a:t> the article, the system can understand and summarize the content of the article.</a:t>
            </a:r>
            <a:endParaRPr sz="2200" dirty="0">
              <a:latin typeface="Arial" panose="020B0604020202020204" pitchFamily="34" charset="0"/>
            </a:endParaRPr>
          </a:p>
          <a:p>
            <a:pPr>
              <a:lnSpc>
                <a:spcPct val="150000"/>
              </a:lnSpc>
            </a:pPr>
            <a:endParaRPr sz="2200" dirty="0">
              <a:latin typeface="Arial" panose="020B0604020202020204" pitchFamily="34" charset="0"/>
            </a:endParaRPr>
          </a:p>
          <a:p>
            <a:pPr>
              <a:lnSpc>
                <a:spcPct val="150000"/>
              </a:lnSpc>
            </a:pPr>
            <a:r>
              <a:rPr sz="2200" dirty="0">
                <a:latin typeface="Arial" panose="020B0604020202020204" pitchFamily="34" charset="0"/>
              </a:rPr>
              <a:t>3. When the user asks questions about the article, the system needs to answer the user's questions according to the article content.</a:t>
            </a:r>
            <a:endParaRPr sz="2200" dirty="0">
              <a:latin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7685" y="336550"/>
            <a:ext cx="8229600" cy="571500"/>
          </a:xfr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a:ln>
                  <a:noFill/>
                </a:ln>
                <a:solidFill>
                  <a:srgbClr val="072063"/>
                </a:solidFill>
                <a:effectLst/>
                <a:uLnTx/>
                <a:uFillTx/>
                <a:latin typeface="+mn-lt"/>
                <a:ea typeface="+mn-ea"/>
                <a:cs typeface="+mn-cs"/>
              </a:rPr>
              <a:t>Other functions</a:t>
            </a:r>
            <a:endParaRPr kumimoji="0" lang="zh-CN" altLang="en-US" sz="2800" b="1" i="0" u="none" strike="noStrike" kern="1200" cap="none" spc="0" normalizeH="0" baseline="0" noProof="0">
              <a:ln>
                <a:noFill/>
              </a:ln>
              <a:solidFill>
                <a:srgbClr val="072063"/>
              </a:solidFill>
              <a:effectLst/>
              <a:uLnTx/>
              <a:uFillTx/>
              <a:latin typeface="+mn-lt"/>
              <a:ea typeface="+mn-ea"/>
              <a:cs typeface="+mn-cs"/>
            </a:endParaRPr>
          </a:p>
        </p:txBody>
      </p:sp>
      <p:sp>
        <p:nvSpPr>
          <p:cNvPr id="148" name="TextBox 147"/>
          <p:cNvSpPr txBox="1"/>
          <p:nvPr/>
        </p:nvSpPr>
        <p:spPr>
          <a:xfrm>
            <a:off x="1724025" y="1224915"/>
            <a:ext cx="8927465" cy="4849495"/>
          </a:xfrm>
          <a:prstGeom prst="rect">
            <a:avLst/>
          </a:prstGeom>
          <a:noFill/>
          <a:ln w="9525">
            <a:noFill/>
          </a:ln>
        </p:spPr>
        <p:txBody>
          <a:bodyPr>
            <a:noAutofit/>
          </a:bodyPr>
          <a:lstStyle/>
          <a:p>
            <a:pPr eaLnBrk="1" hangingPunct="1">
              <a:lnSpc>
                <a:spcPct val="150000"/>
              </a:lnSpc>
            </a:pPr>
            <a:r>
              <a:rPr lang="zh-CN" altLang="en-US" sz="2000" dirty="0">
                <a:latin typeface="Arial" panose="020B0604020202020204" pitchFamily="34" charset="0"/>
              </a:rPr>
              <a:t>1. Realize user registration, login and modification of personal information module. Users who have recently logged in should be exempted from logging in within 1 day.</a:t>
            </a:r>
            <a:endParaRPr lang="zh-CN" altLang="en-US" sz="2000" dirty="0">
              <a:latin typeface="Arial" panose="020B0604020202020204" pitchFamily="34" charset="0"/>
            </a:endParaRPr>
          </a:p>
          <a:p>
            <a:pPr eaLnBrk="1" hangingPunct="1">
              <a:lnSpc>
                <a:spcPct val="150000"/>
              </a:lnSpc>
            </a:pPr>
            <a:endParaRPr lang="zh-CN" altLang="en-US" sz="2000" dirty="0">
              <a:latin typeface="Arial" panose="020B0604020202020204" pitchFamily="34" charset="0"/>
            </a:endParaRPr>
          </a:p>
          <a:p>
            <a:pPr eaLnBrk="1" hangingPunct="1">
              <a:lnSpc>
                <a:spcPct val="150000"/>
              </a:lnSpc>
            </a:pPr>
            <a:r>
              <a:rPr lang="zh-CN" altLang="en-US" sz="2000" dirty="0">
                <a:latin typeface="Arial" panose="020B0604020202020204" pitchFamily="34" charset="0"/>
              </a:rPr>
              <a:t>2. Realize the diversification of article upload modes, not limited to pictures. Users can upload via txt format or directly input the content of the article.</a:t>
            </a:r>
            <a:endParaRPr lang="zh-CN" altLang="en-US" sz="2000" dirty="0">
              <a:latin typeface="Arial" panose="020B0604020202020204" pitchFamily="34" charset="0"/>
            </a:endParaRPr>
          </a:p>
          <a:p>
            <a:pPr eaLnBrk="1" hangingPunct="1">
              <a:lnSpc>
                <a:spcPct val="150000"/>
              </a:lnSpc>
            </a:pPr>
            <a:endParaRPr lang="zh-CN" altLang="en-US" sz="2000" dirty="0">
              <a:latin typeface="Arial" panose="020B0604020202020204" pitchFamily="34" charset="0"/>
            </a:endParaRPr>
          </a:p>
          <a:p>
            <a:pPr eaLnBrk="1" hangingPunct="1">
              <a:lnSpc>
                <a:spcPct val="150000"/>
              </a:lnSpc>
            </a:pPr>
            <a:r>
              <a:rPr lang="en-US" altLang="zh-CN" sz="2000" dirty="0">
                <a:latin typeface="Arial" panose="020B0604020202020204" pitchFamily="34" charset="0"/>
              </a:rPr>
              <a:t>3.</a:t>
            </a:r>
            <a:r>
              <a:rPr lang="zh-CN" altLang="en-US" sz="2000" dirty="0">
                <a:latin typeface="Arial" panose="020B0604020202020204" pitchFamily="34" charset="0"/>
              </a:rPr>
              <a:t>The front-end interface uses the chat dialog box to realize the functions of article uploading, system answering and user questioning. The user can input commands to let the system judge what function to perform.</a:t>
            </a:r>
            <a:endParaRPr lang="zh-CN" altLang="en-US" sz="2000" dirty="0">
              <a:latin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rotWithShape="1">
          <a:blip r:embed="rId1" cstate="print">
            <a:duotone>
              <a:schemeClr val="bg2">
                <a:shade val="45000"/>
                <a:satMod val="135000"/>
              </a:schemeClr>
              <a:prstClr val="white"/>
            </a:duotone>
            <a:extLst>
              <a:ext uri="{28A0092B-C50C-407E-A947-70E740481C1C}">
                <a14:useLocalDpi xmlns:a14="http://schemas.microsoft.com/office/drawing/2010/main" val="0"/>
              </a:ext>
            </a:extLst>
          </a:blip>
          <a:srcRect l="2767" r="7205" b="57679"/>
          <a:stretch>
            <a:fillRect/>
          </a:stretch>
        </p:blipFill>
        <p:spPr bwMode="auto">
          <a:xfrm rot="10800000">
            <a:off x="2495600" y="4221088"/>
            <a:ext cx="7272809" cy="469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rotWithShape="1">
          <a:blip r:embed="rId1" cstate="print">
            <a:duotone>
              <a:schemeClr val="bg2">
                <a:shade val="45000"/>
                <a:satMod val="135000"/>
              </a:schemeClr>
              <a:prstClr val="white"/>
            </a:duotone>
            <a:extLst>
              <a:ext uri="{28A0092B-C50C-407E-A947-70E740481C1C}">
                <a14:useLocalDpi xmlns:a14="http://schemas.microsoft.com/office/drawing/2010/main" val="0"/>
              </a:ext>
            </a:extLst>
          </a:blip>
          <a:srcRect l="2767" r="7205" b="57679"/>
          <a:stretch>
            <a:fillRect/>
          </a:stretch>
        </p:blipFill>
        <p:spPr bwMode="auto">
          <a:xfrm rot="10800000" flipV="1">
            <a:off x="2481112" y="2132856"/>
            <a:ext cx="7272809" cy="469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4030980" y="3043225"/>
            <a:ext cx="5095875" cy="584775"/>
          </a:xfrm>
          <a:prstGeom prst="rect">
            <a:avLst/>
          </a:prstGeom>
          <a:noFill/>
          <a:ln w="9525">
            <a:noFill/>
          </a:ln>
        </p:spPr>
        <p:txBody>
          <a:bodyPr wrap="square">
            <a:spAutoFit/>
          </a:bodyPr>
          <a:lstStyle/>
          <a:p>
            <a:pPr algn="ctr"/>
            <a:r>
              <a:rPr lang="en-US" altLang="zh-CN" sz="3200" b="1" dirty="0">
                <a:solidFill>
                  <a:srgbClr val="072063"/>
                </a:solidFill>
                <a:latin typeface="Arial" panose="020B0604020202020204" pitchFamily="34" charset="0"/>
              </a:rPr>
              <a:t>Item p</a:t>
            </a:r>
            <a:r>
              <a:rPr lang="zh-CN" altLang="en-US" sz="3200" b="1" dirty="0">
                <a:solidFill>
                  <a:srgbClr val="072063"/>
                </a:solidFill>
                <a:latin typeface="Arial" panose="020B0604020202020204" pitchFamily="34" charset="0"/>
              </a:rPr>
              <a:t>lan</a:t>
            </a:r>
            <a:endParaRPr lang="zh-CN" altLang="en-US" sz="3200" b="1" dirty="0">
              <a:solidFill>
                <a:srgbClr val="072063"/>
              </a:solidFill>
              <a:latin typeface="Arial" panose="020B0604020202020204" pitchFamily="34" charset="0"/>
              <a:sym typeface="+mn-ea"/>
            </a:endParaRPr>
          </a:p>
        </p:txBody>
      </p:sp>
      <p:grpSp>
        <p:nvGrpSpPr>
          <p:cNvPr id="3" name="组合 2"/>
          <p:cNvGrpSpPr/>
          <p:nvPr/>
        </p:nvGrpSpPr>
        <p:grpSpPr>
          <a:xfrm>
            <a:off x="3031173" y="2852738"/>
            <a:ext cx="1223962" cy="1220787"/>
            <a:chOff x="2195736" y="2853104"/>
            <a:chExt cx="1224137" cy="1220324"/>
          </a:xfrm>
        </p:grpSpPr>
        <p:sp>
          <p:nvSpPr>
            <p:cNvPr id="19" name="椭圆 18"/>
            <p:cNvSpPr/>
            <p:nvPr/>
          </p:nvSpPr>
          <p:spPr>
            <a:xfrm>
              <a:off x="2195736" y="3683051"/>
              <a:ext cx="1224137" cy="390377"/>
            </a:xfrm>
            <a:prstGeom prst="ellipse">
              <a:avLst/>
            </a:prstGeom>
            <a:gradFill flip="none" rotWithShape="1">
              <a:gsLst>
                <a:gs pos="0">
                  <a:schemeClr val="tx1">
                    <a:alpha val="68000"/>
                  </a:schemeClr>
                </a:gs>
                <a:gs pos="100000">
                  <a:schemeClr val="tx1">
                    <a:lumMod val="65000"/>
                    <a:lumOff val="3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grpSp>
          <p:nvGrpSpPr>
            <p:cNvPr id="8200" name="组合 1"/>
            <p:cNvGrpSpPr/>
            <p:nvPr/>
          </p:nvGrpSpPr>
          <p:grpSpPr>
            <a:xfrm>
              <a:off x="2276608" y="2853104"/>
              <a:ext cx="1089990" cy="1089990"/>
              <a:chOff x="2276608" y="2853104"/>
              <a:chExt cx="1089990" cy="1089990"/>
            </a:xfrm>
          </p:grpSpPr>
          <p:sp>
            <p:nvSpPr>
              <p:cNvPr id="52" name="椭圆 51"/>
              <p:cNvSpPr/>
              <p:nvPr/>
            </p:nvSpPr>
            <p:spPr>
              <a:xfrm>
                <a:off x="2276710" y="2853104"/>
                <a:ext cx="1089181" cy="1090198"/>
              </a:xfrm>
              <a:prstGeom prst="ellipse">
                <a:avLst/>
              </a:prstGeom>
              <a:solidFill>
                <a:srgbClr val="0720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grpSp>
            <p:nvGrpSpPr>
              <p:cNvPr id="8202" name="Group 61"/>
              <p:cNvGrpSpPr>
                <a:grpSpLocks noChangeAspect="1"/>
              </p:cNvGrpSpPr>
              <p:nvPr/>
            </p:nvGrpSpPr>
            <p:grpSpPr>
              <a:xfrm>
                <a:off x="2446556" y="3042102"/>
                <a:ext cx="731041" cy="731041"/>
                <a:chOff x="569" y="2009"/>
                <a:chExt cx="687" cy="687"/>
              </a:xfrm>
            </p:grpSpPr>
            <p:sp>
              <p:nvSpPr>
                <p:cNvPr id="8203" name="Freeform 62"/>
                <p:cNvSpPr/>
                <p:nvPr/>
              </p:nvSpPr>
              <p:spPr>
                <a:xfrm>
                  <a:off x="982" y="2026"/>
                  <a:ext cx="260" cy="259"/>
                </a:xfrm>
                <a:custGeom>
                  <a:avLst/>
                  <a:gdLst/>
                  <a:ahLst/>
                  <a:cxnLst>
                    <a:cxn ang="0">
                      <a:pos x="246" y="610"/>
                    </a:cxn>
                    <a:cxn ang="0">
                      <a:pos x="615" y="610"/>
                    </a:cxn>
                    <a:cxn ang="0">
                      <a:pos x="0" y="0"/>
                    </a:cxn>
                    <a:cxn ang="0">
                      <a:pos x="0" y="360"/>
                    </a:cxn>
                    <a:cxn ang="0">
                      <a:pos x="246" y="610"/>
                    </a:cxn>
                  </a:cxnLst>
                  <a:rect l="0" t="0" r="0" b="0"/>
                  <a:pathLst>
                    <a:path w="110" h="110">
                      <a:moveTo>
                        <a:pt x="44" y="110"/>
                      </a:moveTo>
                      <a:cubicBezTo>
                        <a:pt x="110" y="110"/>
                        <a:pt x="110" y="110"/>
                        <a:pt x="110" y="110"/>
                      </a:cubicBezTo>
                      <a:cubicBezTo>
                        <a:pt x="98" y="54"/>
                        <a:pt x="55" y="11"/>
                        <a:pt x="0" y="0"/>
                      </a:cubicBezTo>
                      <a:cubicBezTo>
                        <a:pt x="0" y="65"/>
                        <a:pt x="0" y="65"/>
                        <a:pt x="0" y="65"/>
                      </a:cubicBezTo>
                      <a:cubicBezTo>
                        <a:pt x="20" y="73"/>
                        <a:pt x="36" y="90"/>
                        <a:pt x="44" y="110"/>
                      </a:cubicBezTo>
                      <a:close/>
                    </a:path>
                  </a:pathLst>
                </a:custGeom>
                <a:solidFill>
                  <a:srgbClr val="FFFFFF">
                    <a:alpha val="100000"/>
                  </a:srgbClr>
                </a:solidFill>
                <a:ln w="9525">
                  <a:noFill/>
                </a:ln>
              </p:spPr>
              <p:txBody>
                <a:bodyPr/>
                <a:lstStyle/>
                <a:p>
                  <a:endParaRPr lang="zh-CN" altLang="en-US"/>
                </a:p>
              </p:txBody>
            </p:sp>
            <p:sp>
              <p:nvSpPr>
                <p:cNvPr id="8204" name="Freeform 63"/>
                <p:cNvSpPr/>
                <p:nvPr/>
              </p:nvSpPr>
              <p:spPr>
                <a:xfrm>
                  <a:off x="586" y="2026"/>
                  <a:ext cx="259" cy="259"/>
                </a:xfrm>
                <a:custGeom>
                  <a:avLst/>
                  <a:gdLst/>
                  <a:ahLst/>
                  <a:cxnLst>
                    <a:cxn ang="0">
                      <a:pos x="610" y="360"/>
                    </a:cxn>
                    <a:cxn ang="0">
                      <a:pos x="610" y="0"/>
                    </a:cxn>
                    <a:cxn ang="0">
                      <a:pos x="0" y="610"/>
                    </a:cxn>
                    <a:cxn ang="0">
                      <a:pos x="365" y="610"/>
                    </a:cxn>
                    <a:cxn ang="0">
                      <a:pos x="610" y="360"/>
                    </a:cxn>
                  </a:cxnLst>
                  <a:rect l="0" t="0" r="0" b="0"/>
                  <a:pathLst>
                    <a:path w="110" h="110">
                      <a:moveTo>
                        <a:pt x="110" y="65"/>
                      </a:moveTo>
                      <a:cubicBezTo>
                        <a:pt x="110" y="0"/>
                        <a:pt x="110" y="0"/>
                        <a:pt x="110" y="0"/>
                      </a:cubicBezTo>
                      <a:cubicBezTo>
                        <a:pt x="55" y="11"/>
                        <a:pt x="11" y="54"/>
                        <a:pt x="0" y="110"/>
                      </a:cubicBezTo>
                      <a:cubicBezTo>
                        <a:pt x="66" y="110"/>
                        <a:pt x="66" y="110"/>
                        <a:pt x="66" y="110"/>
                      </a:cubicBezTo>
                      <a:cubicBezTo>
                        <a:pt x="74" y="90"/>
                        <a:pt x="90" y="73"/>
                        <a:pt x="110" y="65"/>
                      </a:cubicBezTo>
                      <a:close/>
                    </a:path>
                  </a:pathLst>
                </a:custGeom>
                <a:solidFill>
                  <a:srgbClr val="FFFFFF">
                    <a:alpha val="100000"/>
                  </a:srgbClr>
                </a:solidFill>
                <a:ln w="9525">
                  <a:noFill/>
                </a:ln>
              </p:spPr>
              <p:txBody>
                <a:bodyPr/>
                <a:lstStyle/>
                <a:p>
                  <a:endParaRPr lang="zh-CN" altLang="en-US"/>
                </a:p>
              </p:txBody>
            </p:sp>
            <p:sp>
              <p:nvSpPr>
                <p:cNvPr id="8205" name="Freeform 64"/>
                <p:cNvSpPr/>
                <p:nvPr/>
              </p:nvSpPr>
              <p:spPr>
                <a:xfrm>
                  <a:off x="982" y="2420"/>
                  <a:ext cx="260" cy="262"/>
                </a:xfrm>
                <a:custGeom>
                  <a:avLst/>
                  <a:gdLst/>
                  <a:ahLst/>
                  <a:cxnLst>
                    <a:cxn ang="0">
                      <a:pos x="0" y="250"/>
                    </a:cxn>
                    <a:cxn ang="0">
                      <a:pos x="0" y="618"/>
                    </a:cxn>
                    <a:cxn ang="0">
                      <a:pos x="615" y="0"/>
                    </a:cxn>
                    <a:cxn ang="0">
                      <a:pos x="246" y="0"/>
                    </a:cxn>
                    <a:cxn ang="0">
                      <a:pos x="0" y="250"/>
                    </a:cxn>
                  </a:cxnLst>
                  <a:rect l="0" t="0" r="0" b="0"/>
                  <a:pathLst>
                    <a:path w="110" h="111">
                      <a:moveTo>
                        <a:pt x="0" y="45"/>
                      </a:moveTo>
                      <a:cubicBezTo>
                        <a:pt x="0" y="111"/>
                        <a:pt x="0" y="111"/>
                        <a:pt x="0" y="111"/>
                      </a:cubicBezTo>
                      <a:cubicBezTo>
                        <a:pt x="55" y="99"/>
                        <a:pt x="98" y="56"/>
                        <a:pt x="110" y="0"/>
                      </a:cubicBezTo>
                      <a:cubicBezTo>
                        <a:pt x="44" y="0"/>
                        <a:pt x="44" y="0"/>
                        <a:pt x="44" y="0"/>
                      </a:cubicBezTo>
                      <a:cubicBezTo>
                        <a:pt x="36" y="21"/>
                        <a:pt x="20" y="37"/>
                        <a:pt x="0" y="45"/>
                      </a:cubicBezTo>
                      <a:close/>
                    </a:path>
                  </a:pathLst>
                </a:custGeom>
                <a:solidFill>
                  <a:srgbClr val="FFFFFF">
                    <a:alpha val="100000"/>
                  </a:srgbClr>
                </a:solidFill>
                <a:ln w="9525">
                  <a:noFill/>
                </a:ln>
              </p:spPr>
              <p:txBody>
                <a:bodyPr/>
                <a:lstStyle/>
                <a:p>
                  <a:endParaRPr lang="zh-CN" altLang="en-US"/>
                </a:p>
              </p:txBody>
            </p:sp>
            <p:sp>
              <p:nvSpPr>
                <p:cNvPr id="8206" name="Freeform 65"/>
                <p:cNvSpPr/>
                <p:nvPr/>
              </p:nvSpPr>
              <p:spPr>
                <a:xfrm>
                  <a:off x="586" y="2420"/>
                  <a:ext cx="259" cy="262"/>
                </a:xfrm>
                <a:custGeom>
                  <a:avLst/>
                  <a:gdLst/>
                  <a:ahLst/>
                  <a:cxnLst>
                    <a:cxn ang="0">
                      <a:pos x="365" y="0"/>
                    </a:cxn>
                    <a:cxn ang="0">
                      <a:pos x="0" y="0"/>
                    </a:cxn>
                    <a:cxn ang="0">
                      <a:pos x="610" y="618"/>
                    </a:cxn>
                    <a:cxn ang="0">
                      <a:pos x="610" y="250"/>
                    </a:cxn>
                    <a:cxn ang="0">
                      <a:pos x="365" y="0"/>
                    </a:cxn>
                  </a:cxnLst>
                  <a:rect l="0" t="0" r="0" b="0"/>
                  <a:pathLst>
                    <a:path w="110" h="111">
                      <a:moveTo>
                        <a:pt x="66" y="0"/>
                      </a:moveTo>
                      <a:cubicBezTo>
                        <a:pt x="0" y="0"/>
                        <a:pt x="0" y="0"/>
                        <a:pt x="0" y="0"/>
                      </a:cubicBezTo>
                      <a:cubicBezTo>
                        <a:pt x="11" y="56"/>
                        <a:pt x="55" y="99"/>
                        <a:pt x="110" y="111"/>
                      </a:cubicBezTo>
                      <a:cubicBezTo>
                        <a:pt x="110" y="45"/>
                        <a:pt x="110" y="45"/>
                        <a:pt x="110" y="45"/>
                      </a:cubicBezTo>
                      <a:cubicBezTo>
                        <a:pt x="90" y="37"/>
                        <a:pt x="74" y="21"/>
                        <a:pt x="66" y="0"/>
                      </a:cubicBezTo>
                      <a:close/>
                    </a:path>
                  </a:pathLst>
                </a:custGeom>
                <a:solidFill>
                  <a:srgbClr val="FFFFFF">
                    <a:alpha val="100000"/>
                  </a:srgbClr>
                </a:solidFill>
                <a:ln w="9525">
                  <a:noFill/>
                </a:ln>
              </p:spPr>
              <p:txBody>
                <a:bodyPr/>
                <a:lstStyle/>
                <a:p>
                  <a:endParaRPr lang="zh-CN" altLang="en-US"/>
                </a:p>
              </p:txBody>
            </p:sp>
            <p:sp>
              <p:nvSpPr>
                <p:cNvPr id="8207" name="Freeform 66"/>
                <p:cNvSpPr>
                  <a:spLocks noEditPoints="1"/>
                </p:cNvSpPr>
                <p:nvPr/>
              </p:nvSpPr>
              <p:spPr>
                <a:xfrm>
                  <a:off x="569" y="2009"/>
                  <a:ext cx="687" cy="687"/>
                </a:xfrm>
                <a:custGeom>
                  <a:avLst/>
                  <a:gdLst/>
                  <a:ahLst/>
                  <a:cxnLst>
                    <a:cxn ang="0">
                      <a:pos x="814" y="368"/>
                    </a:cxn>
                    <a:cxn ang="0">
                      <a:pos x="937" y="390"/>
                    </a:cxn>
                    <a:cxn ang="0">
                      <a:pos x="942" y="356"/>
                    </a:cxn>
                    <a:cxn ang="0">
                      <a:pos x="942" y="61"/>
                    </a:cxn>
                    <a:cxn ang="0">
                      <a:pos x="881" y="0"/>
                    </a:cxn>
                    <a:cxn ang="0">
                      <a:pos x="746" y="0"/>
                    </a:cxn>
                    <a:cxn ang="0">
                      <a:pos x="680" y="61"/>
                    </a:cxn>
                    <a:cxn ang="0">
                      <a:pos x="680" y="356"/>
                    </a:cxn>
                    <a:cxn ang="0">
                      <a:pos x="692" y="390"/>
                    </a:cxn>
                    <a:cxn ang="0">
                      <a:pos x="814" y="368"/>
                    </a:cxn>
                    <a:cxn ang="0">
                      <a:pos x="356" y="680"/>
                    </a:cxn>
                    <a:cxn ang="0">
                      <a:pos x="66" y="680"/>
                    </a:cxn>
                    <a:cxn ang="0">
                      <a:pos x="0" y="741"/>
                    </a:cxn>
                    <a:cxn ang="0">
                      <a:pos x="0" y="881"/>
                    </a:cxn>
                    <a:cxn ang="0">
                      <a:pos x="66" y="942"/>
                    </a:cxn>
                    <a:cxn ang="0">
                      <a:pos x="356" y="942"/>
                    </a:cxn>
                    <a:cxn ang="0">
                      <a:pos x="390" y="930"/>
                    </a:cxn>
                    <a:cxn ang="0">
                      <a:pos x="373" y="807"/>
                    </a:cxn>
                    <a:cxn ang="0">
                      <a:pos x="390" y="685"/>
                    </a:cxn>
                    <a:cxn ang="0">
                      <a:pos x="356" y="680"/>
                    </a:cxn>
                    <a:cxn ang="0">
                      <a:pos x="814" y="1249"/>
                    </a:cxn>
                    <a:cxn ang="0">
                      <a:pos x="692" y="1232"/>
                    </a:cxn>
                    <a:cxn ang="0">
                      <a:pos x="680" y="1265"/>
                    </a:cxn>
                    <a:cxn ang="0">
                      <a:pos x="680" y="1556"/>
                    </a:cxn>
                    <a:cxn ang="0">
                      <a:pos x="746" y="1622"/>
                    </a:cxn>
                    <a:cxn ang="0">
                      <a:pos x="881" y="1622"/>
                    </a:cxn>
                    <a:cxn ang="0">
                      <a:pos x="942" y="1556"/>
                    </a:cxn>
                    <a:cxn ang="0">
                      <a:pos x="942" y="1265"/>
                    </a:cxn>
                    <a:cxn ang="0">
                      <a:pos x="937" y="1232"/>
                    </a:cxn>
                    <a:cxn ang="0">
                      <a:pos x="814" y="1249"/>
                    </a:cxn>
                    <a:cxn ang="0">
                      <a:pos x="1561" y="680"/>
                    </a:cxn>
                    <a:cxn ang="0">
                      <a:pos x="1265" y="680"/>
                    </a:cxn>
                    <a:cxn ang="0">
                      <a:pos x="1237" y="685"/>
                    </a:cxn>
                    <a:cxn ang="0">
                      <a:pos x="1254" y="807"/>
                    </a:cxn>
                    <a:cxn ang="0">
                      <a:pos x="1237" y="930"/>
                    </a:cxn>
                    <a:cxn ang="0">
                      <a:pos x="1265" y="942"/>
                    </a:cxn>
                    <a:cxn ang="0">
                      <a:pos x="1561" y="942"/>
                    </a:cxn>
                    <a:cxn ang="0">
                      <a:pos x="1622" y="881"/>
                    </a:cxn>
                    <a:cxn ang="0">
                      <a:pos x="1622" y="741"/>
                    </a:cxn>
                    <a:cxn ang="0">
                      <a:pos x="1561" y="680"/>
                    </a:cxn>
                  </a:cxnLst>
                  <a:rect l="0" t="0" r="0" b="0"/>
                  <a:pathLst>
                    <a:path w="291" h="291">
                      <a:moveTo>
                        <a:pt x="146" y="66"/>
                      </a:moveTo>
                      <a:cubicBezTo>
                        <a:pt x="153" y="66"/>
                        <a:pt x="161" y="68"/>
                        <a:pt x="168" y="70"/>
                      </a:cubicBezTo>
                      <a:cubicBezTo>
                        <a:pt x="169" y="68"/>
                        <a:pt x="169" y="66"/>
                        <a:pt x="169" y="64"/>
                      </a:cubicBezTo>
                      <a:cubicBezTo>
                        <a:pt x="169" y="11"/>
                        <a:pt x="169" y="11"/>
                        <a:pt x="169" y="11"/>
                      </a:cubicBezTo>
                      <a:cubicBezTo>
                        <a:pt x="169" y="5"/>
                        <a:pt x="164" y="0"/>
                        <a:pt x="158" y="0"/>
                      </a:cubicBezTo>
                      <a:cubicBezTo>
                        <a:pt x="134" y="0"/>
                        <a:pt x="134" y="0"/>
                        <a:pt x="134" y="0"/>
                      </a:cubicBezTo>
                      <a:cubicBezTo>
                        <a:pt x="127" y="0"/>
                        <a:pt x="122" y="5"/>
                        <a:pt x="122" y="11"/>
                      </a:cubicBezTo>
                      <a:cubicBezTo>
                        <a:pt x="122" y="64"/>
                        <a:pt x="122" y="64"/>
                        <a:pt x="122" y="64"/>
                      </a:cubicBezTo>
                      <a:cubicBezTo>
                        <a:pt x="122" y="66"/>
                        <a:pt x="123" y="68"/>
                        <a:pt x="124" y="70"/>
                      </a:cubicBezTo>
                      <a:cubicBezTo>
                        <a:pt x="131" y="68"/>
                        <a:pt x="138" y="66"/>
                        <a:pt x="146" y="66"/>
                      </a:cubicBezTo>
                      <a:close/>
                      <a:moveTo>
                        <a:pt x="64" y="122"/>
                      </a:moveTo>
                      <a:cubicBezTo>
                        <a:pt x="12" y="122"/>
                        <a:pt x="12" y="122"/>
                        <a:pt x="12" y="122"/>
                      </a:cubicBezTo>
                      <a:cubicBezTo>
                        <a:pt x="5" y="122"/>
                        <a:pt x="0" y="127"/>
                        <a:pt x="0" y="133"/>
                      </a:cubicBezTo>
                      <a:cubicBezTo>
                        <a:pt x="0" y="158"/>
                        <a:pt x="0" y="158"/>
                        <a:pt x="0" y="158"/>
                      </a:cubicBezTo>
                      <a:cubicBezTo>
                        <a:pt x="0" y="164"/>
                        <a:pt x="5" y="169"/>
                        <a:pt x="12" y="169"/>
                      </a:cubicBezTo>
                      <a:cubicBezTo>
                        <a:pt x="64" y="169"/>
                        <a:pt x="64" y="169"/>
                        <a:pt x="64" y="169"/>
                      </a:cubicBezTo>
                      <a:cubicBezTo>
                        <a:pt x="66" y="169"/>
                        <a:pt x="68" y="168"/>
                        <a:pt x="70" y="167"/>
                      </a:cubicBezTo>
                      <a:cubicBezTo>
                        <a:pt x="68" y="160"/>
                        <a:pt x="67" y="153"/>
                        <a:pt x="67" y="145"/>
                      </a:cubicBezTo>
                      <a:cubicBezTo>
                        <a:pt x="67" y="138"/>
                        <a:pt x="68" y="130"/>
                        <a:pt x="70" y="123"/>
                      </a:cubicBezTo>
                      <a:cubicBezTo>
                        <a:pt x="68" y="122"/>
                        <a:pt x="66" y="122"/>
                        <a:pt x="64" y="122"/>
                      </a:cubicBezTo>
                      <a:close/>
                      <a:moveTo>
                        <a:pt x="146" y="224"/>
                      </a:moveTo>
                      <a:cubicBezTo>
                        <a:pt x="138" y="224"/>
                        <a:pt x="131" y="223"/>
                        <a:pt x="124" y="221"/>
                      </a:cubicBezTo>
                      <a:cubicBezTo>
                        <a:pt x="123" y="223"/>
                        <a:pt x="122" y="225"/>
                        <a:pt x="122" y="227"/>
                      </a:cubicBezTo>
                      <a:cubicBezTo>
                        <a:pt x="122" y="279"/>
                        <a:pt x="122" y="279"/>
                        <a:pt x="122" y="279"/>
                      </a:cubicBezTo>
                      <a:cubicBezTo>
                        <a:pt x="122" y="286"/>
                        <a:pt x="127" y="291"/>
                        <a:pt x="134" y="291"/>
                      </a:cubicBezTo>
                      <a:cubicBezTo>
                        <a:pt x="158" y="291"/>
                        <a:pt x="158" y="291"/>
                        <a:pt x="158" y="291"/>
                      </a:cubicBezTo>
                      <a:cubicBezTo>
                        <a:pt x="164" y="291"/>
                        <a:pt x="169" y="286"/>
                        <a:pt x="169" y="279"/>
                      </a:cubicBezTo>
                      <a:cubicBezTo>
                        <a:pt x="169" y="227"/>
                        <a:pt x="169" y="227"/>
                        <a:pt x="169" y="227"/>
                      </a:cubicBezTo>
                      <a:cubicBezTo>
                        <a:pt x="169" y="225"/>
                        <a:pt x="169" y="223"/>
                        <a:pt x="168" y="221"/>
                      </a:cubicBezTo>
                      <a:cubicBezTo>
                        <a:pt x="161" y="223"/>
                        <a:pt x="153" y="224"/>
                        <a:pt x="146" y="224"/>
                      </a:cubicBezTo>
                      <a:close/>
                      <a:moveTo>
                        <a:pt x="280" y="122"/>
                      </a:moveTo>
                      <a:cubicBezTo>
                        <a:pt x="227" y="122"/>
                        <a:pt x="227" y="122"/>
                        <a:pt x="227" y="122"/>
                      </a:cubicBezTo>
                      <a:cubicBezTo>
                        <a:pt x="225" y="122"/>
                        <a:pt x="223" y="122"/>
                        <a:pt x="222" y="123"/>
                      </a:cubicBezTo>
                      <a:cubicBezTo>
                        <a:pt x="224" y="130"/>
                        <a:pt x="225" y="138"/>
                        <a:pt x="225" y="145"/>
                      </a:cubicBezTo>
                      <a:cubicBezTo>
                        <a:pt x="225" y="153"/>
                        <a:pt x="224" y="160"/>
                        <a:pt x="222" y="167"/>
                      </a:cubicBezTo>
                      <a:cubicBezTo>
                        <a:pt x="223" y="168"/>
                        <a:pt x="225" y="169"/>
                        <a:pt x="227" y="169"/>
                      </a:cubicBezTo>
                      <a:cubicBezTo>
                        <a:pt x="280" y="169"/>
                        <a:pt x="280" y="169"/>
                        <a:pt x="280" y="169"/>
                      </a:cubicBezTo>
                      <a:cubicBezTo>
                        <a:pt x="286" y="169"/>
                        <a:pt x="291" y="164"/>
                        <a:pt x="291" y="158"/>
                      </a:cubicBezTo>
                      <a:cubicBezTo>
                        <a:pt x="291" y="133"/>
                        <a:pt x="291" y="133"/>
                        <a:pt x="291" y="133"/>
                      </a:cubicBezTo>
                      <a:cubicBezTo>
                        <a:pt x="291" y="127"/>
                        <a:pt x="286" y="122"/>
                        <a:pt x="280" y="122"/>
                      </a:cubicBezTo>
                      <a:close/>
                    </a:path>
                  </a:pathLst>
                </a:custGeom>
                <a:solidFill>
                  <a:srgbClr val="FFFFFF">
                    <a:alpha val="100000"/>
                  </a:srgbClr>
                </a:solidFill>
                <a:ln w="9525">
                  <a:noFill/>
                </a:ln>
              </p:spPr>
              <p:txBody>
                <a:bodyPr/>
                <a:lstStyle/>
                <a:p>
                  <a:endParaRPr lang="zh-CN" altLang="en-US"/>
                </a:p>
              </p:txBody>
            </p:sp>
          </p:grpSp>
        </p:grpSp>
      </p:grpSp>
      <p:pic>
        <p:nvPicPr>
          <p:cNvPr id="8198" name="图片 14"/>
          <p:cNvPicPr>
            <a:picLocks noChangeAspect="1"/>
          </p:cNvPicPr>
          <p:nvPr/>
        </p:nvPicPr>
        <p:blipFill>
          <a:blip r:embed="rId2"/>
          <a:stretch>
            <a:fillRect/>
          </a:stretch>
        </p:blipFill>
        <p:spPr>
          <a:xfrm>
            <a:off x="1703388" y="241300"/>
            <a:ext cx="2154237" cy="715963"/>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8237" y="688997"/>
            <a:ext cx="8229600" cy="571500"/>
          </a:xfr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72063"/>
                </a:solidFill>
                <a:effectLst/>
                <a:uLnTx/>
                <a:uFillTx/>
                <a:latin typeface="+mn-lt"/>
                <a:ea typeface="+mn-ea"/>
                <a:cs typeface="+mn-cs"/>
              </a:rPr>
              <a:t>First milestone--------</a:t>
            </a:r>
            <a:r>
              <a:rPr kumimoji="0" lang="zh-CN" altLang="en-US" sz="2800" b="1" i="0" u="none" strike="noStrike" kern="1200" cap="none" spc="0" normalizeH="0" baseline="0" noProof="0" dirty="0">
                <a:ln>
                  <a:noFill/>
                </a:ln>
                <a:solidFill>
                  <a:srgbClr val="072063"/>
                </a:solidFill>
                <a:effectLst/>
                <a:uLnTx/>
                <a:uFillTx/>
                <a:latin typeface="+mn-lt"/>
                <a:ea typeface="+mn-ea"/>
                <a:cs typeface="+mn-cs"/>
              </a:rPr>
              <a:t>蔡世鹏</a:t>
            </a:r>
            <a:endParaRPr kumimoji="0" lang="zh-CN" altLang="en-US" sz="2800" b="1" i="0" u="none" strike="noStrike" kern="1200" cap="none" spc="0" normalizeH="0" baseline="0" noProof="0" dirty="0">
              <a:ln>
                <a:noFill/>
              </a:ln>
              <a:solidFill>
                <a:srgbClr val="072063"/>
              </a:solidFill>
              <a:effectLst/>
              <a:uLnTx/>
              <a:uFillTx/>
              <a:latin typeface="+mn-lt"/>
              <a:ea typeface="+mn-ea"/>
              <a:cs typeface="+mn-cs"/>
            </a:endParaRPr>
          </a:p>
        </p:txBody>
      </p:sp>
      <p:sp>
        <p:nvSpPr>
          <p:cNvPr id="148" name="TextBox 147"/>
          <p:cNvSpPr txBox="1"/>
          <p:nvPr/>
        </p:nvSpPr>
        <p:spPr>
          <a:xfrm>
            <a:off x="1088237" y="1319508"/>
            <a:ext cx="10407077" cy="4849495"/>
          </a:xfrm>
          <a:prstGeom prst="rect">
            <a:avLst/>
          </a:prstGeom>
          <a:noFill/>
          <a:ln w="9525">
            <a:noFill/>
          </a:ln>
        </p:spPr>
        <p:txBody>
          <a:bodyPr>
            <a:noAutofit/>
          </a:bodyPr>
          <a:lstStyle/>
          <a:p>
            <a:pPr>
              <a:lnSpc>
                <a:spcPct val="150000"/>
              </a:lnSpc>
            </a:pPr>
            <a:r>
              <a:rPr lang="en-US" altLang="zh-CN" sz="3200" dirty="0">
                <a:latin typeface="+mn-ea"/>
              </a:rPr>
              <a:t>1.login</a:t>
            </a:r>
            <a:endParaRPr lang="en-US" altLang="zh-CN" sz="3200" dirty="0">
              <a:latin typeface="+mn-ea"/>
            </a:endParaRPr>
          </a:p>
          <a:p>
            <a:pPr>
              <a:lnSpc>
                <a:spcPct val="150000"/>
              </a:lnSpc>
            </a:pPr>
            <a:endParaRPr lang="en-US" altLang="zh-CN" sz="3200" dirty="0">
              <a:latin typeface="+mn-ea"/>
            </a:endParaRPr>
          </a:p>
          <a:p>
            <a:pPr>
              <a:lnSpc>
                <a:spcPct val="150000"/>
              </a:lnSpc>
            </a:pPr>
            <a:r>
              <a:rPr lang="en-US" altLang="zh-CN" sz="3200" dirty="0">
                <a:latin typeface="+mn-ea"/>
              </a:rPr>
              <a:t>2.register</a:t>
            </a:r>
            <a:endParaRPr lang="en-US" altLang="zh-CN" sz="3200" dirty="0">
              <a:latin typeface="+mn-ea"/>
            </a:endParaRPr>
          </a:p>
          <a:p>
            <a:pPr>
              <a:lnSpc>
                <a:spcPct val="150000"/>
              </a:lnSpc>
            </a:pPr>
            <a:endParaRPr lang="en-US" altLang="zh-CN" sz="3200" dirty="0">
              <a:latin typeface="+mn-ea"/>
            </a:endParaRPr>
          </a:p>
          <a:p>
            <a:pPr>
              <a:lnSpc>
                <a:spcPct val="150000"/>
              </a:lnSpc>
            </a:pPr>
            <a:r>
              <a:rPr lang="en-US" altLang="zh-CN" sz="3200" dirty="0">
                <a:latin typeface="+mn-ea"/>
              </a:rPr>
              <a:t>3. connect with backend and modify user information</a:t>
            </a:r>
            <a:endParaRPr lang="en-US" altLang="zh-CN" sz="3200" dirty="0">
              <a:latin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COMMONDATA" val="eyJoZGlkIjoiZWQ1NGUzMTNlMjMxM2Y4N2Q5ZWFlNmU2NjUzMTMwNGEifQ=="/>
  <p:tag name="KSO_WPP_MARK_KEY" val="427f756b-741d-4222-89f2-772ae152df49"/>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3010</Words>
  <Application>WPS 演示</Application>
  <PresentationFormat>宽屏</PresentationFormat>
  <Paragraphs>106</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Wingdings</vt:lpstr>
      <vt:lpstr>Wingdings</vt:lpstr>
      <vt:lpstr>微软雅黑</vt:lpstr>
      <vt:lpstr>Arial Unicode MS</vt:lpstr>
      <vt:lpstr>Calibri</vt:lpstr>
      <vt:lpstr>Office 主题​​</vt:lpstr>
      <vt:lpstr>PowerPoint 演示文稿</vt:lpstr>
      <vt:lpstr>Catalogue</vt:lpstr>
      <vt:lpstr>PowerPoint 演示文稿</vt:lpstr>
      <vt:lpstr>Background and significance</vt:lpstr>
      <vt:lpstr>PowerPoint 演示文稿</vt:lpstr>
      <vt:lpstr>Core functions</vt:lpstr>
      <vt:lpstr>Other functions</vt:lpstr>
      <vt:lpstr>PowerPoint 演示文稿</vt:lpstr>
      <vt:lpstr>First milestone--------蔡世鹏</vt:lpstr>
      <vt:lpstr>First milestone--------史周胤</vt:lpstr>
      <vt:lpstr>First milestone--------刘浩洋</vt:lpstr>
      <vt:lpstr>Fecond milestone--------徐润轩</vt:lpstr>
      <vt:lpstr>Second milestone--------蔡世鹏</vt:lpstr>
      <vt:lpstr>Second milestone--------史周胤</vt:lpstr>
      <vt:lpstr>Second milestone--------刘浩洋</vt:lpstr>
      <vt:lpstr>Second milestone--------徐润轩</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史周胤</cp:lastModifiedBy>
  <cp:revision>165</cp:revision>
  <dcterms:created xsi:type="dcterms:W3CDTF">2019-06-19T02:08:00Z</dcterms:created>
  <dcterms:modified xsi:type="dcterms:W3CDTF">2023-05-30T14:19:57Z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CA82D4BEBE174358A199BF2B5C7BFDFD</vt:lpwstr>
  </property>
</Properties>
</file>