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4"/>
  </p:sldMasterIdLst>
  <p:sldIdLst>
    <p:sldId id="256" r:id="rId5"/>
    <p:sldId id="258" r:id="rId6"/>
    <p:sldId id="259" r:id="rId7"/>
    <p:sldId id="261" r:id="rId8"/>
    <p:sldId id="260" r:id="rId9"/>
    <p:sldId id="262" r:id="rId10"/>
    <p:sldId id="264" r:id="rId11"/>
    <p:sldId id="265" r:id="rId12"/>
    <p:sldId id="263" r:id="rId13"/>
    <p:sldId id="266" r:id="rId14"/>
    <p:sldId id="267" r:id="rId15"/>
    <p:sldId id="268" r:id="rId16"/>
    <p:sldId id="270" r:id="rId17"/>
    <p:sldId id="271" r:id="rId18"/>
    <p:sldId id="272" r:id="rId19"/>
    <p:sldId id="273" r:id="rId20"/>
    <p:sldId id="274" r:id="rId21"/>
    <p:sldId id="275" r:id="rId22"/>
    <p:sldId id="269" r:id="rId23"/>
    <p:sldId id="278" r:id="rId24"/>
    <p:sldId id="276" r:id="rId25"/>
    <p:sldId id="27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1945DE-FDFC-4760-AFBB-3E22A61784F2}" v="34" dt="2020-06-25T08:47:10.5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539AEF-C18B-484B-A828-5501DEB750D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C70CCF45-FFCF-486E-BB69-5B9B4368E09C}">
      <dgm:prSet/>
      <dgm:spPr/>
      <dgm:t>
        <a:bodyPr/>
        <a:lstStyle/>
        <a:p>
          <a:r>
            <a:rPr lang="en-US"/>
            <a:t>1. Cancellation rates</a:t>
          </a:r>
        </a:p>
      </dgm:t>
    </dgm:pt>
    <dgm:pt modelId="{9FBDD8B3-7B0A-4A07-B1DB-AA9D06343238}" type="parTrans" cxnId="{D6831DAE-4F18-4327-93DA-6EFB75CBF6D8}">
      <dgm:prSet/>
      <dgm:spPr/>
      <dgm:t>
        <a:bodyPr/>
        <a:lstStyle/>
        <a:p>
          <a:endParaRPr lang="en-US"/>
        </a:p>
      </dgm:t>
    </dgm:pt>
    <dgm:pt modelId="{448F0303-0F45-48EA-B843-C8A161B78837}" type="sibTrans" cxnId="{D6831DAE-4F18-4327-93DA-6EFB75CBF6D8}">
      <dgm:prSet/>
      <dgm:spPr/>
      <dgm:t>
        <a:bodyPr/>
        <a:lstStyle/>
        <a:p>
          <a:endParaRPr lang="en-US"/>
        </a:p>
      </dgm:t>
    </dgm:pt>
    <dgm:pt modelId="{F0B419FC-D013-41FD-BA62-5F43AC257907}">
      <dgm:prSet/>
      <dgm:spPr/>
      <dgm:t>
        <a:bodyPr/>
        <a:lstStyle/>
        <a:p>
          <a:r>
            <a:rPr lang="en-US"/>
            <a:t>2. Seasonality</a:t>
          </a:r>
        </a:p>
      </dgm:t>
    </dgm:pt>
    <dgm:pt modelId="{9C69C6E9-EDC2-41DF-ABF9-5DD57A4B4EA8}" type="parTrans" cxnId="{C05C9A5C-775D-4560-A51B-7959E5FAFA42}">
      <dgm:prSet/>
      <dgm:spPr/>
      <dgm:t>
        <a:bodyPr/>
        <a:lstStyle/>
        <a:p>
          <a:endParaRPr lang="en-US"/>
        </a:p>
      </dgm:t>
    </dgm:pt>
    <dgm:pt modelId="{B84A938D-2B6E-447E-A52A-827BFDC16383}" type="sibTrans" cxnId="{C05C9A5C-775D-4560-A51B-7959E5FAFA42}">
      <dgm:prSet/>
      <dgm:spPr/>
      <dgm:t>
        <a:bodyPr/>
        <a:lstStyle/>
        <a:p>
          <a:endParaRPr lang="en-US"/>
        </a:p>
      </dgm:t>
    </dgm:pt>
    <dgm:pt modelId="{E665F274-BB5F-46F4-958A-6726765F9D75}">
      <dgm:prSet/>
      <dgm:spPr/>
      <dgm:t>
        <a:bodyPr/>
        <a:lstStyle/>
        <a:p>
          <a:r>
            <a:rPr lang="en-US"/>
            <a:t>3. Pricing</a:t>
          </a:r>
        </a:p>
      </dgm:t>
    </dgm:pt>
    <dgm:pt modelId="{6BAF77ED-65A1-42FF-8617-AAA092FD5F9C}" type="parTrans" cxnId="{7AAC59B5-ADDD-42DC-B534-D1943670FA05}">
      <dgm:prSet/>
      <dgm:spPr/>
      <dgm:t>
        <a:bodyPr/>
        <a:lstStyle/>
        <a:p>
          <a:endParaRPr lang="en-US"/>
        </a:p>
      </dgm:t>
    </dgm:pt>
    <dgm:pt modelId="{D16CDADB-7FE5-4C9A-A47F-54B88C8F3C6C}" type="sibTrans" cxnId="{7AAC59B5-ADDD-42DC-B534-D1943670FA05}">
      <dgm:prSet/>
      <dgm:spPr/>
      <dgm:t>
        <a:bodyPr/>
        <a:lstStyle/>
        <a:p>
          <a:endParaRPr lang="en-US"/>
        </a:p>
      </dgm:t>
    </dgm:pt>
    <dgm:pt modelId="{396C3255-EDEF-49D5-84D3-F7C9856659FE}">
      <dgm:prSet/>
      <dgm:spPr/>
      <dgm:t>
        <a:bodyPr/>
        <a:lstStyle/>
        <a:p>
          <a:r>
            <a:rPr lang="en-US"/>
            <a:t>4. Customer insights</a:t>
          </a:r>
        </a:p>
      </dgm:t>
    </dgm:pt>
    <dgm:pt modelId="{591F35C5-B2B2-46BA-BB81-DA5EC1BA490B}" type="parTrans" cxnId="{F4251E7C-DF57-4BF2-BA8F-08E1CDE8A37A}">
      <dgm:prSet/>
      <dgm:spPr/>
      <dgm:t>
        <a:bodyPr/>
        <a:lstStyle/>
        <a:p>
          <a:endParaRPr lang="en-US"/>
        </a:p>
      </dgm:t>
    </dgm:pt>
    <dgm:pt modelId="{0D6F74B0-85E6-4E56-8A97-08DAE162BD1A}" type="sibTrans" cxnId="{F4251E7C-DF57-4BF2-BA8F-08E1CDE8A37A}">
      <dgm:prSet/>
      <dgm:spPr/>
      <dgm:t>
        <a:bodyPr/>
        <a:lstStyle/>
        <a:p>
          <a:endParaRPr lang="en-US"/>
        </a:p>
      </dgm:t>
    </dgm:pt>
    <dgm:pt modelId="{9A6230D5-81E2-4DF9-A76B-FAE5695F5B6A}">
      <dgm:prSet/>
      <dgm:spPr/>
      <dgm:t>
        <a:bodyPr/>
        <a:lstStyle/>
        <a:p>
          <a:r>
            <a:rPr lang="en-US"/>
            <a:t>5. Market insights</a:t>
          </a:r>
        </a:p>
      </dgm:t>
    </dgm:pt>
    <dgm:pt modelId="{FDDBAE85-0E70-43BD-AB41-D5F4D33C6700}" type="parTrans" cxnId="{70673563-5B8D-4A87-9BD4-E0B7AD6E4AF1}">
      <dgm:prSet/>
      <dgm:spPr/>
      <dgm:t>
        <a:bodyPr/>
        <a:lstStyle/>
        <a:p>
          <a:endParaRPr lang="en-US"/>
        </a:p>
      </dgm:t>
    </dgm:pt>
    <dgm:pt modelId="{FAEAB8C1-4AAD-4DBC-82EE-6C9A8CB3CF7E}" type="sibTrans" cxnId="{70673563-5B8D-4A87-9BD4-E0B7AD6E4AF1}">
      <dgm:prSet/>
      <dgm:spPr/>
      <dgm:t>
        <a:bodyPr/>
        <a:lstStyle/>
        <a:p>
          <a:endParaRPr lang="en-US"/>
        </a:p>
      </dgm:t>
    </dgm:pt>
    <dgm:pt modelId="{338911AE-5AD0-4FB2-A5F1-DD760E6C9612}" type="pres">
      <dgm:prSet presAssocID="{17539AEF-C18B-484B-A828-5501DEB750DC}" presName="root" presStyleCnt="0">
        <dgm:presLayoutVars>
          <dgm:dir/>
          <dgm:resizeHandles val="exact"/>
        </dgm:presLayoutVars>
      </dgm:prSet>
      <dgm:spPr/>
    </dgm:pt>
    <dgm:pt modelId="{84C211BD-F8CE-4A10-BF67-FD775B94CB60}" type="pres">
      <dgm:prSet presAssocID="{17539AEF-C18B-484B-A828-5501DEB750DC}" presName="container" presStyleCnt="0">
        <dgm:presLayoutVars>
          <dgm:dir/>
          <dgm:resizeHandles val="exact"/>
        </dgm:presLayoutVars>
      </dgm:prSet>
      <dgm:spPr/>
    </dgm:pt>
    <dgm:pt modelId="{1AF8D586-6AE7-49FF-AC65-13ACEF426AB0}" type="pres">
      <dgm:prSet presAssocID="{C70CCF45-FFCF-486E-BB69-5B9B4368E09C}" presName="compNode" presStyleCnt="0"/>
      <dgm:spPr/>
    </dgm:pt>
    <dgm:pt modelId="{B97DBA44-E6B9-4B48-8143-17038CB98EBD}" type="pres">
      <dgm:prSet presAssocID="{C70CCF45-FFCF-486E-BB69-5B9B4368E09C}" presName="iconBgRect" presStyleLbl="bgShp" presStyleIdx="0" presStyleCnt="5"/>
      <dgm:spPr/>
    </dgm:pt>
    <dgm:pt modelId="{A1A3C92C-2253-43FB-AC36-26D784C34A00}" type="pres">
      <dgm:prSet presAssocID="{C70CCF45-FFCF-486E-BB69-5B9B4368E09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F9CA9207-06D1-4206-A7C2-7849ED913D3F}" type="pres">
      <dgm:prSet presAssocID="{C70CCF45-FFCF-486E-BB69-5B9B4368E09C}" presName="spaceRect" presStyleCnt="0"/>
      <dgm:spPr/>
    </dgm:pt>
    <dgm:pt modelId="{CC94969C-605D-4B8D-9762-455CA6EB624F}" type="pres">
      <dgm:prSet presAssocID="{C70CCF45-FFCF-486E-BB69-5B9B4368E09C}" presName="textRect" presStyleLbl="revTx" presStyleIdx="0" presStyleCnt="5">
        <dgm:presLayoutVars>
          <dgm:chMax val="1"/>
          <dgm:chPref val="1"/>
        </dgm:presLayoutVars>
      </dgm:prSet>
      <dgm:spPr/>
    </dgm:pt>
    <dgm:pt modelId="{1A4950D9-AE06-41CA-8E15-2BAB405D9C5D}" type="pres">
      <dgm:prSet presAssocID="{448F0303-0F45-48EA-B843-C8A161B78837}" presName="sibTrans" presStyleLbl="sibTrans2D1" presStyleIdx="0" presStyleCnt="0"/>
      <dgm:spPr/>
    </dgm:pt>
    <dgm:pt modelId="{52BE5D44-71E6-471C-B7BB-E96B25FD7A44}" type="pres">
      <dgm:prSet presAssocID="{F0B419FC-D013-41FD-BA62-5F43AC257907}" presName="compNode" presStyleCnt="0"/>
      <dgm:spPr/>
    </dgm:pt>
    <dgm:pt modelId="{671BBD6B-CD78-4609-B43D-71A60FE84099}" type="pres">
      <dgm:prSet presAssocID="{F0B419FC-D013-41FD-BA62-5F43AC257907}" presName="iconBgRect" presStyleLbl="bgShp" presStyleIdx="1" presStyleCnt="5"/>
      <dgm:spPr/>
    </dgm:pt>
    <dgm:pt modelId="{E568CEDE-4BC0-4E1C-B859-94C713ED2523}" type="pres">
      <dgm:prSet presAssocID="{F0B419FC-D013-41FD-BA62-5F43AC25790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n"/>
        </a:ext>
      </dgm:extLst>
    </dgm:pt>
    <dgm:pt modelId="{D9C17F8F-21D6-4CB0-9F2D-6EFC557726CE}" type="pres">
      <dgm:prSet presAssocID="{F0B419FC-D013-41FD-BA62-5F43AC257907}" presName="spaceRect" presStyleCnt="0"/>
      <dgm:spPr/>
    </dgm:pt>
    <dgm:pt modelId="{B117E7FF-FD38-4F09-9287-58194056B031}" type="pres">
      <dgm:prSet presAssocID="{F0B419FC-D013-41FD-BA62-5F43AC257907}" presName="textRect" presStyleLbl="revTx" presStyleIdx="1" presStyleCnt="5">
        <dgm:presLayoutVars>
          <dgm:chMax val="1"/>
          <dgm:chPref val="1"/>
        </dgm:presLayoutVars>
      </dgm:prSet>
      <dgm:spPr/>
    </dgm:pt>
    <dgm:pt modelId="{CB38B937-8E95-4C15-881C-1FC3DCBCA9AD}" type="pres">
      <dgm:prSet presAssocID="{B84A938D-2B6E-447E-A52A-827BFDC16383}" presName="sibTrans" presStyleLbl="sibTrans2D1" presStyleIdx="0" presStyleCnt="0"/>
      <dgm:spPr/>
    </dgm:pt>
    <dgm:pt modelId="{352596F8-064F-4A11-8E2C-BA444C638D6F}" type="pres">
      <dgm:prSet presAssocID="{E665F274-BB5F-46F4-958A-6726765F9D75}" presName="compNode" presStyleCnt="0"/>
      <dgm:spPr/>
    </dgm:pt>
    <dgm:pt modelId="{3746AB9A-00D4-477E-9DF0-FD90AB23100C}" type="pres">
      <dgm:prSet presAssocID="{E665F274-BB5F-46F4-958A-6726765F9D75}" presName="iconBgRect" presStyleLbl="bgShp" presStyleIdx="2" presStyleCnt="5"/>
      <dgm:spPr/>
    </dgm:pt>
    <dgm:pt modelId="{A322A068-3895-4E6D-B7CA-26592CCE034C}" type="pres">
      <dgm:prSet presAssocID="{E665F274-BB5F-46F4-958A-6726765F9D7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9B31509-A437-4A15-AC1E-DFAA1B125BC5}" type="pres">
      <dgm:prSet presAssocID="{E665F274-BB5F-46F4-958A-6726765F9D75}" presName="spaceRect" presStyleCnt="0"/>
      <dgm:spPr/>
    </dgm:pt>
    <dgm:pt modelId="{48B0C19D-5E7D-4F9E-98E4-F18DCDF1C7DD}" type="pres">
      <dgm:prSet presAssocID="{E665F274-BB5F-46F4-958A-6726765F9D75}" presName="textRect" presStyleLbl="revTx" presStyleIdx="2" presStyleCnt="5">
        <dgm:presLayoutVars>
          <dgm:chMax val="1"/>
          <dgm:chPref val="1"/>
        </dgm:presLayoutVars>
      </dgm:prSet>
      <dgm:spPr/>
    </dgm:pt>
    <dgm:pt modelId="{0959079F-E338-44D9-9620-F85D39553C67}" type="pres">
      <dgm:prSet presAssocID="{D16CDADB-7FE5-4C9A-A47F-54B88C8F3C6C}" presName="sibTrans" presStyleLbl="sibTrans2D1" presStyleIdx="0" presStyleCnt="0"/>
      <dgm:spPr/>
    </dgm:pt>
    <dgm:pt modelId="{236B6E6F-2EE7-4DA9-975A-8ECBD595CEC3}" type="pres">
      <dgm:prSet presAssocID="{396C3255-EDEF-49D5-84D3-F7C9856659FE}" presName="compNode" presStyleCnt="0"/>
      <dgm:spPr/>
    </dgm:pt>
    <dgm:pt modelId="{060FD80D-BA91-4FB3-A89E-823705E13DAC}" type="pres">
      <dgm:prSet presAssocID="{396C3255-EDEF-49D5-84D3-F7C9856659FE}" presName="iconBgRect" presStyleLbl="bgShp" presStyleIdx="3" presStyleCnt="5"/>
      <dgm:spPr/>
    </dgm:pt>
    <dgm:pt modelId="{0CEED4F0-2E3D-4E30-8A70-C856B13D5619}" type="pres">
      <dgm:prSet presAssocID="{396C3255-EDEF-49D5-84D3-F7C9856659F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7301C07A-E4AA-42BE-A2AD-11A252228411}" type="pres">
      <dgm:prSet presAssocID="{396C3255-EDEF-49D5-84D3-F7C9856659FE}" presName="spaceRect" presStyleCnt="0"/>
      <dgm:spPr/>
    </dgm:pt>
    <dgm:pt modelId="{559E2B55-C2AE-41CB-9C5D-884772A4F866}" type="pres">
      <dgm:prSet presAssocID="{396C3255-EDEF-49D5-84D3-F7C9856659FE}" presName="textRect" presStyleLbl="revTx" presStyleIdx="3" presStyleCnt="5">
        <dgm:presLayoutVars>
          <dgm:chMax val="1"/>
          <dgm:chPref val="1"/>
        </dgm:presLayoutVars>
      </dgm:prSet>
      <dgm:spPr/>
    </dgm:pt>
    <dgm:pt modelId="{34C1A6ED-8EC6-48A9-9438-CE29B504C9E4}" type="pres">
      <dgm:prSet presAssocID="{0D6F74B0-85E6-4E56-8A97-08DAE162BD1A}" presName="sibTrans" presStyleLbl="sibTrans2D1" presStyleIdx="0" presStyleCnt="0"/>
      <dgm:spPr/>
    </dgm:pt>
    <dgm:pt modelId="{3062AD54-5C2F-4B21-9323-CE7D1B6D853B}" type="pres">
      <dgm:prSet presAssocID="{9A6230D5-81E2-4DF9-A76B-FAE5695F5B6A}" presName="compNode" presStyleCnt="0"/>
      <dgm:spPr/>
    </dgm:pt>
    <dgm:pt modelId="{C276D954-290A-4174-9D92-FD4D7D4124E9}" type="pres">
      <dgm:prSet presAssocID="{9A6230D5-81E2-4DF9-A76B-FAE5695F5B6A}" presName="iconBgRect" presStyleLbl="bgShp" presStyleIdx="4" presStyleCnt="5"/>
      <dgm:spPr/>
    </dgm:pt>
    <dgm:pt modelId="{A3F67C66-6D4D-47D5-9520-E7B97016B6E1}" type="pres">
      <dgm:prSet presAssocID="{9A6230D5-81E2-4DF9-A76B-FAE5695F5B6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E5B56890-FB07-49DC-A14F-5601B678C816}" type="pres">
      <dgm:prSet presAssocID="{9A6230D5-81E2-4DF9-A76B-FAE5695F5B6A}" presName="spaceRect" presStyleCnt="0"/>
      <dgm:spPr/>
    </dgm:pt>
    <dgm:pt modelId="{24466437-886B-4305-B6E4-8B0DBBE36DF9}" type="pres">
      <dgm:prSet presAssocID="{9A6230D5-81E2-4DF9-A76B-FAE5695F5B6A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711B121B-CCA9-4EB0-AB95-74D94C7950AE}" type="presOf" srcId="{9A6230D5-81E2-4DF9-A76B-FAE5695F5B6A}" destId="{24466437-886B-4305-B6E4-8B0DBBE36DF9}" srcOrd="0" destOrd="0" presId="urn:microsoft.com/office/officeart/2018/2/layout/IconCircleList"/>
    <dgm:cxn modelId="{3E1A9D26-9893-4056-A878-BE8A8C774096}" type="presOf" srcId="{B84A938D-2B6E-447E-A52A-827BFDC16383}" destId="{CB38B937-8E95-4C15-881C-1FC3DCBCA9AD}" srcOrd="0" destOrd="0" presId="urn:microsoft.com/office/officeart/2018/2/layout/IconCircleList"/>
    <dgm:cxn modelId="{E9E3C230-0E96-4A08-B39D-827E2E97F691}" type="presOf" srcId="{17539AEF-C18B-484B-A828-5501DEB750DC}" destId="{338911AE-5AD0-4FB2-A5F1-DD760E6C9612}" srcOrd="0" destOrd="0" presId="urn:microsoft.com/office/officeart/2018/2/layout/IconCircleList"/>
    <dgm:cxn modelId="{2AD1B93F-77E4-4237-918E-8E3AFDED5E10}" type="presOf" srcId="{448F0303-0F45-48EA-B843-C8A161B78837}" destId="{1A4950D9-AE06-41CA-8E15-2BAB405D9C5D}" srcOrd="0" destOrd="0" presId="urn:microsoft.com/office/officeart/2018/2/layout/IconCircleList"/>
    <dgm:cxn modelId="{C05C9A5C-775D-4560-A51B-7959E5FAFA42}" srcId="{17539AEF-C18B-484B-A828-5501DEB750DC}" destId="{F0B419FC-D013-41FD-BA62-5F43AC257907}" srcOrd="1" destOrd="0" parTransId="{9C69C6E9-EDC2-41DF-ABF9-5DD57A4B4EA8}" sibTransId="{B84A938D-2B6E-447E-A52A-827BFDC16383}"/>
    <dgm:cxn modelId="{96927D41-4B91-461D-A061-17F55476F61A}" type="presOf" srcId="{0D6F74B0-85E6-4E56-8A97-08DAE162BD1A}" destId="{34C1A6ED-8EC6-48A9-9438-CE29B504C9E4}" srcOrd="0" destOrd="0" presId="urn:microsoft.com/office/officeart/2018/2/layout/IconCircleList"/>
    <dgm:cxn modelId="{70673563-5B8D-4A87-9BD4-E0B7AD6E4AF1}" srcId="{17539AEF-C18B-484B-A828-5501DEB750DC}" destId="{9A6230D5-81E2-4DF9-A76B-FAE5695F5B6A}" srcOrd="4" destOrd="0" parTransId="{FDDBAE85-0E70-43BD-AB41-D5F4D33C6700}" sibTransId="{FAEAB8C1-4AAD-4DBC-82EE-6C9A8CB3CF7E}"/>
    <dgm:cxn modelId="{89770C5A-E77D-4DB2-8719-8B97918F963C}" type="presOf" srcId="{D16CDADB-7FE5-4C9A-A47F-54B88C8F3C6C}" destId="{0959079F-E338-44D9-9620-F85D39553C67}" srcOrd="0" destOrd="0" presId="urn:microsoft.com/office/officeart/2018/2/layout/IconCircleList"/>
    <dgm:cxn modelId="{F4251E7C-DF57-4BF2-BA8F-08E1CDE8A37A}" srcId="{17539AEF-C18B-484B-A828-5501DEB750DC}" destId="{396C3255-EDEF-49D5-84D3-F7C9856659FE}" srcOrd="3" destOrd="0" parTransId="{591F35C5-B2B2-46BA-BB81-DA5EC1BA490B}" sibTransId="{0D6F74B0-85E6-4E56-8A97-08DAE162BD1A}"/>
    <dgm:cxn modelId="{4AE8E68B-EE22-4029-9784-F2B844105D36}" type="presOf" srcId="{C70CCF45-FFCF-486E-BB69-5B9B4368E09C}" destId="{CC94969C-605D-4B8D-9762-455CA6EB624F}" srcOrd="0" destOrd="0" presId="urn:microsoft.com/office/officeart/2018/2/layout/IconCircleList"/>
    <dgm:cxn modelId="{65CD9394-7823-4DA9-B90A-931095F9C77C}" type="presOf" srcId="{396C3255-EDEF-49D5-84D3-F7C9856659FE}" destId="{559E2B55-C2AE-41CB-9C5D-884772A4F866}" srcOrd="0" destOrd="0" presId="urn:microsoft.com/office/officeart/2018/2/layout/IconCircleList"/>
    <dgm:cxn modelId="{D6831DAE-4F18-4327-93DA-6EFB75CBF6D8}" srcId="{17539AEF-C18B-484B-A828-5501DEB750DC}" destId="{C70CCF45-FFCF-486E-BB69-5B9B4368E09C}" srcOrd="0" destOrd="0" parTransId="{9FBDD8B3-7B0A-4A07-B1DB-AA9D06343238}" sibTransId="{448F0303-0F45-48EA-B843-C8A161B78837}"/>
    <dgm:cxn modelId="{8DF2F6AE-39E6-4F31-934D-3492D2605859}" type="presOf" srcId="{F0B419FC-D013-41FD-BA62-5F43AC257907}" destId="{B117E7FF-FD38-4F09-9287-58194056B031}" srcOrd="0" destOrd="0" presId="urn:microsoft.com/office/officeart/2018/2/layout/IconCircleList"/>
    <dgm:cxn modelId="{7AAC59B5-ADDD-42DC-B534-D1943670FA05}" srcId="{17539AEF-C18B-484B-A828-5501DEB750DC}" destId="{E665F274-BB5F-46F4-958A-6726765F9D75}" srcOrd="2" destOrd="0" parTransId="{6BAF77ED-65A1-42FF-8617-AAA092FD5F9C}" sibTransId="{D16CDADB-7FE5-4C9A-A47F-54B88C8F3C6C}"/>
    <dgm:cxn modelId="{86AB66FE-5E04-456F-A5A2-CCA1D9048CFB}" type="presOf" srcId="{E665F274-BB5F-46F4-958A-6726765F9D75}" destId="{48B0C19D-5E7D-4F9E-98E4-F18DCDF1C7DD}" srcOrd="0" destOrd="0" presId="urn:microsoft.com/office/officeart/2018/2/layout/IconCircleList"/>
    <dgm:cxn modelId="{3775C564-0D94-42EA-9ED0-7DF4C8BCB0E9}" type="presParOf" srcId="{338911AE-5AD0-4FB2-A5F1-DD760E6C9612}" destId="{84C211BD-F8CE-4A10-BF67-FD775B94CB60}" srcOrd="0" destOrd="0" presId="urn:microsoft.com/office/officeart/2018/2/layout/IconCircleList"/>
    <dgm:cxn modelId="{822AD132-FB10-4FBD-9AF1-139642758747}" type="presParOf" srcId="{84C211BD-F8CE-4A10-BF67-FD775B94CB60}" destId="{1AF8D586-6AE7-49FF-AC65-13ACEF426AB0}" srcOrd="0" destOrd="0" presId="urn:microsoft.com/office/officeart/2018/2/layout/IconCircleList"/>
    <dgm:cxn modelId="{B2931558-3F1D-4BB5-B6B0-2F65F1355534}" type="presParOf" srcId="{1AF8D586-6AE7-49FF-AC65-13ACEF426AB0}" destId="{B97DBA44-E6B9-4B48-8143-17038CB98EBD}" srcOrd="0" destOrd="0" presId="urn:microsoft.com/office/officeart/2018/2/layout/IconCircleList"/>
    <dgm:cxn modelId="{9B4403D4-57ED-42CD-8D46-1711044D3DFA}" type="presParOf" srcId="{1AF8D586-6AE7-49FF-AC65-13ACEF426AB0}" destId="{A1A3C92C-2253-43FB-AC36-26D784C34A00}" srcOrd="1" destOrd="0" presId="urn:microsoft.com/office/officeart/2018/2/layout/IconCircleList"/>
    <dgm:cxn modelId="{F91D012E-6359-4D07-AEDD-104EB3BDD7BE}" type="presParOf" srcId="{1AF8D586-6AE7-49FF-AC65-13ACEF426AB0}" destId="{F9CA9207-06D1-4206-A7C2-7849ED913D3F}" srcOrd="2" destOrd="0" presId="urn:microsoft.com/office/officeart/2018/2/layout/IconCircleList"/>
    <dgm:cxn modelId="{EF0B64E8-4FBD-47AF-8844-47819C2F1535}" type="presParOf" srcId="{1AF8D586-6AE7-49FF-AC65-13ACEF426AB0}" destId="{CC94969C-605D-4B8D-9762-455CA6EB624F}" srcOrd="3" destOrd="0" presId="urn:microsoft.com/office/officeart/2018/2/layout/IconCircleList"/>
    <dgm:cxn modelId="{C43B9EC4-EB82-487F-9E14-69AD4015D8D1}" type="presParOf" srcId="{84C211BD-F8CE-4A10-BF67-FD775B94CB60}" destId="{1A4950D9-AE06-41CA-8E15-2BAB405D9C5D}" srcOrd="1" destOrd="0" presId="urn:microsoft.com/office/officeart/2018/2/layout/IconCircleList"/>
    <dgm:cxn modelId="{C7E10225-EB64-419A-A2DF-80B4BC1CD6C6}" type="presParOf" srcId="{84C211BD-F8CE-4A10-BF67-FD775B94CB60}" destId="{52BE5D44-71E6-471C-B7BB-E96B25FD7A44}" srcOrd="2" destOrd="0" presId="urn:microsoft.com/office/officeart/2018/2/layout/IconCircleList"/>
    <dgm:cxn modelId="{8C8EB465-37E1-44ED-81B1-2EEE2EB9CE87}" type="presParOf" srcId="{52BE5D44-71E6-471C-B7BB-E96B25FD7A44}" destId="{671BBD6B-CD78-4609-B43D-71A60FE84099}" srcOrd="0" destOrd="0" presId="urn:microsoft.com/office/officeart/2018/2/layout/IconCircleList"/>
    <dgm:cxn modelId="{576A6364-FE62-413C-8B0A-052C77A9F584}" type="presParOf" srcId="{52BE5D44-71E6-471C-B7BB-E96B25FD7A44}" destId="{E568CEDE-4BC0-4E1C-B859-94C713ED2523}" srcOrd="1" destOrd="0" presId="urn:microsoft.com/office/officeart/2018/2/layout/IconCircleList"/>
    <dgm:cxn modelId="{32CD167A-65CB-4B54-9CB2-01250851CCE7}" type="presParOf" srcId="{52BE5D44-71E6-471C-B7BB-E96B25FD7A44}" destId="{D9C17F8F-21D6-4CB0-9F2D-6EFC557726CE}" srcOrd="2" destOrd="0" presId="urn:microsoft.com/office/officeart/2018/2/layout/IconCircleList"/>
    <dgm:cxn modelId="{CD5A3C2D-F37A-4CBD-AF07-435091B5C648}" type="presParOf" srcId="{52BE5D44-71E6-471C-B7BB-E96B25FD7A44}" destId="{B117E7FF-FD38-4F09-9287-58194056B031}" srcOrd="3" destOrd="0" presId="urn:microsoft.com/office/officeart/2018/2/layout/IconCircleList"/>
    <dgm:cxn modelId="{0793050E-5F22-4D6A-83B8-FC27EC48440E}" type="presParOf" srcId="{84C211BD-F8CE-4A10-BF67-FD775B94CB60}" destId="{CB38B937-8E95-4C15-881C-1FC3DCBCA9AD}" srcOrd="3" destOrd="0" presId="urn:microsoft.com/office/officeart/2018/2/layout/IconCircleList"/>
    <dgm:cxn modelId="{F3698673-7D43-45D7-BB97-AA6B7D3C7583}" type="presParOf" srcId="{84C211BD-F8CE-4A10-BF67-FD775B94CB60}" destId="{352596F8-064F-4A11-8E2C-BA444C638D6F}" srcOrd="4" destOrd="0" presId="urn:microsoft.com/office/officeart/2018/2/layout/IconCircleList"/>
    <dgm:cxn modelId="{BD03BA29-F98E-4496-BFC2-829C29DC2B61}" type="presParOf" srcId="{352596F8-064F-4A11-8E2C-BA444C638D6F}" destId="{3746AB9A-00D4-477E-9DF0-FD90AB23100C}" srcOrd="0" destOrd="0" presId="urn:microsoft.com/office/officeart/2018/2/layout/IconCircleList"/>
    <dgm:cxn modelId="{3670B78B-8C63-40A1-99EE-A4FF3A0E59C2}" type="presParOf" srcId="{352596F8-064F-4A11-8E2C-BA444C638D6F}" destId="{A322A068-3895-4E6D-B7CA-26592CCE034C}" srcOrd="1" destOrd="0" presId="urn:microsoft.com/office/officeart/2018/2/layout/IconCircleList"/>
    <dgm:cxn modelId="{A6842647-9B85-46C2-96E4-F650CDD930DF}" type="presParOf" srcId="{352596F8-064F-4A11-8E2C-BA444C638D6F}" destId="{09B31509-A437-4A15-AC1E-DFAA1B125BC5}" srcOrd="2" destOrd="0" presId="urn:microsoft.com/office/officeart/2018/2/layout/IconCircleList"/>
    <dgm:cxn modelId="{9F988188-77A7-498A-B54B-3EC1EAF2983F}" type="presParOf" srcId="{352596F8-064F-4A11-8E2C-BA444C638D6F}" destId="{48B0C19D-5E7D-4F9E-98E4-F18DCDF1C7DD}" srcOrd="3" destOrd="0" presId="urn:microsoft.com/office/officeart/2018/2/layout/IconCircleList"/>
    <dgm:cxn modelId="{152781F1-96BB-4362-ABEC-5A2C6024325B}" type="presParOf" srcId="{84C211BD-F8CE-4A10-BF67-FD775B94CB60}" destId="{0959079F-E338-44D9-9620-F85D39553C67}" srcOrd="5" destOrd="0" presId="urn:microsoft.com/office/officeart/2018/2/layout/IconCircleList"/>
    <dgm:cxn modelId="{780AE1CB-2831-4441-8576-8311BA448578}" type="presParOf" srcId="{84C211BD-F8CE-4A10-BF67-FD775B94CB60}" destId="{236B6E6F-2EE7-4DA9-975A-8ECBD595CEC3}" srcOrd="6" destOrd="0" presId="urn:microsoft.com/office/officeart/2018/2/layout/IconCircleList"/>
    <dgm:cxn modelId="{E9B1FE94-6EC9-42E5-AA71-CDC6D99B130C}" type="presParOf" srcId="{236B6E6F-2EE7-4DA9-975A-8ECBD595CEC3}" destId="{060FD80D-BA91-4FB3-A89E-823705E13DAC}" srcOrd="0" destOrd="0" presId="urn:microsoft.com/office/officeart/2018/2/layout/IconCircleList"/>
    <dgm:cxn modelId="{F611311B-47F6-4D2D-8DF9-619341205697}" type="presParOf" srcId="{236B6E6F-2EE7-4DA9-975A-8ECBD595CEC3}" destId="{0CEED4F0-2E3D-4E30-8A70-C856B13D5619}" srcOrd="1" destOrd="0" presId="urn:microsoft.com/office/officeart/2018/2/layout/IconCircleList"/>
    <dgm:cxn modelId="{AA68CE95-7CB6-4AA2-B9C1-2D6229183FD0}" type="presParOf" srcId="{236B6E6F-2EE7-4DA9-975A-8ECBD595CEC3}" destId="{7301C07A-E4AA-42BE-A2AD-11A252228411}" srcOrd="2" destOrd="0" presId="urn:microsoft.com/office/officeart/2018/2/layout/IconCircleList"/>
    <dgm:cxn modelId="{98A94934-1DBF-4034-8467-F25317FE51B1}" type="presParOf" srcId="{236B6E6F-2EE7-4DA9-975A-8ECBD595CEC3}" destId="{559E2B55-C2AE-41CB-9C5D-884772A4F866}" srcOrd="3" destOrd="0" presId="urn:microsoft.com/office/officeart/2018/2/layout/IconCircleList"/>
    <dgm:cxn modelId="{72B9DDE8-D14F-4CE7-AE04-2BE30420A0B3}" type="presParOf" srcId="{84C211BD-F8CE-4A10-BF67-FD775B94CB60}" destId="{34C1A6ED-8EC6-48A9-9438-CE29B504C9E4}" srcOrd="7" destOrd="0" presId="urn:microsoft.com/office/officeart/2018/2/layout/IconCircleList"/>
    <dgm:cxn modelId="{7B7C452D-69F2-4BC1-A91F-9C2EE5277F02}" type="presParOf" srcId="{84C211BD-F8CE-4A10-BF67-FD775B94CB60}" destId="{3062AD54-5C2F-4B21-9323-CE7D1B6D853B}" srcOrd="8" destOrd="0" presId="urn:microsoft.com/office/officeart/2018/2/layout/IconCircleList"/>
    <dgm:cxn modelId="{B15E0375-0925-4E97-8188-9DE2C8CC081D}" type="presParOf" srcId="{3062AD54-5C2F-4B21-9323-CE7D1B6D853B}" destId="{C276D954-290A-4174-9D92-FD4D7D4124E9}" srcOrd="0" destOrd="0" presId="urn:microsoft.com/office/officeart/2018/2/layout/IconCircleList"/>
    <dgm:cxn modelId="{ACA498E5-F923-4927-A8E6-148D0C666F26}" type="presParOf" srcId="{3062AD54-5C2F-4B21-9323-CE7D1B6D853B}" destId="{A3F67C66-6D4D-47D5-9520-E7B97016B6E1}" srcOrd="1" destOrd="0" presId="urn:microsoft.com/office/officeart/2018/2/layout/IconCircleList"/>
    <dgm:cxn modelId="{31EC53E9-5F35-45FD-A508-CDD2F69C5892}" type="presParOf" srcId="{3062AD54-5C2F-4B21-9323-CE7D1B6D853B}" destId="{E5B56890-FB07-49DC-A14F-5601B678C816}" srcOrd="2" destOrd="0" presId="urn:microsoft.com/office/officeart/2018/2/layout/IconCircleList"/>
    <dgm:cxn modelId="{17D4A63C-EA02-4EDA-87B5-06C2D1228111}" type="presParOf" srcId="{3062AD54-5C2F-4B21-9323-CE7D1B6D853B}" destId="{24466437-886B-4305-B6E4-8B0DBBE36DF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A40208-524B-4A2D-9118-4BB0AD8C90D3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8CC1CCF-9B17-4434-8B37-9923BD793153}">
      <dgm:prSet/>
      <dgm:spPr/>
      <dgm:t>
        <a:bodyPr/>
        <a:lstStyle/>
        <a:p>
          <a:r>
            <a:rPr lang="en-US" b="1"/>
            <a:t>Reduce cancellation rates</a:t>
          </a:r>
          <a:endParaRPr lang="en-US"/>
        </a:p>
      </dgm:t>
    </dgm:pt>
    <dgm:pt modelId="{68996A55-13EE-49EE-9081-073D65ACE4D7}" type="parTrans" cxnId="{90E74F0D-7B76-437F-9CA0-D78A791C069D}">
      <dgm:prSet/>
      <dgm:spPr/>
      <dgm:t>
        <a:bodyPr/>
        <a:lstStyle/>
        <a:p>
          <a:endParaRPr lang="en-US"/>
        </a:p>
      </dgm:t>
    </dgm:pt>
    <dgm:pt modelId="{52B4E52D-DA50-4F85-A2C8-17827794952B}" type="sibTrans" cxnId="{90E74F0D-7B76-437F-9CA0-D78A791C069D}">
      <dgm:prSet/>
      <dgm:spPr/>
      <dgm:t>
        <a:bodyPr/>
        <a:lstStyle/>
        <a:p>
          <a:endParaRPr lang="en-US"/>
        </a:p>
      </dgm:t>
    </dgm:pt>
    <dgm:pt modelId="{0BD3A10D-602A-4DE3-A7DB-4A995E6F456D}">
      <dgm:prSet/>
      <dgm:spPr/>
      <dgm:t>
        <a:bodyPr/>
        <a:lstStyle/>
        <a:p>
          <a:r>
            <a:rPr lang="en-US" b="1"/>
            <a:t>Reinforce customer royalty</a:t>
          </a:r>
          <a:endParaRPr lang="en-US"/>
        </a:p>
      </dgm:t>
    </dgm:pt>
    <dgm:pt modelId="{41AC7E7A-ED69-4754-A556-EFF64A49E314}" type="parTrans" cxnId="{47E216F5-9C39-49DE-B645-C8EF6B1411F1}">
      <dgm:prSet/>
      <dgm:spPr/>
      <dgm:t>
        <a:bodyPr/>
        <a:lstStyle/>
        <a:p>
          <a:endParaRPr lang="en-US"/>
        </a:p>
      </dgm:t>
    </dgm:pt>
    <dgm:pt modelId="{36267D96-5ED0-4A0C-B57C-1F09816C23C8}" type="sibTrans" cxnId="{47E216F5-9C39-49DE-B645-C8EF6B1411F1}">
      <dgm:prSet/>
      <dgm:spPr/>
      <dgm:t>
        <a:bodyPr/>
        <a:lstStyle/>
        <a:p>
          <a:endParaRPr lang="en-US"/>
        </a:p>
      </dgm:t>
    </dgm:pt>
    <dgm:pt modelId="{37F6DB2B-E855-4686-A511-03DF01EFFEC8}">
      <dgm:prSet/>
      <dgm:spPr/>
      <dgm:t>
        <a:bodyPr/>
        <a:lstStyle/>
        <a:p>
          <a:r>
            <a:rPr lang="en-US" b="1"/>
            <a:t>Increase restaurant revenues</a:t>
          </a:r>
          <a:endParaRPr lang="en-US"/>
        </a:p>
      </dgm:t>
    </dgm:pt>
    <dgm:pt modelId="{FEFD739B-0216-4131-9BA5-0EADB9130DA4}" type="parTrans" cxnId="{58E86C7A-7F7A-4727-B031-87CF5F5E9922}">
      <dgm:prSet/>
      <dgm:spPr/>
      <dgm:t>
        <a:bodyPr/>
        <a:lstStyle/>
        <a:p>
          <a:endParaRPr lang="en-US"/>
        </a:p>
      </dgm:t>
    </dgm:pt>
    <dgm:pt modelId="{CA30B5CD-1D62-4B0B-90FC-509AA87A117F}" type="sibTrans" cxnId="{58E86C7A-7F7A-4727-B031-87CF5F5E9922}">
      <dgm:prSet/>
      <dgm:spPr/>
      <dgm:t>
        <a:bodyPr/>
        <a:lstStyle/>
        <a:p>
          <a:endParaRPr lang="en-US"/>
        </a:p>
      </dgm:t>
    </dgm:pt>
    <dgm:pt modelId="{BFFFDCC9-BA30-4804-9D1C-0095129859B5}" type="pres">
      <dgm:prSet presAssocID="{D8A40208-524B-4A2D-9118-4BB0AD8C90D3}" presName="root" presStyleCnt="0">
        <dgm:presLayoutVars>
          <dgm:dir/>
          <dgm:resizeHandles val="exact"/>
        </dgm:presLayoutVars>
      </dgm:prSet>
      <dgm:spPr/>
    </dgm:pt>
    <dgm:pt modelId="{82A9B9B7-3C13-450B-8ECE-3FA08181D748}" type="pres">
      <dgm:prSet presAssocID="{D8A40208-524B-4A2D-9118-4BB0AD8C90D3}" presName="container" presStyleCnt="0">
        <dgm:presLayoutVars>
          <dgm:dir/>
          <dgm:resizeHandles val="exact"/>
        </dgm:presLayoutVars>
      </dgm:prSet>
      <dgm:spPr/>
    </dgm:pt>
    <dgm:pt modelId="{458A55B4-42AE-474E-A20B-DC889688F6F6}" type="pres">
      <dgm:prSet presAssocID="{18CC1CCF-9B17-4434-8B37-9923BD793153}" presName="compNode" presStyleCnt="0"/>
      <dgm:spPr/>
    </dgm:pt>
    <dgm:pt modelId="{C2B0456D-18D7-4BB7-AC76-84B71AC9E11B}" type="pres">
      <dgm:prSet presAssocID="{18CC1CCF-9B17-4434-8B37-9923BD793153}" presName="iconBgRect" presStyleLbl="bgShp" presStyleIdx="0" presStyleCnt="3"/>
      <dgm:spPr/>
    </dgm:pt>
    <dgm:pt modelId="{57CC63A0-6634-441E-ABAD-5324DB54C0DE}" type="pres">
      <dgm:prSet presAssocID="{18CC1CCF-9B17-4434-8B37-9923BD79315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xi"/>
        </a:ext>
      </dgm:extLst>
    </dgm:pt>
    <dgm:pt modelId="{43FCEC6D-0514-49D4-982B-86F872619CCE}" type="pres">
      <dgm:prSet presAssocID="{18CC1CCF-9B17-4434-8B37-9923BD793153}" presName="spaceRect" presStyleCnt="0"/>
      <dgm:spPr/>
    </dgm:pt>
    <dgm:pt modelId="{F9F5F634-E734-400C-AA9B-492A37F1CDBB}" type="pres">
      <dgm:prSet presAssocID="{18CC1CCF-9B17-4434-8B37-9923BD793153}" presName="textRect" presStyleLbl="revTx" presStyleIdx="0" presStyleCnt="3">
        <dgm:presLayoutVars>
          <dgm:chMax val="1"/>
          <dgm:chPref val="1"/>
        </dgm:presLayoutVars>
      </dgm:prSet>
      <dgm:spPr/>
    </dgm:pt>
    <dgm:pt modelId="{51280BBA-FC9E-4EF1-8700-68370C61CE8E}" type="pres">
      <dgm:prSet presAssocID="{52B4E52D-DA50-4F85-A2C8-17827794952B}" presName="sibTrans" presStyleLbl="sibTrans2D1" presStyleIdx="0" presStyleCnt="0"/>
      <dgm:spPr/>
    </dgm:pt>
    <dgm:pt modelId="{972E28EB-74C9-489C-A9A1-0D7E37F3948A}" type="pres">
      <dgm:prSet presAssocID="{0BD3A10D-602A-4DE3-A7DB-4A995E6F456D}" presName="compNode" presStyleCnt="0"/>
      <dgm:spPr/>
    </dgm:pt>
    <dgm:pt modelId="{9A0C25DB-575E-484F-8E7A-67F75F58EDF6}" type="pres">
      <dgm:prSet presAssocID="{0BD3A10D-602A-4DE3-A7DB-4A995E6F456D}" presName="iconBgRect" presStyleLbl="bgShp" presStyleIdx="1" presStyleCnt="3"/>
      <dgm:spPr/>
    </dgm:pt>
    <dgm:pt modelId="{B13D8BFA-E69B-4478-BC33-16D012BF610F}" type="pres">
      <dgm:prSet presAssocID="{0BD3A10D-602A-4DE3-A7DB-4A995E6F456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M Customer Insights App"/>
        </a:ext>
      </dgm:extLst>
    </dgm:pt>
    <dgm:pt modelId="{FA48DAF1-01A9-4222-BF79-9655F676A50B}" type="pres">
      <dgm:prSet presAssocID="{0BD3A10D-602A-4DE3-A7DB-4A995E6F456D}" presName="spaceRect" presStyleCnt="0"/>
      <dgm:spPr/>
    </dgm:pt>
    <dgm:pt modelId="{FC546CAE-1205-4EAA-9EEA-345B08AB6473}" type="pres">
      <dgm:prSet presAssocID="{0BD3A10D-602A-4DE3-A7DB-4A995E6F456D}" presName="textRect" presStyleLbl="revTx" presStyleIdx="1" presStyleCnt="3">
        <dgm:presLayoutVars>
          <dgm:chMax val="1"/>
          <dgm:chPref val="1"/>
        </dgm:presLayoutVars>
      </dgm:prSet>
      <dgm:spPr/>
    </dgm:pt>
    <dgm:pt modelId="{9AA34265-5429-4CD6-B971-59A18EF9E705}" type="pres">
      <dgm:prSet presAssocID="{36267D96-5ED0-4A0C-B57C-1F09816C23C8}" presName="sibTrans" presStyleLbl="sibTrans2D1" presStyleIdx="0" presStyleCnt="0"/>
      <dgm:spPr/>
    </dgm:pt>
    <dgm:pt modelId="{D384E278-76B1-49F8-9C6A-91BCBBEE1F28}" type="pres">
      <dgm:prSet presAssocID="{37F6DB2B-E855-4686-A511-03DF01EFFEC8}" presName="compNode" presStyleCnt="0"/>
      <dgm:spPr/>
    </dgm:pt>
    <dgm:pt modelId="{D11CBACC-E5EC-40E0-AE99-9CEEE6DFF446}" type="pres">
      <dgm:prSet presAssocID="{37F6DB2B-E855-4686-A511-03DF01EFFEC8}" presName="iconBgRect" presStyleLbl="bgShp" presStyleIdx="2" presStyleCnt="3"/>
      <dgm:spPr/>
    </dgm:pt>
    <dgm:pt modelId="{CD267C29-F383-41C0-B7C6-26159258252C}" type="pres">
      <dgm:prSet presAssocID="{37F6DB2B-E855-4686-A511-03DF01EFFEC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fe"/>
        </a:ext>
      </dgm:extLst>
    </dgm:pt>
    <dgm:pt modelId="{D4FF3AA1-8E15-4905-B036-052E54BBC6FE}" type="pres">
      <dgm:prSet presAssocID="{37F6DB2B-E855-4686-A511-03DF01EFFEC8}" presName="spaceRect" presStyleCnt="0"/>
      <dgm:spPr/>
    </dgm:pt>
    <dgm:pt modelId="{2299D03B-F74B-43F1-BF4A-B9276EAAFBB5}" type="pres">
      <dgm:prSet presAssocID="{37F6DB2B-E855-4686-A511-03DF01EFFEC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0E74F0D-7B76-437F-9CA0-D78A791C069D}" srcId="{D8A40208-524B-4A2D-9118-4BB0AD8C90D3}" destId="{18CC1CCF-9B17-4434-8B37-9923BD793153}" srcOrd="0" destOrd="0" parTransId="{68996A55-13EE-49EE-9081-073D65ACE4D7}" sibTransId="{52B4E52D-DA50-4F85-A2C8-17827794952B}"/>
    <dgm:cxn modelId="{17FA9253-B5F3-410B-8FB5-72518CAC2A8A}" type="presOf" srcId="{0BD3A10D-602A-4DE3-A7DB-4A995E6F456D}" destId="{FC546CAE-1205-4EAA-9EEA-345B08AB6473}" srcOrd="0" destOrd="0" presId="urn:microsoft.com/office/officeart/2018/2/layout/IconCircleList"/>
    <dgm:cxn modelId="{58E86C7A-7F7A-4727-B031-87CF5F5E9922}" srcId="{D8A40208-524B-4A2D-9118-4BB0AD8C90D3}" destId="{37F6DB2B-E855-4686-A511-03DF01EFFEC8}" srcOrd="2" destOrd="0" parTransId="{FEFD739B-0216-4131-9BA5-0EADB9130DA4}" sibTransId="{CA30B5CD-1D62-4B0B-90FC-509AA87A117F}"/>
    <dgm:cxn modelId="{B252D581-AF72-4C2E-8A2B-9105918F9C76}" type="presOf" srcId="{52B4E52D-DA50-4F85-A2C8-17827794952B}" destId="{51280BBA-FC9E-4EF1-8700-68370C61CE8E}" srcOrd="0" destOrd="0" presId="urn:microsoft.com/office/officeart/2018/2/layout/IconCircleList"/>
    <dgm:cxn modelId="{8C627590-19BA-4B93-AE58-137B7076DD87}" type="presOf" srcId="{37F6DB2B-E855-4686-A511-03DF01EFFEC8}" destId="{2299D03B-F74B-43F1-BF4A-B9276EAAFBB5}" srcOrd="0" destOrd="0" presId="urn:microsoft.com/office/officeart/2018/2/layout/IconCircleList"/>
    <dgm:cxn modelId="{279C82E1-DDFD-40D5-8B9B-9715A21C6D74}" type="presOf" srcId="{D8A40208-524B-4A2D-9118-4BB0AD8C90D3}" destId="{BFFFDCC9-BA30-4804-9D1C-0095129859B5}" srcOrd="0" destOrd="0" presId="urn:microsoft.com/office/officeart/2018/2/layout/IconCircleList"/>
    <dgm:cxn modelId="{47E216F5-9C39-49DE-B645-C8EF6B1411F1}" srcId="{D8A40208-524B-4A2D-9118-4BB0AD8C90D3}" destId="{0BD3A10D-602A-4DE3-A7DB-4A995E6F456D}" srcOrd="1" destOrd="0" parTransId="{41AC7E7A-ED69-4754-A556-EFF64A49E314}" sibTransId="{36267D96-5ED0-4A0C-B57C-1F09816C23C8}"/>
    <dgm:cxn modelId="{39623AF5-3631-4143-BDD1-149E4AAC57D5}" type="presOf" srcId="{18CC1CCF-9B17-4434-8B37-9923BD793153}" destId="{F9F5F634-E734-400C-AA9B-492A37F1CDBB}" srcOrd="0" destOrd="0" presId="urn:microsoft.com/office/officeart/2018/2/layout/IconCircleList"/>
    <dgm:cxn modelId="{0A457BF5-C643-47E1-A16C-5233E47D9F75}" type="presOf" srcId="{36267D96-5ED0-4A0C-B57C-1F09816C23C8}" destId="{9AA34265-5429-4CD6-B971-59A18EF9E705}" srcOrd="0" destOrd="0" presId="urn:microsoft.com/office/officeart/2018/2/layout/IconCircleList"/>
    <dgm:cxn modelId="{69DC3687-F88F-4DB8-B06F-58200203D68D}" type="presParOf" srcId="{BFFFDCC9-BA30-4804-9D1C-0095129859B5}" destId="{82A9B9B7-3C13-450B-8ECE-3FA08181D748}" srcOrd="0" destOrd="0" presId="urn:microsoft.com/office/officeart/2018/2/layout/IconCircleList"/>
    <dgm:cxn modelId="{A74160D7-D8C1-4D85-AEEF-D08DF247DF42}" type="presParOf" srcId="{82A9B9B7-3C13-450B-8ECE-3FA08181D748}" destId="{458A55B4-42AE-474E-A20B-DC889688F6F6}" srcOrd="0" destOrd="0" presId="urn:microsoft.com/office/officeart/2018/2/layout/IconCircleList"/>
    <dgm:cxn modelId="{FC5A766A-EBC2-413A-AE5A-7C74BDA5177B}" type="presParOf" srcId="{458A55B4-42AE-474E-A20B-DC889688F6F6}" destId="{C2B0456D-18D7-4BB7-AC76-84B71AC9E11B}" srcOrd="0" destOrd="0" presId="urn:microsoft.com/office/officeart/2018/2/layout/IconCircleList"/>
    <dgm:cxn modelId="{BA5E9931-CC35-423C-A6D2-B061E495AB43}" type="presParOf" srcId="{458A55B4-42AE-474E-A20B-DC889688F6F6}" destId="{57CC63A0-6634-441E-ABAD-5324DB54C0DE}" srcOrd="1" destOrd="0" presId="urn:microsoft.com/office/officeart/2018/2/layout/IconCircleList"/>
    <dgm:cxn modelId="{ED71FA48-8EEE-4AFC-92E6-1FCE9115EE19}" type="presParOf" srcId="{458A55B4-42AE-474E-A20B-DC889688F6F6}" destId="{43FCEC6D-0514-49D4-982B-86F872619CCE}" srcOrd="2" destOrd="0" presId="urn:microsoft.com/office/officeart/2018/2/layout/IconCircleList"/>
    <dgm:cxn modelId="{A7E79370-09A1-4F04-9A86-F06922BF46B6}" type="presParOf" srcId="{458A55B4-42AE-474E-A20B-DC889688F6F6}" destId="{F9F5F634-E734-400C-AA9B-492A37F1CDBB}" srcOrd="3" destOrd="0" presId="urn:microsoft.com/office/officeart/2018/2/layout/IconCircleList"/>
    <dgm:cxn modelId="{F07F47E3-2103-45A5-994F-6E97087A7EB2}" type="presParOf" srcId="{82A9B9B7-3C13-450B-8ECE-3FA08181D748}" destId="{51280BBA-FC9E-4EF1-8700-68370C61CE8E}" srcOrd="1" destOrd="0" presId="urn:microsoft.com/office/officeart/2018/2/layout/IconCircleList"/>
    <dgm:cxn modelId="{1F26B1AA-820A-45E6-9A02-B64B1C211E8F}" type="presParOf" srcId="{82A9B9B7-3C13-450B-8ECE-3FA08181D748}" destId="{972E28EB-74C9-489C-A9A1-0D7E37F3948A}" srcOrd="2" destOrd="0" presId="urn:microsoft.com/office/officeart/2018/2/layout/IconCircleList"/>
    <dgm:cxn modelId="{82042F10-C994-48DB-950B-E51B5CB94A40}" type="presParOf" srcId="{972E28EB-74C9-489C-A9A1-0D7E37F3948A}" destId="{9A0C25DB-575E-484F-8E7A-67F75F58EDF6}" srcOrd="0" destOrd="0" presId="urn:microsoft.com/office/officeart/2018/2/layout/IconCircleList"/>
    <dgm:cxn modelId="{0CE02F54-1512-4968-97C5-E290F85D5558}" type="presParOf" srcId="{972E28EB-74C9-489C-A9A1-0D7E37F3948A}" destId="{B13D8BFA-E69B-4478-BC33-16D012BF610F}" srcOrd="1" destOrd="0" presId="urn:microsoft.com/office/officeart/2018/2/layout/IconCircleList"/>
    <dgm:cxn modelId="{B2C1D9FC-5670-4401-9D6A-C15E7D3E8CE2}" type="presParOf" srcId="{972E28EB-74C9-489C-A9A1-0D7E37F3948A}" destId="{FA48DAF1-01A9-4222-BF79-9655F676A50B}" srcOrd="2" destOrd="0" presId="urn:microsoft.com/office/officeart/2018/2/layout/IconCircleList"/>
    <dgm:cxn modelId="{902A0B7F-9D76-4640-BAD1-0F5F733E9283}" type="presParOf" srcId="{972E28EB-74C9-489C-A9A1-0D7E37F3948A}" destId="{FC546CAE-1205-4EAA-9EEA-345B08AB6473}" srcOrd="3" destOrd="0" presId="urn:microsoft.com/office/officeart/2018/2/layout/IconCircleList"/>
    <dgm:cxn modelId="{9C8F2A00-FC0E-4361-8D53-08A06B2BEAF4}" type="presParOf" srcId="{82A9B9B7-3C13-450B-8ECE-3FA08181D748}" destId="{9AA34265-5429-4CD6-B971-59A18EF9E705}" srcOrd="3" destOrd="0" presId="urn:microsoft.com/office/officeart/2018/2/layout/IconCircleList"/>
    <dgm:cxn modelId="{FE54DC30-54C5-4A95-AC89-A11FDE20E60A}" type="presParOf" srcId="{82A9B9B7-3C13-450B-8ECE-3FA08181D748}" destId="{D384E278-76B1-49F8-9C6A-91BCBBEE1F28}" srcOrd="4" destOrd="0" presId="urn:microsoft.com/office/officeart/2018/2/layout/IconCircleList"/>
    <dgm:cxn modelId="{EC23F63F-AAC1-4FC2-A5E3-B64B0F33A45C}" type="presParOf" srcId="{D384E278-76B1-49F8-9C6A-91BCBBEE1F28}" destId="{D11CBACC-E5EC-40E0-AE99-9CEEE6DFF446}" srcOrd="0" destOrd="0" presId="urn:microsoft.com/office/officeart/2018/2/layout/IconCircleList"/>
    <dgm:cxn modelId="{DA2581AA-AA8B-45B4-B987-0017E8B5E55F}" type="presParOf" srcId="{D384E278-76B1-49F8-9C6A-91BCBBEE1F28}" destId="{CD267C29-F383-41C0-B7C6-26159258252C}" srcOrd="1" destOrd="0" presId="urn:microsoft.com/office/officeart/2018/2/layout/IconCircleList"/>
    <dgm:cxn modelId="{C5FB5EE4-4E9A-4993-82C5-587A54173963}" type="presParOf" srcId="{D384E278-76B1-49F8-9C6A-91BCBBEE1F28}" destId="{D4FF3AA1-8E15-4905-B036-052E54BBC6FE}" srcOrd="2" destOrd="0" presId="urn:microsoft.com/office/officeart/2018/2/layout/IconCircleList"/>
    <dgm:cxn modelId="{8FFA845A-1896-49A7-AF87-D301C753B0C0}" type="presParOf" srcId="{D384E278-76B1-49F8-9C6A-91BCBBEE1F28}" destId="{2299D03B-F74B-43F1-BF4A-B9276EAAFBB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7DBA44-E6B9-4B48-8143-17038CB98EBD}">
      <dsp:nvSpPr>
        <dsp:cNvPr id="0" name=""/>
        <dsp:cNvSpPr/>
      </dsp:nvSpPr>
      <dsp:spPr>
        <a:xfrm>
          <a:off x="67186" y="661580"/>
          <a:ext cx="826025" cy="8260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A3C92C-2253-43FB-AC36-26D784C34A00}">
      <dsp:nvSpPr>
        <dsp:cNvPr id="0" name=""/>
        <dsp:cNvSpPr/>
      </dsp:nvSpPr>
      <dsp:spPr>
        <a:xfrm>
          <a:off x="240651" y="835045"/>
          <a:ext cx="479094" cy="4790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94969C-605D-4B8D-9762-455CA6EB624F}">
      <dsp:nvSpPr>
        <dsp:cNvPr id="0" name=""/>
        <dsp:cNvSpPr/>
      </dsp:nvSpPr>
      <dsp:spPr>
        <a:xfrm>
          <a:off x="1070217" y="661580"/>
          <a:ext cx="1947059" cy="826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1. Cancellation rates</a:t>
          </a:r>
        </a:p>
      </dsp:txBody>
      <dsp:txXfrm>
        <a:off x="1070217" y="661580"/>
        <a:ext cx="1947059" cy="826025"/>
      </dsp:txXfrm>
    </dsp:sp>
    <dsp:sp modelId="{671BBD6B-CD78-4609-B43D-71A60FE84099}">
      <dsp:nvSpPr>
        <dsp:cNvPr id="0" name=""/>
        <dsp:cNvSpPr/>
      </dsp:nvSpPr>
      <dsp:spPr>
        <a:xfrm>
          <a:off x="3356537" y="661580"/>
          <a:ext cx="826025" cy="8260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68CEDE-4BC0-4E1C-B859-94C713ED2523}">
      <dsp:nvSpPr>
        <dsp:cNvPr id="0" name=""/>
        <dsp:cNvSpPr/>
      </dsp:nvSpPr>
      <dsp:spPr>
        <a:xfrm>
          <a:off x="3530002" y="835045"/>
          <a:ext cx="479094" cy="4790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17E7FF-FD38-4F09-9287-58194056B031}">
      <dsp:nvSpPr>
        <dsp:cNvPr id="0" name=""/>
        <dsp:cNvSpPr/>
      </dsp:nvSpPr>
      <dsp:spPr>
        <a:xfrm>
          <a:off x="4359567" y="661580"/>
          <a:ext cx="1947059" cy="826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2. Seasonality</a:t>
          </a:r>
        </a:p>
      </dsp:txBody>
      <dsp:txXfrm>
        <a:off x="4359567" y="661580"/>
        <a:ext cx="1947059" cy="826025"/>
      </dsp:txXfrm>
    </dsp:sp>
    <dsp:sp modelId="{3746AB9A-00D4-477E-9DF0-FD90AB23100C}">
      <dsp:nvSpPr>
        <dsp:cNvPr id="0" name=""/>
        <dsp:cNvSpPr/>
      </dsp:nvSpPr>
      <dsp:spPr>
        <a:xfrm>
          <a:off x="67186" y="2466712"/>
          <a:ext cx="826025" cy="8260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22A068-3895-4E6D-B7CA-26592CCE034C}">
      <dsp:nvSpPr>
        <dsp:cNvPr id="0" name=""/>
        <dsp:cNvSpPr/>
      </dsp:nvSpPr>
      <dsp:spPr>
        <a:xfrm>
          <a:off x="240651" y="2640177"/>
          <a:ext cx="479094" cy="4790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B0C19D-5E7D-4F9E-98E4-F18DCDF1C7DD}">
      <dsp:nvSpPr>
        <dsp:cNvPr id="0" name=""/>
        <dsp:cNvSpPr/>
      </dsp:nvSpPr>
      <dsp:spPr>
        <a:xfrm>
          <a:off x="1070217" y="2466712"/>
          <a:ext cx="1947059" cy="826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3. Pricing</a:t>
          </a:r>
        </a:p>
      </dsp:txBody>
      <dsp:txXfrm>
        <a:off x="1070217" y="2466712"/>
        <a:ext cx="1947059" cy="826025"/>
      </dsp:txXfrm>
    </dsp:sp>
    <dsp:sp modelId="{060FD80D-BA91-4FB3-A89E-823705E13DAC}">
      <dsp:nvSpPr>
        <dsp:cNvPr id="0" name=""/>
        <dsp:cNvSpPr/>
      </dsp:nvSpPr>
      <dsp:spPr>
        <a:xfrm>
          <a:off x="3356537" y="2466712"/>
          <a:ext cx="826025" cy="8260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EED4F0-2E3D-4E30-8A70-C856B13D5619}">
      <dsp:nvSpPr>
        <dsp:cNvPr id="0" name=""/>
        <dsp:cNvSpPr/>
      </dsp:nvSpPr>
      <dsp:spPr>
        <a:xfrm>
          <a:off x="3530002" y="2640177"/>
          <a:ext cx="479094" cy="47909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9E2B55-C2AE-41CB-9C5D-884772A4F866}">
      <dsp:nvSpPr>
        <dsp:cNvPr id="0" name=""/>
        <dsp:cNvSpPr/>
      </dsp:nvSpPr>
      <dsp:spPr>
        <a:xfrm>
          <a:off x="4359567" y="2466712"/>
          <a:ext cx="1947059" cy="826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4. Customer insights</a:t>
          </a:r>
        </a:p>
      </dsp:txBody>
      <dsp:txXfrm>
        <a:off x="4359567" y="2466712"/>
        <a:ext cx="1947059" cy="826025"/>
      </dsp:txXfrm>
    </dsp:sp>
    <dsp:sp modelId="{C276D954-290A-4174-9D92-FD4D7D4124E9}">
      <dsp:nvSpPr>
        <dsp:cNvPr id="0" name=""/>
        <dsp:cNvSpPr/>
      </dsp:nvSpPr>
      <dsp:spPr>
        <a:xfrm>
          <a:off x="67186" y="4271844"/>
          <a:ext cx="826025" cy="8260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F67C66-6D4D-47D5-9520-E7B97016B6E1}">
      <dsp:nvSpPr>
        <dsp:cNvPr id="0" name=""/>
        <dsp:cNvSpPr/>
      </dsp:nvSpPr>
      <dsp:spPr>
        <a:xfrm>
          <a:off x="240651" y="4445309"/>
          <a:ext cx="479094" cy="47909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466437-886B-4305-B6E4-8B0DBBE36DF9}">
      <dsp:nvSpPr>
        <dsp:cNvPr id="0" name=""/>
        <dsp:cNvSpPr/>
      </dsp:nvSpPr>
      <dsp:spPr>
        <a:xfrm>
          <a:off x="1070217" y="4271844"/>
          <a:ext cx="1947059" cy="826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5. Market insights</a:t>
          </a:r>
        </a:p>
      </dsp:txBody>
      <dsp:txXfrm>
        <a:off x="1070217" y="4271844"/>
        <a:ext cx="1947059" cy="8260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B0456D-18D7-4BB7-AC76-84B71AC9E11B}">
      <dsp:nvSpPr>
        <dsp:cNvPr id="0" name=""/>
        <dsp:cNvSpPr/>
      </dsp:nvSpPr>
      <dsp:spPr>
        <a:xfrm>
          <a:off x="67186" y="1857878"/>
          <a:ext cx="826025" cy="8260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CC63A0-6634-441E-ABAD-5324DB54C0DE}">
      <dsp:nvSpPr>
        <dsp:cNvPr id="0" name=""/>
        <dsp:cNvSpPr/>
      </dsp:nvSpPr>
      <dsp:spPr>
        <a:xfrm>
          <a:off x="240651" y="2031343"/>
          <a:ext cx="479094" cy="4790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F5F634-E734-400C-AA9B-492A37F1CDBB}">
      <dsp:nvSpPr>
        <dsp:cNvPr id="0" name=""/>
        <dsp:cNvSpPr/>
      </dsp:nvSpPr>
      <dsp:spPr>
        <a:xfrm>
          <a:off x="1070217" y="1857878"/>
          <a:ext cx="1947059" cy="826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Reduce cancellation rates</a:t>
          </a:r>
          <a:endParaRPr lang="en-US" sz="2000" kern="1200"/>
        </a:p>
      </dsp:txBody>
      <dsp:txXfrm>
        <a:off x="1070217" y="1857878"/>
        <a:ext cx="1947059" cy="826025"/>
      </dsp:txXfrm>
    </dsp:sp>
    <dsp:sp modelId="{9A0C25DB-575E-484F-8E7A-67F75F58EDF6}">
      <dsp:nvSpPr>
        <dsp:cNvPr id="0" name=""/>
        <dsp:cNvSpPr/>
      </dsp:nvSpPr>
      <dsp:spPr>
        <a:xfrm>
          <a:off x="3356537" y="1857878"/>
          <a:ext cx="826025" cy="8260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3D8BFA-E69B-4478-BC33-16D012BF610F}">
      <dsp:nvSpPr>
        <dsp:cNvPr id="0" name=""/>
        <dsp:cNvSpPr/>
      </dsp:nvSpPr>
      <dsp:spPr>
        <a:xfrm>
          <a:off x="3530002" y="2031343"/>
          <a:ext cx="479094" cy="4790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546CAE-1205-4EAA-9EEA-345B08AB6473}">
      <dsp:nvSpPr>
        <dsp:cNvPr id="0" name=""/>
        <dsp:cNvSpPr/>
      </dsp:nvSpPr>
      <dsp:spPr>
        <a:xfrm>
          <a:off x="4359567" y="1857878"/>
          <a:ext cx="1947059" cy="826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Reinforce customer royalty</a:t>
          </a:r>
          <a:endParaRPr lang="en-US" sz="2000" kern="1200"/>
        </a:p>
      </dsp:txBody>
      <dsp:txXfrm>
        <a:off x="4359567" y="1857878"/>
        <a:ext cx="1947059" cy="826025"/>
      </dsp:txXfrm>
    </dsp:sp>
    <dsp:sp modelId="{D11CBACC-E5EC-40E0-AE99-9CEEE6DFF446}">
      <dsp:nvSpPr>
        <dsp:cNvPr id="0" name=""/>
        <dsp:cNvSpPr/>
      </dsp:nvSpPr>
      <dsp:spPr>
        <a:xfrm>
          <a:off x="67186" y="3075546"/>
          <a:ext cx="826025" cy="8260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267C29-F383-41C0-B7C6-26159258252C}">
      <dsp:nvSpPr>
        <dsp:cNvPr id="0" name=""/>
        <dsp:cNvSpPr/>
      </dsp:nvSpPr>
      <dsp:spPr>
        <a:xfrm>
          <a:off x="240651" y="3249011"/>
          <a:ext cx="479094" cy="4790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99D03B-F74B-43F1-BF4A-B9276EAAFBB5}">
      <dsp:nvSpPr>
        <dsp:cNvPr id="0" name=""/>
        <dsp:cNvSpPr/>
      </dsp:nvSpPr>
      <dsp:spPr>
        <a:xfrm>
          <a:off x="1070217" y="3075546"/>
          <a:ext cx="1947059" cy="826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Increase restaurant revenues</a:t>
          </a:r>
          <a:endParaRPr lang="en-US" sz="2000" kern="1200"/>
        </a:p>
      </dsp:txBody>
      <dsp:txXfrm>
        <a:off x="1070217" y="3075546"/>
        <a:ext cx="1947059" cy="8260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Thursday, June 25,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43784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Thursday, June 25,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619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Thursday, June 25,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588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Thursday, June 25,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910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Thursday, June 25,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136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Thursday, June 25,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8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Thursday, June 25,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17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Thursday, June 25,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5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Thursday, June 25,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81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Thursday, June 25,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805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Thursday, June 25,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0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Thursday, June 25,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4040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76" r:id="rId6"/>
    <p:sldLayoutId id="2147483672" r:id="rId7"/>
    <p:sldLayoutId id="2147483673" r:id="rId8"/>
    <p:sldLayoutId id="2147483674" r:id="rId9"/>
    <p:sldLayoutId id="2147483675" r:id="rId10"/>
    <p:sldLayoutId id="214748367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FAB8BA-B765-40B0-9E93-D7A395A272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82" b="5948"/>
          <a:stretch/>
        </p:blipFill>
        <p:spPr>
          <a:xfrm>
            <a:off x="20" y="-140676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5E1FC2-B472-4921-8941-1470255FE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9331" y="2786039"/>
            <a:ext cx="6876878" cy="2887174"/>
          </a:xfrm>
        </p:spPr>
        <p:txBody>
          <a:bodyPr anchor="b">
            <a:normAutofit/>
          </a:bodyPr>
          <a:lstStyle/>
          <a:p>
            <a:r>
              <a:rPr lang="en-US" sz="4800" dirty="0"/>
              <a:t>Hotel booking analysis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CB3A14-49A2-4B5C-B836-DE65915579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9330" y="5805771"/>
            <a:ext cx="6722134" cy="252381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Explanatory analysis and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873755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0F138-6757-4E06-AAC5-D0356A74F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Customer insights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41108-2BFF-435C-AB12-CF89A75D0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0488198" cy="3979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Age group</a:t>
            </a:r>
          </a:p>
          <a:p>
            <a:r>
              <a:rPr lang="en-US" dirty="0"/>
              <a:t>A typical booking on average has 2 people, with no children or babies.</a:t>
            </a:r>
          </a:p>
          <a:p>
            <a:r>
              <a:rPr lang="en-US" dirty="0"/>
              <a:t>21.76% of reservations are single adult guests</a:t>
            </a:r>
          </a:p>
          <a:p>
            <a:r>
              <a:rPr lang="en-US" dirty="0"/>
              <a:t>72.4% of guests come in pairs. </a:t>
            </a:r>
          </a:p>
          <a:p>
            <a:r>
              <a:rPr lang="en-US" dirty="0"/>
              <a:t>Only 5.4% of guest groups come larger than 2 adults.</a:t>
            </a:r>
          </a:p>
          <a:p>
            <a:r>
              <a:rPr lang="en-US" dirty="0"/>
              <a:t>Most guests were seldom accompanied by children or babies.</a:t>
            </a:r>
          </a:p>
        </p:txBody>
      </p:sp>
    </p:spTree>
    <p:extLst>
      <p:ext uri="{BB962C8B-B14F-4D97-AF65-F5344CB8AC3E}">
        <p14:creationId xmlns:p14="http://schemas.microsoft.com/office/powerpoint/2010/main" val="3506364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0F138-6757-4E06-AAC5-D0356A74F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Customer insights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41108-2BFF-435C-AB12-CF89A75D0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0647224" cy="397962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Length of stay</a:t>
            </a:r>
          </a:p>
          <a:p>
            <a:r>
              <a:rPr lang="en-US" dirty="0"/>
              <a:t>An average guest stayed 1 night on weekends, or 2.5 nights during the week.</a:t>
            </a:r>
          </a:p>
          <a:p>
            <a:r>
              <a:rPr lang="en-US" dirty="0"/>
              <a:t>43.23% did not stay over weekends.</a:t>
            </a:r>
          </a:p>
          <a:p>
            <a:r>
              <a:rPr lang="en-US" dirty="0"/>
              <a:t>26.1% stayed for 1 weekend night (Saturday or Sunday)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27.7% stayed for both weekend nights. </a:t>
            </a:r>
          </a:p>
          <a:p>
            <a:r>
              <a:rPr lang="en-US" dirty="0"/>
              <a:t>27.25% stayed for 1 weekday night.</a:t>
            </a:r>
          </a:p>
          <a:p>
            <a:r>
              <a:rPr lang="en-US" dirty="0"/>
              <a:t>-25% stayed for 2 weekday nights.</a:t>
            </a:r>
          </a:p>
        </p:txBody>
      </p:sp>
    </p:spTree>
    <p:extLst>
      <p:ext uri="{BB962C8B-B14F-4D97-AF65-F5344CB8AC3E}">
        <p14:creationId xmlns:p14="http://schemas.microsoft.com/office/powerpoint/2010/main" val="3874304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1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40F138-6757-4E06-AAC5-D0356A74F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5437188" cy="133305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4. Customer insights</a:t>
            </a:r>
          </a:p>
        </p:txBody>
      </p:sp>
      <p:grpSp>
        <p:nvGrpSpPr>
          <p:cNvPr id="22" name="Group 13">
            <a:extLst>
              <a:ext uri="{FF2B5EF4-FFF2-40B4-BE49-F238E27FC236}">
                <a16:creationId xmlns:a16="http://schemas.microsoft.com/office/drawing/2014/main" id="{D0342557-9691-41B1-9FFF-027845ED0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0971" y="1982786"/>
            <a:ext cx="734257" cy="760506"/>
            <a:chOff x="5243759" y="1363788"/>
            <a:chExt cx="734257" cy="760506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086D6FFF-B330-42B3-9F1F-607CECF8D9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8D054D43-E740-4CA9-8197-85FBE2ECC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CB5EB56C-B805-41B2-88BA-B198E68E6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picture containing device&#10;&#10;Description automatically generated">
            <a:extLst>
              <a:ext uri="{FF2B5EF4-FFF2-40B4-BE49-F238E27FC236}">
                <a16:creationId xmlns:a16="http://schemas.microsoft.com/office/drawing/2014/main" id="{8579FC51-F43D-4379-BEB0-E84027D2B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3" y="2565580"/>
            <a:ext cx="5773738" cy="3709626"/>
          </a:xfrm>
          <a:custGeom>
            <a:avLst/>
            <a:gdLst/>
            <a:ahLst/>
            <a:cxnLst/>
            <a:rect l="l" t="t" r="r" b="b"/>
            <a:pathLst>
              <a:path w="5773738" h="3779838">
                <a:moveTo>
                  <a:pt x="0" y="0"/>
                </a:moveTo>
                <a:lnTo>
                  <a:pt x="5773738" y="0"/>
                </a:lnTo>
                <a:lnTo>
                  <a:pt x="5773738" y="3779838"/>
                </a:lnTo>
                <a:lnTo>
                  <a:pt x="0" y="3779838"/>
                </a:lnTo>
                <a:close/>
              </a:path>
            </a:pathLst>
          </a:cu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41108-2BFF-435C-AB12-CF89A75D0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4946" y="2565579"/>
            <a:ext cx="4826191" cy="3527245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900" b="1" dirty="0"/>
              <a:t>Meal preferences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900" dirty="0"/>
              <a:t>76.9% preferred bed and breakfast (BB) option.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900" dirty="0"/>
              <a:t>12.6% favored half board (HB) choice (Breakfast and Dinner),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900" dirty="0"/>
              <a:t>10% chose self-catering (SC).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900" dirty="0"/>
              <a:t>About 0.4% selected full board (FB) meal (Breakfast, Lunch and Dinner).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A79AB7-BD28-45D3-831E-E4264352527D}"/>
              </a:ext>
            </a:extLst>
          </p:cNvPr>
          <p:cNvSpPr txBox="1"/>
          <p:nvPr/>
        </p:nvSpPr>
        <p:spPr>
          <a:xfrm>
            <a:off x="3048000" y="324764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10% favored self-catering (SC).</a:t>
            </a:r>
          </a:p>
        </p:txBody>
      </p:sp>
    </p:spTree>
    <p:extLst>
      <p:ext uri="{BB962C8B-B14F-4D97-AF65-F5344CB8AC3E}">
        <p14:creationId xmlns:p14="http://schemas.microsoft.com/office/powerpoint/2010/main" val="1547408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0F138-6757-4E06-AAC5-D0356A74F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5437188" cy="133305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4. Customer insights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41108-2BFF-435C-AB12-CF89A75D0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6661" y="2186077"/>
            <a:ext cx="4564476" cy="3906748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Customer loyalty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The majority of bookings are new guests (95.7%).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Only 4.3% revisited. 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5319D57-7856-4630-87A9-51DAE921E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46" y="2186076"/>
            <a:ext cx="66675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799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0F138-6757-4E06-AAC5-D0356A74F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5437188" cy="133305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4. Customer insights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41108-2BFF-435C-AB12-CF89A75D0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1" y="2239086"/>
            <a:ext cx="10488199" cy="3906748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Car park spaces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- About 90% of customers did not need car parking lots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- 10% asked for car parking spots.</a:t>
            </a:r>
          </a:p>
        </p:txBody>
      </p:sp>
    </p:spTree>
    <p:extLst>
      <p:ext uri="{BB962C8B-B14F-4D97-AF65-F5344CB8AC3E}">
        <p14:creationId xmlns:p14="http://schemas.microsoft.com/office/powerpoint/2010/main" val="1270287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0F138-6757-4E06-AAC5-D0356A74F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5437188" cy="133305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4. Customer insights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41108-2BFF-435C-AB12-CF89A75D0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1" y="2239086"/>
            <a:ext cx="10382181" cy="3906748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Special requests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- The majority of customers did not have special requests (48.9%)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- 34% guests had 1 special request.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- about 16% guests had 2 or more special requests.</a:t>
            </a:r>
          </a:p>
        </p:txBody>
      </p:sp>
    </p:spTree>
    <p:extLst>
      <p:ext uri="{BB962C8B-B14F-4D97-AF65-F5344CB8AC3E}">
        <p14:creationId xmlns:p14="http://schemas.microsoft.com/office/powerpoint/2010/main" val="1054794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40F138-6757-4E06-AAC5-D0356A74F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5437188" cy="133305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5. Market insights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0342557-9691-41B1-9FFF-027845ED0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0971" y="1982786"/>
            <a:ext cx="734257" cy="760506"/>
            <a:chOff x="5243759" y="1363788"/>
            <a:chExt cx="734257" cy="760506"/>
          </a:xfrm>
        </p:grpSpPr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086D6FFF-B330-42B3-9F1F-607CECF8D9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8D054D43-E740-4CA9-8197-85FBE2ECC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8">
              <a:extLst>
                <a:ext uri="{FF2B5EF4-FFF2-40B4-BE49-F238E27FC236}">
                  <a16:creationId xmlns:a16="http://schemas.microsoft.com/office/drawing/2014/main" id="{CB5EB56C-B805-41B2-88BA-B198E68E6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picture containing device&#10;&#10;Description automatically generated">
            <a:extLst>
              <a:ext uri="{FF2B5EF4-FFF2-40B4-BE49-F238E27FC236}">
                <a16:creationId xmlns:a16="http://schemas.microsoft.com/office/drawing/2014/main" id="{8AF4E62B-E40A-4B67-A8BE-80160582A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2" y="2374740"/>
            <a:ext cx="5773738" cy="3709626"/>
          </a:xfrm>
          <a:custGeom>
            <a:avLst/>
            <a:gdLst/>
            <a:ahLst/>
            <a:cxnLst/>
            <a:rect l="l" t="t" r="r" b="b"/>
            <a:pathLst>
              <a:path w="5773738" h="3779838">
                <a:moveTo>
                  <a:pt x="0" y="0"/>
                </a:moveTo>
                <a:lnTo>
                  <a:pt x="5773738" y="0"/>
                </a:lnTo>
                <a:lnTo>
                  <a:pt x="5773738" y="3779838"/>
                </a:lnTo>
                <a:lnTo>
                  <a:pt x="0" y="3779838"/>
                </a:lnTo>
                <a:close/>
              </a:path>
            </a:pathLst>
          </a:cu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41108-2BFF-435C-AB12-CF89A75D0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8334" y="1669773"/>
            <a:ext cx="4862803" cy="4423051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Customer journey</a:t>
            </a:r>
          </a:p>
          <a:p>
            <a:pPr marL="0" indent="0">
              <a:buNone/>
            </a:pPr>
            <a:r>
              <a:rPr lang="en-US" dirty="0"/>
              <a:t>- The 2 hotels mostly sold rooms via travel agencies (TA) and tour operators (TO). These are the main sources of customer bookings, with online travel agencies (TA) responsible for 47.5% of reservations and the other 21.1% coming from offline channels.</a:t>
            </a:r>
          </a:p>
          <a:p>
            <a:pPr marL="0" indent="0">
              <a:buNone/>
            </a:pPr>
            <a:r>
              <a:rPr lang="en-US" dirty="0"/>
              <a:t>- About 14% guests booked directly with the hotels.</a:t>
            </a:r>
          </a:p>
          <a:p>
            <a:pPr marL="0" indent="0">
              <a:buNone/>
            </a:pPr>
            <a:r>
              <a:rPr lang="en-US" dirty="0"/>
              <a:t>- 10% customers booked in groups.</a:t>
            </a:r>
          </a:p>
        </p:txBody>
      </p:sp>
    </p:spTree>
    <p:extLst>
      <p:ext uri="{BB962C8B-B14F-4D97-AF65-F5344CB8AC3E}">
        <p14:creationId xmlns:p14="http://schemas.microsoft.com/office/powerpoint/2010/main" val="560840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0F138-6757-4E06-AAC5-D0356A74F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5437188" cy="133305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5. Market insights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41108-2BFF-435C-AB12-CF89A75D0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2" y="1854586"/>
            <a:ext cx="10077381" cy="442305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b="1" dirty="0"/>
              <a:t>Deposit type</a:t>
            </a:r>
          </a:p>
          <a:p>
            <a:pPr marL="0" indent="0">
              <a:buNone/>
            </a:pPr>
            <a:r>
              <a:rPr lang="en-US" dirty="0"/>
              <a:t>- Nearly all bookings did not require deposits.</a:t>
            </a:r>
          </a:p>
        </p:txBody>
      </p:sp>
    </p:spTree>
    <p:extLst>
      <p:ext uri="{BB962C8B-B14F-4D97-AF65-F5344CB8AC3E}">
        <p14:creationId xmlns:p14="http://schemas.microsoft.com/office/powerpoint/2010/main" val="1741283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0F138-6757-4E06-AAC5-D0356A74F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5437188" cy="133305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5. Market insights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41108-2BFF-435C-AB12-CF89A75D0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7965" y="1669773"/>
            <a:ext cx="4233172" cy="442305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b="1" dirty="0"/>
              <a:t>Customer type</a:t>
            </a:r>
          </a:p>
          <a:p>
            <a:pPr marL="0" indent="0">
              <a:buNone/>
            </a:pPr>
            <a:r>
              <a:rPr lang="en-US" dirty="0"/>
              <a:t>- The majority of guests were short-term individual travelers (95%).</a:t>
            </a:r>
          </a:p>
          <a:p>
            <a:pPr marL="0" indent="0">
              <a:buNone/>
            </a:pPr>
            <a:r>
              <a:rPr lang="en-US" dirty="0"/>
              <a:t>- Guests staying on long-term contracts only occupied a humble percentage (3.75%), such as contracts with aviation companies.</a:t>
            </a:r>
          </a:p>
        </p:txBody>
      </p:sp>
      <p:pic>
        <p:nvPicPr>
          <p:cNvPr id="5" name="Picture 4" descr="A picture containing device&#10;&#10;Description automatically generated">
            <a:extLst>
              <a:ext uri="{FF2B5EF4-FFF2-40B4-BE49-F238E27FC236}">
                <a16:creationId xmlns:a16="http://schemas.microsoft.com/office/drawing/2014/main" id="{2D40838D-E5DB-4AB1-94DE-4E43C7D04E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33" y="1738173"/>
            <a:ext cx="66675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020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F3E29C-396A-4C7C-A9FE-F1084ABBA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520825"/>
            <a:ext cx="4535487" cy="3779838"/>
          </a:xfrm>
        </p:spPr>
        <p:txBody>
          <a:bodyPr anchor="ctr">
            <a:normAutofit/>
          </a:bodyPr>
          <a:lstStyle/>
          <a:p>
            <a:r>
              <a:rPr lang="en-US" sz="4000"/>
              <a:t>II. Recommendations</a:t>
            </a:r>
          </a:p>
        </p:txBody>
      </p:sp>
      <p:grpSp>
        <p:nvGrpSpPr>
          <p:cNvPr id="16" name="Group 10">
            <a:extLst>
              <a:ext uri="{FF2B5EF4-FFF2-40B4-BE49-F238E27FC236}">
                <a16:creationId xmlns:a16="http://schemas.microsoft.com/office/drawing/2014/main" id="{20205E53-D75C-4F15-A4A3-21DA0826F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2950" y="623661"/>
            <a:ext cx="667800" cy="631474"/>
            <a:chOff x="8069541" y="1262702"/>
            <a:chExt cx="667800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B48C7E5-9699-4FB1-9EEE-581C68629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8069541" y="1262702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127000" dist="50800" dir="42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16993F2-7052-4269-8B81-AC271D2D9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332341" y="1436239"/>
              <a:ext cx="270000" cy="54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52D58DC7-20C8-4471-BAA7-B296A2AEC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384" y="49771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E4AABAC-100B-437F-86D3-981412859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261346" y="5733597"/>
            <a:ext cx="1758388" cy="926985"/>
          </a:xfrm>
          <a:custGeom>
            <a:avLst/>
            <a:gdLst>
              <a:gd name="connsiteX0" fmla="*/ 1486881 w 1758388"/>
              <a:gd name="connsiteY0" fmla="*/ 271508 h 926985"/>
              <a:gd name="connsiteX1" fmla="*/ 1758388 w 1758388"/>
              <a:gd name="connsiteY1" fmla="*/ 926985 h 926985"/>
              <a:gd name="connsiteX2" fmla="*/ 1294895 w 1758388"/>
              <a:gd name="connsiteY2" fmla="*/ 926985 h 926985"/>
              <a:gd name="connsiteX3" fmla="*/ 831404 w 1758388"/>
              <a:gd name="connsiteY3" fmla="*/ 463493 h 926985"/>
              <a:gd name="connsiteX4" fmla="*/ 377328 w 1758388"/>
              <a:gd name="connsiteY4" fmla="*/ 833575 h 926985"/>
              <a:gd name="connsiteX5" fmla="*/ 371585 w 1758388"/>
              <a:gd name="connsiteY5" fmla="*/ 890552 h 926985"/>
              <a:gd name="connsiteX6" fmla="*/ 0 w 1758388"/>
              <a:gd name="connsiteY6" fmla="*/ 518968 h 926985"/>
              <a:gd name="connsiteX7" fmla="*/ 16301 w 1758388"/>
              <a:gd name="connsiteY7" fmla="*/ 485129 h 926985"/>
              <a:gd name="connsiteX8" fmla="*/ 831403 w 1758388"/>
              <a:gd name="connsiteY8" fmla="*/ 0 h 926985"/>
              <a:gd name="connsiteX9" fmla="*/ 1486881 w 1758388"/>
              <a:gd name="connsiteY9" fmla="*/ 271508 h 92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8388" h="926985">
                <a:moveTo>
                  <a:pt x="1486881" y="271508"/>
                </a:moveTo>
                <a:cubicBezTo>
                  <a:pt x="1654632" y="439259"/>
                  <a:pt x="1758388" y="671005"/>
                  <a:pt x="1758388" y="926985"/>
                </a:cubicBezTo>
                <a:lnTo>
                  <a:pt x="1294895" y="926985"/>
                </a:lnTo>
                <a:cubicBezTo>
                  <a:pt x="1294895" y="671005"/>
                  <a:pt x="1087383" y="463493"/>
                  <a:pt x="831404" y="463493"/>
                </a:cubicBezTo>
                <a:cubicBezTo>
                  <a:pt x="607421" y="463493"/>
                  <a:pt x="420547" y="622370"/>
                  <a:pt x="377328" y="833575"/>
                </a:cubicBezTo>
                <a:lnTo>
                  <a:pt x="371585" y="890552"/>
                </a:lnTo>
                <a:lnTo>
                  <a:pt x="0" y="518968"/>
                </a:lnTo>
                <a:lnTo>
                  <a:pt x="16301" y="485129"/>
                </a:lnTo>
                <a:cubicBezTo>
                  <a:pt x="173276" y="196165"/>
                  <a:pt x="479432" y="0"/>
                  <a:pt x="831403" y="0"/>
                </a:cubicBezTo>
                <a:cubicBezTo>
                  <a:pt x="1087383" y="0"/>
                  <a:pt x="1319129" y="103757"/>
                  <a:pt x="1486881" y="27150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innerShdw blurRad="254000" dist="50800" dir="5400000">
              <a:schemeClr val="accent1">
                <a:lumMod val="40000"/>
                <a:lumOff val="6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DFD33E0-4D46-4176-BAE2-6AED15231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353363" y="5725768"/>
            <a:ext cx="1728640" cy="1042921"/>
          </a:xfrm>
          <a:custGeom>
            <a:avLst/>
            <a:gdLst>
              <a:gd name="connsiteX0" fmla="*/ 1391304 w 1728640"/>
              <a:gd name="connsiteY0" fmla="*/ 238153 h 1042921"/>
              <a:gd name="connsiteX1" fmla="*/ 1728640 w 1728640"/>
              <a:gd name="connsiteY1" fmla="*/ 1042921 h 1042921"/>
              <a:gd name="connsiteX2" fmla="*/ 1265147 w 1728640"/>
              <a:gd name="connsiteY2" fmla="*/ 1042921 h 1042921"/>
              <a:gd name="connsiteX3" fmla="*/ 801655 w 1728640"/>
              <a:gd name="connsiteY3" fmla="*/ 521461 h 1042921"/>
              <a:gd name="connsiteX4" fmla="*/ 374587 w 1728640"/>
              <a:gd name="connsiteY4" fmla="*/ 839945 h 1042921"/>
              <a:gd name="connsiteX5" fmla="*/ 362576 w 1728640"/>
              <a:gd name="connsiteY5" fmla="*/ 883477 h 1042921"/>
              <a:gd name="connsiteX6" fmla="*/ 0 w 1728640"/>
              <a:gd name="connsiteY6" fmla="*/ 520901 h 1042921"/>
              <a:gd name="connsiteX7" fmla="*/ 32986 w 1728640"/>
              <a:gd name="connsiteY7" fmla="*/ 459814 h 1042921"/>
              <a:gd name="connsiteX8" fmla="*/ 801656 w 1728640"/>
              <a:gd name="connsiteY8" fmla="*/ 0 h 1042921"/>
              <a:gd name="connsiteX9" fmla="*/ 1391304 w 1728640"/>
              <a:gd name="connsiteY9" fmla="*/ 238153 h 1042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28640" h="1042921">
                <a:moveTo>
                  <a:pt x="1391304" y="238153"/>
                </a:moveTo>
                <a:cubicBezTo>
                  <a:pt x="1597323" y="429440"/>
                  <a:pt x="1728640" y="718927"/>
                  <a:pt x="1728640" y="1042921"/>
                </a:cubicBezTo>
                <a:lnTo>
                  <a:pt x="1265147" y="1042921"/>
                </a:lnTo>
                <a:cubicBezTo>
                  <a:pt x="1265147" y="754926"/>
                  <a:pt x="1057635" y="521461"/>
                  <a:pt x="801655" y="521461"/>
                </a:cubicBezTo>
                <a:cubicBezTo>
                  <a:pt x="609671" y="521461"/>
                  <a:pt x="444949" y="652785"/>
                  <a:pt x="374587" y="839945"/>
                </a:cubicBezTo>
                <a:lnTo>
                  <a:pt x="362576" y="883477"/>
                </a:lnTo>
                <a:lnTo>
                  <a:pt x="0" y="520901"/>
                </a:lnTo>
                <a:lnTo>
                  <a:pt x="32986" y="459814"/>
                </a:lnTo>
                <a:cubicBezTo>
                  <a:pt x="199571" y="182395"/>
                  <a:pt x="481681" y="0"/>
                  <a:pt x="801656" y="0"/>
                </a:cubicBezTo>
                <a:cubicBezTo>
                  <a:pt x="1025638" y="0"/>
                  <a:pt x="1231066" y="89374"/>
                  <a:pt x="1391304" y="23815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22B5D87-7689-4E7F-B03A-7F803B5DF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872920" y="5836283"/>
            <a:ext cx="107098" cy="466589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innerShdw blurRad="63500" dist="2540000">
              <a:schemeClr val="accent1">
                <a:lumMod val="40000"/>
                <a:lumOff val="6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EEAD12B8-8AE9-44A0-AA89-68B23DB501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511359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7900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ABBC1E-C5D4-4DF1-AAEA-4775BB38D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520825"/>
            <a:ext cx="4535487" cy="3779838"/>
          </a:xfrm>
        </p:spPr>
        <p:txBody>
          <a:bodyPr anchor="ctr">
            <a:normAutofit/>
          </a:bodyPr>
          <a:lstStyle/>
          <a:p>
            <a:r>
              <a:rPr lang="en-US" sz="6400" dirty="0"/>
              <a:t>I. Explanatory Data Analysis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0205E53-D75C-4F15-A4A3-21DA0826F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2950" y="623661"/>
            <a:ext cx="667800" cy="631474"/>
            <a:chOff x="8069541" y="1262702"/>
            <a:chExt cx="667800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B48C7E5-9699-4FB1-9EEE-581C68629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8069541" y="1262702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127000" dist="50800" dir="42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16993F2-7052-4269-8B81-AC271D2D9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332341" y="1436239"/>
              <a:ext cx="270000" cy="54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52D58DC7-20C8-4471-BAA7-B296A2AEC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384" y="49771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E4AABAC-100B-437F-86D3-981412859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261346" y="5733597"/>
            <a:ext cx="1758388" cy="926985"/>
          </a:xfrm>
          <a:custGeom>
            <a:avLst/>
            <a:gdLst>
              <a:gd name="connsiteX0" fmla="*/ 1486881 w 1758388"/>
              <a:gd name="connsiteY0" fmla="*/ 271508 h 926985"/>
              <a:gd name="connsiteX1" fmla="*/ 1758388 w 1758388"/>
              <a:gd name="connsiteY1" fmla="*/ 926985 h 926985"/>
              <a:gd name="connsiteX2" fmla="*/ 1294895 w 1758388"/>
              <a:gd name="connsiteY2" fmla="*/ 926985 h 926985"/>
              <a:gd name="connsiteX3" fmla="*/ 831404 w 1758388"/>
              <a:gd name="connsiteY3" fmla="*/ 463493 h 926985"/>
              <a:gd name="connsiteX4" fmla="*/ 377328 w 1758388"/>
              <a:gd name="connsiteY4" fmla="*/ 833575 h 926985"/>
              <a:gd name="connsiteX5" fmla="*/ 371585 w 1758388"/>
              <a:gd name="connsiteY5" fmla="*/ 890552 h 926985"/>
              <a:gd name="connsiteX6" fmla="*/ 0 w 1758388"/>
              <a:gd name="connsiteY6" fmla="*/ 518968 h 926985"/>
              <a:gd name="connsiteX7" fmla="*/ 16301 w 1758388"/>
              <a:gd name="connsiteY7" fmla="*/ 485129 h 926985"/>
              <a:gd name="connsiteX8" fmla="*/ 831403 w 1758388"/>
              <a:gd name="connsiteY8" fmla="*/ 0 h 926985"/>
              <a:gd name="connsiteX9" fmla="*/ 1486881 w 1758388"/>
              <a:gd name="connsiteY9" fmla="*/ 271508 h 92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8388" h="926985">
                <a:moveTo>
                  <a:pt x="1486881" y="271508"/>
                </a:moveTo>
                <a:cubicBezTo>
                  <a:pt x="1654632" y="439259"/>
                  <a:pt x="1758388" y="671005"/>
                  <a:pt x="1758388" y="926985"/>
                </a:cubicBezTo>
                <a:lnTo>
                  <a:pt x="1294895" y="926985"/>
                </a:lnTo>
                <a:cubicBezTo>
                  <a:pt x="1294895" y="671005"/>
                  <a:pt x="1087383" y="463493"/>
                  <a:pt x="831404" y="463493"/>
                </a:cubicBezTo>
                <a:cubicBezTo>
                  <a:pt x="607421" y="463493"/>
                  <a:pt x="420547" y="622370"/>
                  <a:pt x="377328" y="833575"/>
                </a:cubicBezTo>
                <a:lnTo>
                  <a:pt x="371585" y="890552"/>
                </a:lnTo>
                <a:lnTo>
                  <a:pt x="0" y="518968"/>
                </a:lnTo>
                <a:lnTo>
                  <a:pt x="16301" y="485129"/>
                </a:lnTo>
                <a:cubicBezTo>
                  <a:pt x="173276" y="196165"/>
                  <a:pt x="479432" y="0"/>
                  <a:pt x="831403" y="0"/>
                </a:cubicBezTo>
                <a:cubicBezTo>
                  <a:pt x="1087383" y="0"/>
                  <a:pt x="1319129" y="103757"/>
                  <a:pt x="1486881" y="27150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innerShdw blurRad="254000" dist="50800" dir="5400000">
              <a:schemeClr val="accent1">
                <a:lumMod val="40000"/>
                <a:lumOff val="6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DFD33E0-4D46-4176-BAE2-6AED15231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353363" y="5725768"/>
            <a:ext cx="1728640" cy="1042921"/>
          </a:xfrm>
          <a:custGeom>
            <a:avLst/>
            <a:gdLst>
              <a:gd name="connsiteX0" fmla="*/ 1391304 w 1728640"/>
              <a:gd name="connsiteY0" fmla="*/ 238153 h 1042921"/>
              <a:gd name="connsiteX1" fmla="*/ 1728640 w 1728640"/>
              <a:gd name="connsiteY1" fmla="*/ 1042921 h 1042921"/>
              <a:gd name="connsiteX2" fmla="*/ 1265147 w 1728640"/>
              <a:gd name="connsiteY2" fmla="*/ 1042921 h 1042921"/>
              <a:gd name="connsiteX3" fmla="*/ 801655 w 1728640"/>
              <a:gd name="connsiteY3" fmla="*/ 521461 h 1042921"/>
              <a:gd name="connsiteX4" fmla="*/ 374587 w 1728640"/>
              <a:gd name="connsiteY4" fmla="*/ 839945 h 1042921"/>
              <a:gd name="connsiteX5" fmla="*/ 362576 w 1728640"/>
              <a:gd name="connsiteY5" fmla="*/ 883477 h 1042921"/>
              <a:gd name="connsiteX6" fmla="*/ 0 w 1728640"/>
              <a:gd name="connsiteY6" fmla="*/ 520901 h 1042921"/>
              <a:gd name="connsiteX7" fmla="*/ 32986 w 1728640"/>
              <a:gd name="connsiteY7" fmla="*/ 459814 h 1042921"/>
              <a:gd name="connsiteX8" fmla="*/ 801656 w 1728640"/>
              <a:gd name="connsiteY8" fmla="*/ 0 h 1042921"/>
              <a:gd name="connsiteX9" fmla="*/ 1391304 w 1728640"/>
              <a:gd name="connsiteY9" fmla="*/ 238153 h 1042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28640" h="1042921">
                <a:moveTo>
                  <a:pt x="1391304" y="238153"/>
                </a:moveTo>
                <a:cubicBezTo>
                  <a:pt x="1597323" y="429440"/>
                  <a:pt x="1728640" y="718927"/>
                  <a:pt x="1728640" y="1042921"/>
                </a:cubicBezTo>
                <a:lnTo>
                  <a:pt x="1265147" y="1042921"/>
                </a:lnTo>
                <a:cubicBezTo>
                  <a:pt x="1265147" y="754926"/>
                  <a:pt x="1057635" y="521461"/>
                  <a:pt x="801655" y="521461"/>
                </a:cubicBezTo>
                <a:cubicBezTo>
                  <a:pt x="609671" y="521461"/>
                  <a:pt x="444949" y="652785"/>
                  <a:pt x="374587" y="839945"/>
                </a:cubicBezTo>
                <a:lnTo>
                  <a:pt x="362576" y="883477"/>
                </a:lnTo>
                <a:lnTo>
                  <a:pt x="0" y="520901"/>
                </a:lnTo>
                <a:lnTo>
                  <a:pt x="32986" y="459814"/>
                </a:lnTo>
                <a:cubicBezTo>
                  <a:pt x="199571" y="182395"/>
                  <a:pt x="481681" y="0"/>
                  <a:pt x="801656" y="0"/>
                </a:cubicBezTo>
                <a:cubicBezTo>
                  <a:pt x="1025638" y="0"/>
                  <a:pt x="1231066" y="89374"/>
                  <a:pt x="1391304" y="23815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22B5D87-7689-4E7F-B03A-7F803B5DF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872920" y="5836283"/>
            <a:ext cx="107098" cy="466589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innerShdw blurRad="63500" dist="2540000">
              <a:schemeClr val="accent1">
                <a:lumMod val="40000"/>
                <a:lumOff val="6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59D026A-0790-4CBC-857E-F6DC28328D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7179384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665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3E29C-396A-4C7C-A9FE-F1084ABBA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50A6B-87D0-44BA-AFA2-ABE5157E5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1. Reduce cancellation rates</a:t>
            </a:r>
          </a:p>
          <a:p>
            <a:r>
              <a:rPr lang="en-US" dirty="0"/>
              <a:t>Require a small cancellation fee.</a:t>
            </a:r>
          </a:p>
          <a:p>
            <a:r>
              <a:rPr lang="en-US" dirty="0"/>
              <a:t>Offer a reward for early bookers that arrive.</a:t>
            </a:r>
          </a:p>
          <a:p>
            <a:r>
              <a:rPr lang="en-US" dirty="0"/>
              <a:t>Customer care (phone/emails) prior and after their stays.</a:t>
            </a:r>
          </a:p>
          <a:p>
            <a:r>
              <a:rPr lang="en-US" dirty="0"/>
              <a:t>Predict cancellation using Machine Learning algorithms.</a:t>
            </a:r>
          </a:p>
        </p:txBody>
      </p:sp>
    </p:spTree>
    <p:extLst>
      <p:ext uri="{BB962C8B-B14F-4D97-AF65-F5344CB8AC3E}">
        <p14:creationId xmlns:p14="http://schemas.microsoft.com/office/powerpoint/2010/main" val="392296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3E29C-396A-4C7C-A9FE-F1084ABBA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50A6B-87D0-44BA-AFA2-ABE5157E5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2. Reinforce customer royalty</a:t>
            </a:r>
          </a:p>
          <a:p>
            <a:r>
              <a:rPr lang="en-US" dirty="0"/>
              <a:t>Follow-up with customers to collect feedbacks for quality control.</a:t>
            </a:r>
          </a:p>
          <a:p>
            <a:r>
              <a:rPr lang="en-US" dirty="0"/>
              <a:t>Develop loyalty/membership program </a:t>
            </a:r>
          </a:p>
          <a:p>
            <a:r>
              <a:rPr lang="en-US" dirty="0"/>
              <a:t>Focus on experience and quality excellence delivery</a:t>
            </a:r>
          </a:p>
        </p:txBody>
      </p:sp>
    </p:spTree>
    <p:extLst>
      <p:ext uri="{BB962C8B-B14F-4D97-AF65-F5344CB8AC3E}">
        <p14:creationId xmlns:p14="http://schemas.microsoft.com/office/powerpoint/2010/main" val="16531037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3E29C-396A-4C7C-A9FE-F1084ABBA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50A6B-87D0-44BA-AFA2-ABE5157E5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3. Increase restaurant revenues</a:t>
            </a:r>
          </a:p>
          <a:p>
            <a:r>
              <a:rPr lang="en-US" dirty="0"/>
              <a:t>Half-board and full-board meals can be a potential market to cross-sell products and services to gain more profits from food and beverages. </a:t>
            </a:r>
          </a:p>
          <a:p>
            <a:r>
              <a:rPr lang="en-US" dirty="0"/>
              <a:t>Adjust menus to include cheaper and more affordable options.</a:t>
            </a:r>
          </a:p>
          <a:p>
            <a:r>
              <a:rPr lang="en-US" dirty="0"/>
              <a:t>Organize small fun events such as drinking hours with an acceptable discounts</a:t>
            </a:r>
          </a:p>
          <a:p>
            <a:r>
              <a:rPr lang="en-US" dirty="0"/>
              <a:t>Offer 'Deal of the day’ which features discounted local dishes to attract customers. </a:t>
            </a:r>
          </a:p>
        </p:txBody>
      </p:sp>
    </p:spTree>
    <p:extLst>
      <p:ext uri="{BB962C8B-B14F-4D97-AF65-F5344CB8AC3E}">
        <p14:creationId xmlns:p14="http://schemas.microsoft.com/office/powerpoint/2010/main" val="474827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497B6-734C-4642-A11E-02E47A084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Cancellation rates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5E639-B33E-4E12-AAB1-05A93DB0A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392703"/>
            <a:ext cx="11090274" cy="4700122"/>
          </a:xfrm>
        </p:spPr>
        <p:txBody>
          <a:bodyPr/>
          <a:lstStyle/>
          <a:p>
            <a:r>
              <a:rPr lang="en-US" dirty="0"/>
              <a:t>The overall booking cancellation rate was 37%.</a:t>
            </a:r>
          </a:p>
          <a:p>
            <a:r>
              <a:rPr lang="en-US" dirty="0"/>
              <a:t>Cancellation rates at City Hotel were significantly higher than at Resort Hotel.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5657ED-33EB-4195-88FF-FCC459EF7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783" y="2528961"/>
            <a:ext cx="8478433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321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497B6-734C-4642-A11E-02E47A084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Cancellation rates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5E639-B33E-4E12-AAB1-05A93DB0A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392703"/>
            <a:ext cx="11090274" cy="4700122"/>
          </a:xfrm>
        </p:spPr>
        <p:txBody>
          <a:bodyPr/>
          <a:lstStyle/>
          <a:p>
            <a:r>
              <a:rPr lang="en-US" dirty="0"/>
              <a:t>There is a strong linear correlation between lead time and cancellation rates. Early bookers were more likely to abandon their reservations.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B68978-C712-4294-8693-B7B9AF458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889" y="2643943"/>
            <a:ext cx="8040222" cy="387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153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AA7E5-A904-49DF-8C37-16FFAC65E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Seasonality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3BF91-B2BD-4526-B18B-0A841D331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5216891" cy="3979625"/>
          </a:xfrm>
        </p:spPr>
        <p:txBody>
          <a:bodyPr/>
          <a:lstStyle/>
          <a:p>
            <a:r>
              <a:rPr lang="en-US" dirty="0"/>
              <a:t>The overall peak season was from March to October, while the demand was lowest in December and January.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9E4F69-0832-4CCF-82E9-3339A5416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4551" y="1807165"/>
            <a:ext cx="5096586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394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EBA43-3F3E-44BF-BD05-DFD45AC38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Pricing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A8642-9318-47F8-81EE-0E993F77A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The average price for a room at City Hotel was 105.75EUR per night, while that figure would be 90.79EUR at Resort Hotel.</a:t>
            </a:r>
          </a:p>
          <a:p>
            <a:r>
              <a:rPr lang="en-US" dirty="0"/>
              <a:t>- On average, a guest paid 59.27EUR for a night at City Hotel or 47.48EUR at Resort Hotel.</a:t>
            </a:r>
          </a:p>
        </p:txBody>
      </p:sp>
    </p:spTree>
    <p:extLst>
      <p:ext uri="{BB962C8B-B14F-4D97-AF65-F5344CB8AC3E}">
        <p14:creationId xmlns:p14="http://schemas.microsoft.com/office/powerpoint/2010/main" val="700722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EBA43-3F3E-44BF-BD05-DFD45AC38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Pricing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A8642-9318-47F8-81EE-0E993F77A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4630737" cy="3979625"/>
          </a:xfrm>
        </p:spPr>
        <p:txBody>
          <a:bodyPr/>
          <a:lstStyle/>
          <a:p>
            <a:r>
              <a:rPr lang="en-US" dirty="0"/>
              <a:t>In general, the cost for staying at City Hotel is higher than Resort Hotel for the same room type.</a:t>
            </a:r>
          </a:p>
        </p:txBody>
      </p:sp>
      <p:pic>
        <p:nvPicPr>
          <p:cNvPr id="4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37AEA496-8B30-4441-874D-5C5172DB2C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566" y="2139467"/>
            <a:ext cx="6190896" cy="397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412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EBA43-3F3E-44BF-BD05-DFD45AC38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Pricing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A8642-9318-47F8-81EE-0E993F77A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690979"/>
            <a:ext cx="4630737" cy="3979625"/>
          </a:xfrm>
        </p:spPr>
        <p:txBody>
          <a:bodyPr/>
          <a:lstStyle/>
          <a:p>
            <a:r>
              <a:rPr lang="en-US" dirty="0"/>
              <a:t>- The average room price at Resort Hotel peaked in summer (August), while hitting its bottom in January and November.</a:t>
            </a:r>
          </a:p>
          <a:p>
            <a:r>
              <a:rPr lang="en-US" dirty="0"/>
              <a:t>- The room price at City Hotel on the other hand had a mild fluctuation, with its busy seasons lasting from April to October.</a:t>
            </a: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9EFD3A4E-BCE5-43D1-99BF-93881D78B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537667"/>
            <a:ext cx="66675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806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0F138-6757-4E06-AAC5-D0356A74F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Customer insights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41108-2BFF-435C-AB12-CF89A75D0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4458459" cy="397962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Nationality</a:t>
            </a:r>
          </a:p>
          <a:p>
            <a:r>
              <a:rPr lang="en-US" dirty="0"/>
              <a:t>These hotels mostly welcome local travelers (Portuguese), whilst Britain and France respectively are the 2nd and 3rd most popular countries of visitors.</a:t>
            </a:r>
          </a:p>
        </p:txBody>
      </p:sp>
      <p:pic>
        <p:nvPicPr>
          <p:cNvPr id="13" name="Picture 12" descr="A picture containing device&#10;&#10;Description automatically generated">
            <a:extLst>
              <a:ext uri="{FF2B5EF4-FFF2-40B4-BE49-F238E27FC236}">
                <a16:creationId xmlns:a16="http://schemas.microsoft.com/office/drawing/2014/main" id="{5BCFBA06-4FD3-400E-B68B-1264D0BAA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389" y="1806574"/>
            <a:ext cx="66675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123321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243B41"/>
      </a:dk2>
      <a:lt2>
        <a:srgbClr val="E5E8E2"/>
      </a:lt2>
      <a:accent1>
        <a:srgbClr val="8533E8"/>
      </a:accent1>
      <a:accent2>
        <a:srgbClr val="5550DF"/>
      </a:accent2>
      <a:accent3>
        <a:srgbClr val="2971E7"/>
      </a:accent3>
      <a:accent4>
        <a:srgbClr val="17AED5"/>
      </a:accent4>
      <a:accent5>
        <a:srgbClr val="21B998"/>
      </a:accent5>
      <a:accent6>
        <a:srgbClr val="14BC53"/>
      </a:accent6>
      <a:hlink>
        <a:srgbClr val="30918D"/>
      </a:hlink>
      <a:folHlink>
        <a:srgbClr val="828282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F5EB502E1B4345BBD2757424147516" ma:contentTypeVersion="13" ma:contentTypeDescription="Create a new document." ma:contentTypeScope="" ma:versionID="b90d6674cc1fa10c9003727f0dd1b4d5">
  <xsd:schema xmlns:xsd="http://www.w3.org/2001/XMLSchema" xmlns:xs="http://www.w3.org/2001/XMLSchema" xmlns:p="http://schemas.microsoft.com/office/2006/metadata/properties" xmlns:ns3="ec9bd200-233e-419e-bac2-89da0fadc477" xmlns:ns4="ec632c4e-0d3c-4b9f-9b5e-77fecddeb983" targetNamespace="http://schemas.microsoft.com/office/2006/metadata/properties" ma:root="true" ma:fieldsID="acd75cf67a2634b5885164b073d7221f" ns3:_="" ns4:_="">
    <xsd:import namespace="ec9bd200-233e-419e-bac2-89da0fadc477"/>
    <xsd:import namespace="ec632c4e-0d3c-4b9f-9b5e-77fecddeb98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9bd200-233e-419e-bac2-89da0fadc4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632c4e-0d3c-4b9f-9b5e-77fecddeb98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8273615-C3B1-42B7-A6F2-3C64980613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c9bd200-233e-419e-bac2-89da0fadc477"/>
    <ds:schemaRef ds:uri="ec632c4e-0d3c-4b9f-9b5e-77fecddeb9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B6F34B-5E62-4AE2-ACD0-C4616A821A7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CAF5AA6-2BD4-4DB6-B613-A3B3ABABBAE1}">
  <ds:schemaRefs>
    <ds:schemaRef ds:uri="http://schemas.microsoft.com/office/2006/metadata/properties"/>
    <ds:schemaRef ds:uri="http://purl.org/dc/dcmitype/"/>
    <ds:schemaRef ds:uri="http://www.w3.org/XML/1998/namespace"/>
    <ds:schemaRef ds:uri="ec9bd200-233e-419e-bac2-89da0fadc477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ec632c4e-0d3c-4b9f-9b5e-77fecddeb983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820</Words>
  <Application>Microsoft Office PowerPoint</Application>
  <PresentationFormat>Widescreen</PresentationFormat>
  <Paragraphs>95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Gill Sans MT</vt:lpstr>
      <vt:lpstr>Walbaum Display</vt:lpstr>
      <vt:lpstr>3DFloatVTI</vt:lpstr>
      <vt:lpstr>Hotel booking analysis</vt:lpstr>
      <vt:lpstr>I. Explanatory Data Analysis</vt:lpstr>
      <vt:lpstr>1. Cancellation rates</vt:lpstr>
      <vt:lpstr>1. Cancellation rates</vt:lpstr>
      <vt:lpstr>2. Seasonality</vt:lpstr>
      <vt:lpstr>3. Pricing</vt:lpstr>
      <vt:lpstr>3. Pricing</vt:lpstr>
      <vt:lpstr>3. Pricing</vt:lpstr>
      <vt:lpstr>4. Customer insights</vt:lpstr>
      <vt:lpstr>4. Customer insights</vt:lpstr>
      <vt:lpstr>4. Customer insights</vt:lpstr>
      <vt:lpstr>4. Customer insights</vt:lpstr>
      <vt:lpstr>4. Customer insights</vt:lpstr>
      <vt:lpstr>4. Customer insights</vt:lpstr>
      <vt:lpstr>4. Customer insights</vt:lpstr>
      <vt:lpstr>5. Market insights</vt:lpstr>
      <vt:lpstr>5. Market insights</vt:lpstr>
      <vt:lpstr>5. Market insights</vt:lpstr>
      <vt:lpstr>II. Recommendations</vt:lpstr>
      <vt:lpstr>II. Recommendations</vt:lpstr>
      <vt:lpstr>II. Recommendations</vt:lpstr>
      <vt:lpstr>II.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booking analysis</dc:title>
  <dc:creator>(pg) Harry Doan</dc:creator>
  <cp:lastModifiedBy>(pg) Harry Doan</cp:lastModifiedBy>
  <cp:revision>1</cp:revision>
  <dcterms:created xsi:type="dcterms:W3CDTF">2020-06-25T08:36:16Z</dcterms:created>
  <dcterms:modified xsi:type="dcterms:W3CDTF">2020-06-25T08:48:41Z</dcterms:modified>
</cp:coreProperties>
</file>