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Google Sans"/>
      <p:regular r:id="rId34"/>
      <p:bold r:id="rId35"/>
      <p:italic r:id="rId36"/>
      <p:boldItalic r:id="rId37"/>
    </p:embeddedFont>
    <p:embeddedFont>
      <p:font typeface="Google Sans Medium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san Kenned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DA431F-6BDB-4B63-AB3E-4459A9FD0F6C}">
  <a:tblStyle styleId="{F7DA431F-6BDB-4B63-AB3E-4459A9FD0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Medium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GoogleSansMedium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GoogleSans-bold.fntdata"/><Relationship Id="rId12" Type="http://schemas.openxmlformats.org/officeDocument/2006/relationships/slide" Target="slides/slide6.xml"/><Relationship Id="rId34" Type="http://schemas.openxmlformats.org/officeDocument/2006/relationships/font" Target="fonts/GoogleSans-regular.fntdata"/><Relationship Id="rId15" Type="http://schemas.openxmlformats.org/officeDocument/2006/relationships/slide" Target="slides/slide9.xml"/><Relationship Id="rId37" Type="http://schemas.openxmlformats.org/officeDocument/2006/relationships/font" Target="fonts/GoogleSans-boldItalic.fntdata"/><Relationship Id="rId14" Type="http://schemas.openxmlformats.org/officeDocument/2006/relationships/slide" Target="slides/slide8.xml"/><Relationship Id="rId36" Type="http://schemas.openxmlformats.org/officeDocument/2006/relationships/font" Target="fonts/GoogleSans-italic.fntdata"/><Relationship Id="rId17" Type="http://schemas.openxmlformats.org/officeDocument/2006/relationships/slide" Target="slides/slide11.xml"/><Relationship Id="rId39" Type="http://schemas.openxmlformats.org/officeDocument/2006/relationships/font" Target="fonts/GoogleSansMedium-bold.fntdata"/><Relationship Id="rId16" Type="http://schemas.openxmlformats.org/officeDocument/2006/relationships/slide" Target="slides/slide10.xml"/><Relationship Id="rId38" Type="http://schemas.openxmlformats.org/officeDocument/2006/relationships/font" Target="fonts/GoogleSans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08T15:37:51.124">
    <p:pos x="6690" y="-315"/>
    <p:text>https://thenounproject.com/search/?q=smoke+alarm&amp;i=3312140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341d51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341d51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(good when false positive is more costly than missed detection)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341d51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341d51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341d51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341d51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good when false negative is more costly e.g. cost of overlooking cases is more than cost of false alarms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4ea27f1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4ea27f1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Precision and recall are in tension</a:t>
            </a:r>
            <a:endParaRPr sz="10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improving precision typically reduces recall and vice versa</a:t>
            </a:r>
            <a:endParaRPr sz="10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Insert visualization of changing threshold</a:t>
            </a:r>
            <a:endParaRPr sz="10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3a02243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3a02243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3b0d8a56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3b0d8a56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04ea27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04ea27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04ea27f18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04ea27f18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higher precision!!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a022433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a022433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higher precision!!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0341d51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0341d51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higher recall!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b9e0b5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b9e0b5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3a022433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3a022433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higher recall!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0341d51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0341d51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(same classifier, same application, but different feedback/stakeholders)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https://thenounproject.com/search/?q=home+security&amp;i=2401779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3a022433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3a022433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(same classifier, same application, but different feedback/stakeholders)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https://thenounproject.com/search/?q=home+security&amp;i=2401779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a02243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a02243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(same classifier, same application, but different feedback/stakeholders)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rPr>
              <a:t>https://thenounproject.com/search/?q=home+security&amp;i=2401779</a:t>
            </a:r>
            <a:endParaRPr sz="1800">
              <a:solidFill>
                <a:srgbClr val="5F63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b0d8a56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b0d8a5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https://loupventures.com/annual-digital-assistant-iq-test/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a0224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a0224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b0d8a5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b0d8a5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b0d8a56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3b0d8a56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3b0d8a56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3b0d8a56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a02243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a02243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341d51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341d51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Consequences for the User When It Fails?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068525" y="1822592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74625" y="3796225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minimize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(fewer false positives)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400025" y="2011292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4447475" y="1818779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753575" y="3792413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b="1" lang="en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increase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(more false negatives)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7"/>
          <p:cNvSpPr/>
          <p:nvPr/>
        </p:nvSpPr>
        <p:spPr>
          <a:xfrm rot="10800000">
            <a:off x="4778975" y="2007479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44500" y="1012925"/>
            <a:ext cx="8369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we optimize our model for </a:t>
            </a:r>
            <a:r>
              <a:rPr b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high precision</a:t>
            </a: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068525" y="1822592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74625" y="3796225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minimize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(fewer false negatives)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44500" y="1012925"/>
            <a:ext cx="8369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we optimize our model for </a:t>
            </a:r>
            <a:r>
              <a:rPr b="1" lang="en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high recall</a:t>
            </a:r>
            <a:endParaRPr b="1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1400025" y="2011292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068525" y="1822592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74625" y="3796225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minimize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(fewer false negatives)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44500" y="1012925"/>
            <a:ext cx="8369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we optimize our model for </a:t>
            </a:r>
            <a:r>
              <a:rPr b="1" lang="en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high recall</a:t>
            </a:r>
            <a:endParaRPr b="1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400025" y="2011292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447475" y="1818779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753575" y="3792413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 </a:t>
            </a:r>
            <a:r>
              <a:rPr b="1" lang="en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increase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(more false positives)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29"/>
          <p:cNvSpPr/>
          <p:nvPr/>
        </p:nvSpPr>
        <p:spPr>
          <a:xfrm rot="10800000">
            <a:off x="4778975" y="2007479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209400" y="1808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Tension</a:t>
            </a:r>
            <a:r>
              <a:rPr lang="en"/>
              <a:t> between Precision and Recall</a:t>
            </a:r>
            <a:endParaRPr/>
          </a:p>
        </p:txBody>
      </p:sp>
      <p:cxnSp>
        <p:nvCxnSpPr>
          <p:cNvPr id="185" name="Google Shape;185;p30"/>
          <p:cNvCxnSpPr/>
          <p:nvPr/>
        </p:nvCxnSpPr>
        <p:spPr>
          <a:xfrm>
            <a:off x="5807275" y="1032538"/>
            <a:ext cx="12900" cy="36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0"/>
          <p:cNvCxnSpPr/>
          <p:nvPr/>
        </p:nvCxnSpPr>
        <p:spPr>
          <a:xfrm>
            <a:off x="5640625" y="4649688"/>
            <a:ext cx="34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5640625" y="1015413"/>
            <a:ext cx="34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0"/>
          <p:cNvSpPr/>
          <p:nvPr/>
        </p:nvSpPr>
        <p:spPr>
          <a:xfrm>
            <a:off x="5909875" y="43289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909875" y="40853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909875" y="38417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5909875" y="35981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5909875" y="33545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5909875" y="31109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5909875" y="286738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3090300" y="1968800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090300" y="2190375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5935525" y="2200038"/>
            <a:ext cx="153900" cy="1539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5935525" y="1965738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5935525" y="1744563"/>
            <a:ext cx="153900" cy="1539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5935525" y="1528038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5935525" y="1309188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5935525" y="1085338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30"/>
          <p:cNvCxnSpPr/>
          <p:nvPr/>
        </p:nvCxnSpPr>
        <p:spPr>
          <a:xfrm>
            <a:off x="2987700" y="1030613"/>
            <a:ext cx="12900" cy="361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2821050" y="4647763"/>
            <a:ext cx="34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2821050" y="1013488"/>
            <a:ext cx="34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0"/>
          <p:cNvSpPr/>
          <p:nvPr/>
        </p:nvSpPr>
        <p:spPr>
          <a:xfrm>
            <a:off x="3090300" y="43270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3090300" y="40834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3090300" y="38398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3090300" y="35962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3090300" y="33526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3090300" y="31090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090300" y="28654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3090300" y="26404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3090300" y="2417138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15950" y="1742638"/>
            <a:ext cx="153900" cy="1539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3115950" y="1526113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115950" y="1307263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115950" y="1083413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447600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628575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5796013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5963475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6130925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6298375" y="2796560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2640200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2821175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2988613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3156075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3323525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3490975" y="1894213"/>
            <a:ext cx="153900" cy="89700"/>
          </a:xfrm>
          <a:prstGeom prst="mathMinus">
            <a:avLst>
              <a:gd fmla="val 23520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1460475" y="1759850"/>
            <a:ext cx="1284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Classification threshold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89250" y="3440500"/>
            <a:ext cx="1781100" cy="12456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658850" y="3568063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658850" y="3840988"/>
            <a:ext cx="153900" cy="1539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633200" y="436996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638750" y="4069513"/>
            <a:ext cx="205200" cy="24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935325" y="3489575"/>
            <a:ext cx="12846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Actually spam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False positive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Actually not spam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False negative</a:t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5610175" y="4649750"/>
            <a:ext cx="40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0.0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790600" y="4647825"/>
            <a:ext cx="40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0.0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5610175" y="728625"/>
            <a:ext cx="40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1</a:t>
            </a: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.0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790600" y="735250"/>
            <a:ext cx="407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Google Sans"/>
                <a:ea typeface="Google Sans"/>
                <a:cs typeface="Google Sans"/>
                <a:sym typeface="Google Sans"/>
              </a:rPr>
              <a:t>1.0</a:t>
            </a:r>
            <a:endParaRPr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5935525" y="2421213"/>
            <a:ext cx="153900" cy="15390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5935525" y="2626525"/>
            <a:ext cx="153900" cy="1539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511725" y="1061075"/>
            <a:ext cx="1488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High precision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4663725" y="1053450"/>
            <a:ext cx="1547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High recall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4318000" y="2662172"/>
            <a:ext cx="1183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Classification threshold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661425" y="997850"/>
            <a:ext cx="69192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measure is more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depends!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606900" y="997850"/>
            <a:ext cx="12435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Q:</a:t>
            </a:r>
            <a:endParaRPr sz="4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idx="4294967295"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Key Questions</a:t>
            </a:r>
            <a:endParaRPr/>
          </a:p>
        </p:txBody>
      </p:sp>
      <p:sp>
        <p:nvSpPr>
          <p:cNvPr id="258" name="Google Shape;258;p32"/>
          <p:cNvSpPr/>
          <p:nvPr/>
        </p:nvSpPr>
        <p:spPr>
          <a:xfrm>
            <a:off x="1562850" y="1669750"/>
            <a:ext cx="6102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173050" y="1669750"/>
            <a:ext cx="54081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Who are the key stakeholders (both direct and indirect)?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1562850" y="2279950"/>
            <a:ext cx="610200" cy="61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2173050" y="2279950"/>
            <a:ext cx="54081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What are the consequences of a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1562850" y="2890150"/>
            <a:ext cx="610200" cy="61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2173050" y="2890150"/>
            <a:ext cx="54081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What are the consequences of a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1562850" y="3500350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2173050" y="3500350"/>
            <a:ext cx="54081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Which type of error would be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2488500" y="2433575"/>
            <a:ext cx="41670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b="1"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 are most harmful, 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then </a:t>
            </a:r>
            <a:r>
              <a:rPr b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precision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is more important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b="1"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 are most harmful, 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then </a:t>
            </a:r>
            <a:r>
              <a:rPr b="1" lang="en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recall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is more important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measure is more important?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1562850" y="1313125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2173050" y="1313125"/>
            <a:ext cx="54081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Which type of error would be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idx="4294967295" type="title"/>
          </p:nvPr>
        </p:nvSpPr>
        <p:spPr>
          <a:xfrm>
            <a:off x="437700" y="41675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600" y="416750"/>
            <a:ext cx="1735351" cy="17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/>
          <p:nvPr/>
        </p:nvSpPr>
        <p:spPr>
          <a:xfrm>
            <a:off x="515450" y="1502925"/>
            <a:ext cx="6102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1125650" y="1502925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Key stakeholders?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515450" y="2277050"/>
            <a:ext cx="610200" cy="61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1125650" y="22770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515450" y="3054950"/>
            <a:ext cx="610200" cy="61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1125650" y="30549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515450" y="3832850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1125650" y="38328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3498263" y="1506250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ser with email account; user’s correspondents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3498263" y="23044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ser doesn’t receive important email, </a:t>
            </a:r>
            <a:b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correspondent is unable to communicate with user 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3498263" y="3051163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sees spam in email inbox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3498263" y="38328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errors most harmful to stakeholders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7498950" y="364275"/>
            <a:ext cx="959825" cy="822225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37700" y="41675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600" y="416750"/>
            <a:ext cx="1735351" cy="173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/>
          <p:nvPr/>
        </p:nvSpPr>
        <p:spPr>
          <a:xfrm>
            <a:off x="515450" y="1502925"/>
            <a:ext cx="6102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1125650" y="1502925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Key stakeholders?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515450" y="2277050"/>
            <a:ext cx="610200" cy="61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125650" y="22770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515450" y="3054950"/>
            <a:ext cx="610200" cy="61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1125650" y="30549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515450" y="3832850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1125650" y="38328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3498263" y="1506250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with email account; user’s correspondents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3498263" y="23044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doesn’t receive important email, </a:t>
            </a:r>
            <a:b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correspondent is unable to communicate with user 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3498263" y="3051163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sees spam in email inbox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3498263" y="38328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errors most harmful to stakeholders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245900" y="1311475"/>
            <a:ext cx="8588400" cy="2442000"/>
          </a:xfrm>
          <a:prstGeom prst="rect">
            <a:avLst/>
          </a:prstGeom>
          <a:solidFill>
            <a:srgbClr val="FFFFFF">
              <a:alpha val="7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5798675" y="4443050"/>
            <a:ext cx="2660100" cy="34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ptimize for </a:t>
            </a: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higher precision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7498950" y="364275"/>
            <a:ext cx="959825" cy="822225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idx="4294967295" type="title"/>
          </p:nvPr>
        </p:nvSpPr>
        <p:spPr>
          <a:xfrm>
            <a:off x="437700" y="41675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Smoke Detector</a:t>
            </a:r>
            <a:endParaRPr/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1525" y="-501221"/>
            <a:ext cx="1663975" cy="16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/>
          <p:nvPr/>
        </p:nvSpPr>
        <p:spPr>
          <a:xfrm>
            <a:off x="515450" y="1502925"/>
            <a:ext cx="6102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1" name="Google Shape;321;p36"/>
          <p:cNvSpPr/>
          <p:nvPr/>
        </p:nvSpPr>
        <p:spPr>
          <a:xfrm>
            <a:off x="1125650" y="1502925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Key stakeholders?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515450" y="2277050"/>
            <a:ext cx="610200" cy="61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125650" y="22770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515450" y="3054950"/>
            <a:ext cx="610200" cy="61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1125650" y="30549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515450" y="3832850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1125650" y="38328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3498263" y="1506250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u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ser of 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device; members of household; neighbors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3498263" y="23044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u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ser 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/ members of household annoyed by false alarms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3498263" y="3051163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ser / members of household don’t evacuate during fire;</a:t>
            </a:r>
            <a:b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neighbors have less time to respond as fire spreads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3498263" y="38328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errors most harmful to stakeholders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390925" y="319725"/>
            <a:ext cx="1067849" cy="99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9144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Responsible AI:</a:t>
            </a:r>
            <a:r>
              <a:rPr b="1" lang="en" sz="3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3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Human-Centered Design</a:t>
            </a:r>
            <a:endParaRPr sz="3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036225" y="2457225"/>
            <a:ext cx="2117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51C30"/>
                </a:solidFill>
                <a:latin typeface="Google Sans"/>
                <a:ea typeface="Google Sans"/>
                <a:cs typeface="Google Sans"/>
                <a:sym typeface="Google Sans"/>
              </a:rPr>
              <a:t>Course 1</a:t>
            </a:r>
            <a:endParaRPr b="1">
              <a:solidFill>
                <a:srgbClr val="A51C3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Fundamentals of TinyML</a:t>
            </a:r>
            <a:endParaRPr b="1" i="1" sz="11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1187701" y="1308450"/>
            <a:ext cx="2349000" cy="838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05725" y="1315550"/>
            <a:ext cx="1097100" cy="8238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5128" y="155055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START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64900" y="3201550"/>
            <a:ext cx="2488800" cy="152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What am I building?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Who am I building this for?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Google Sans"/>
              <a:buChar char="●"/>
            </a:pPr>
            <a:r>
              <a:rPr b="1" lang="en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What are the consequences for the user if it fails?</a:t>
            </a:r>
            <a:endParaRPr b="1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4294967295" type="title"/>
          </p:nvPr>
        </p:nvSpPr>
        <p:spPr>
          <a:xfrm>
            <a:off x="437700" y="41675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Smoke Detector</a:t>
            </a:r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1525" y="-501221"/>
            <a:ext cx="1663975" cy="16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/>
          <p:nvPr/>
        </p:nvSpPr>
        <p:spPr>
          <a:xfrm>
            <a:off x="515450" y="1502925"/>
            <a:ext cx="6102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1125650" y="1502925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Key stakeholders?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15450" y="2277050"/>
            <a:ext cx="610200" cy="61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125650" y="22770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515450" y="3054950"/>
            <a:ext cx="610200" cy="61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1125650" y="30549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515450" y="3832850"/>
            <a:ext cx="610200" cy="61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b="1" sz="2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1125650" y="3832850"/>
            <a:ext cx="2052900" cy="6102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Most harmful?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3498263" y="1506250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of device; members of household; neighbors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3498263" y="23044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/ members of household annoyed by false alarms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3498263" y="3051163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user / members of household don’t evacuate during fire;</a:t>
            </a:r>
            <a:b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neighbors have less time to respond as fire spreads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3498263" y="3832838"/>
            <a:ext cx="4960500" cy="6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 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Type 2</a:t>
            </a: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 errors most harmful to stakeholders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245900" y="1311475"/>
            <a:ext cx="8588400" cy="2442000"/>
          </a:xfrm>
          <a:prstGeom prst="rect">
            <a:avLst/>
          </a:prstGeom>
          <a:solidFill>
            <a:srgbClr val="FFFFFF">
              <a:alpha val="79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5798675" y="4443050"/>
            <a:ext cx="2660100" cy="345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optimize for </a:t>
            </a:r>
            <a:r>
              <a:rPr b="1" lang="en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higher recall</a:t>
            </a:r>
            <a:endParaRPr b="1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53" name="Google Shape;353;p37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7390925" y="319725"/>
            <a:ext cx="1067849" cy="99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Surveillance</a:t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5034380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949775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5" y="1423325"/>
            <a:ext cx="1204145" cy="103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62" name="Google Shape;3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865" y="1422149"/>
            <a:ext cx="632710" cy="10004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63" name="Google Shape;3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674" y="1423313"/>
            <a:ext cx="998090" cy="99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45" y="1445888"/>
            <a:ext cx="1204145" cy="1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 txBox="1"/>
          <p:nvPr/>
        </p:nvSpPr>
        <p:spPr>
          <a:xfrm>
            <a:off x="1421975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User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5506570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Police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Surveillance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49225" y="3634125"/>
            <a:ext cx="3789600" cy="10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Type 2 error is most harmful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higher recall is preferred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5034380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949775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5" y="1423325"/>
            <a:ext cx="1204145" cy="103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76" name="Google Shape;3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865" y="1422149"/>
            <a:ext cx="632710" cy="10004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77" name="Google Shape;3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674" y="1423313"/>
            <a:ext cx="998090" cy="99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45" y="1445888"/>
            <a:ext cx="1204145" cy="1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 txBox="1"/>
          <p:nvPr/>
        </p:nvSpPr>
        <p:spPr>
          <a:xfrm>
            <a:off x="1421975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User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5506570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Police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Surveillance</a:t>
            </a:r>
            <a:endParaRPr/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4006420" y="3525075"/>
            <a:ext cx="4844400" cy="12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Type 1 error harms indirect stakeholders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slightly higher precision is preferred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449225" y="3634125"/>
            <a:ext cx="3789600" cy="10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Type 2 error is most harmful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higher recall is preferred</a:t>
            </a:r>
            <a:endParaRPr sz="170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5034380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949775" y="1205350"/>
            <a:ext cx="2788500" cy="1520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5" y="1423325"/>
            <a:ext cx="1204145" cy="103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91" name="Google Shape;3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865" y="1422149"/>
            <a:ext cx="632710" cy="10004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674" y="1423313"/>
            <a:ext cx="998090" cy="99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045" y="1445888"/>
            <a:ext cx="1204145" cy="10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0"/>
          <p:cNvSpPr txBox="1"/>
          <p:nvPr/>
        </p:nvSpPr>
        <p:spPr>
          <a:xfrm>
            <a:off x="1421975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User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5506570" y="2896450"/>
            <a:ext cx="1844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Police Notified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0"/>
          <p:cNvGraphicFramePr/>
          <p:nvPr/>
        </p:nvGraphicFramePr>
        <p:xfrm>
          <a:off x="1217378" y="3661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{F7DA431F-6BDB-4B63-AB3E-4459A9FD0F6C}</a:tableStyleId>
              </a:tblPr>
              <a:tblGrid>
                <a:gridCol w="2280200"/>
                <a:gridCol w="2280200"/>
                <a:gridCol w="2280200"/>
              </a:tblGrid>
              <a:tr h="21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Font typeface="Roboto"/>
                        <a:buNone/>
                      </a:pPr>
                      <a:r>
                        <a:rPr b="1" lang="en" sz="1300">
                          <a:solidFill>
                            <a:srgbClr val="5F636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      Google Assistant</a:t>
                      </a:r>
                      <a:endParaRPr b="1" sz="1300">
                        <a:solidFill>
                          <a:srgbClr val="5F636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5F636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                      Siri</a:t>
                      </a:r>
                      <a:endParaRPr b="1" sz="1300">
                        <a:solidFill>
                          <a:srgbClr val="5F636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4043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5F6368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                   Alexa</a:t>
                      </a:r>
                      <a:endParaRPr b="1" sz="1300">
                        <a:solidFill>
                          <a:srgbClr val="5F6368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433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0"/>
          <p:cNvSpPr/>
          <p:nvPr/>
        </p:nvSpPr>
        <p:spPr>
          <a:xfrm flipH="1" rot="5400000">
            <a:off x="4497663" y="-1162150"/>
            <a:ext cx="279900" cy="607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Source:  </a:t>
            </a:r>
            <a:r>
              <a:rPr lang="en" sz="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https://loupventures.com/annual-digital-assistant-iq-test/</a:t>
            </a:r>
            <a:endParaRPr sz="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64025" y="252275"/>
            <a:ext cx="8123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AI isn’t perfect</a:t>
            </a:r>
            <a:endParaRPr sz="3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00" y="2195531"/>
            <a:ext cx="2307150" cy="142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835463" y="2591537"/>
            <a:ext cx="93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86</a:t>
            </a:r>
            <a:r>
              <a:rPr lang="en" sz="22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22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210" y="2214169"/>
            <a:ext cx="2246940" cy="13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167871" y="2600370"/>
            <a:ext cx="93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93</a:t>
            </a:r>
            <a:r>
              <a:rPr lang="en" sz="22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2200">
              <a:solidFill>
                <a:srgbClr val="EA433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100" y="2246093"/>
            <a:ext cx="2246949" cy="138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65763" y="2622908"/>
            <a:ext cx="93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BBC04"/>
                </a:solidFill>
                <a:latin typeface="Google Sans"/>
                <a:ea typeface="Google Sans"/>
                <a:cs typeface="Google Sans"/>
                <a:sym typeface="Google Sans"/>
              </a:rPr>
              <a:t>69%</a:t>
            </a:r>
            <a:endParaRPr sz="2200">
              <a:solidFill>
                <a:srgbClr val="FBBC0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634138" y="1046900"/>
            <a:ext cx="6039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Accuracy of Voice Assistants</a:t>
            </a:r>
            <a:endParaRPr b="1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Speech Commands</a:t>
            </a:r>
            <a:endParaRPr b="1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consequences for the user?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2"/>
          <p:cNvGraphicFramePr/>
          <p:nvPr/>
        </p:nvGraphicFramePr>
        <p:xfrm>
          <a:off x="920150" y="14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{F7DA431F-6BDB-4B63-AB3E-4459A9FD0F6C}</a:tableStyleId>
              </a:tblPr>
              <a:tblGrid>
                <a:gridCol w="2275400"/>
                <a:gridCol w="2514150"/>
                <a:gridCol w="2514150"/>
              </a:tblGrid>
              <a:tr h="55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Positive</a:t>
                      </a:r>
                      <a:endParaRPr b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Positive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/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Negative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Negative</a:t>
                      </a:r>
                      <a:endParaRPr b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2"/>
          <p:cNvSpPr txBox="1"/>
          <p:nvPr>
            <p:ph idx="4294967295"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AI </a:t>
            </a:r>
            <a:r>
              <a:rPr b="1" lang="en">
                <a:solidFill>
                  <a:schemeClr val="dk1"/>
                </a:solidFill>
              </a:rPr>
              <a:t>succeeds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AI </a:t>
            </a:r>
            <a:r>
              <a:rPr b="1" lang="en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ails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920150" y="144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{F7DA431F-6BDB-4B63-AB3E-4459A9FD0F6C}</a:tableStyleId>
              </a:tblPr>
              <a:tblGrid>
                <a:gridCol w="2275400"/>
                <a:gridCol w="2514150"/>
                <a:gridCol w="2514150"/>
              </a:tblGrid>
              <a:tr h="55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Positive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Positive</a:t>
                      </a:r>
                      <a:endParaRPr b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Negative</a:t>
                      </a:r>
                      <a:endParaRPr b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solidFill>
                      <a:srgbClr val="F63D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Negative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types of </a:t>
            </a:r>
            <a:r>
              <a:rPr b="1" lang="en">
                <a:solidFill>
                  <a:schemeClr val="dk1"/>
                </a:solidFill>
              </a:rPr>
              <a:t>error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920150" y="144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{F7DA431F-6BDB-4B63-AB3E-4459A9FD0F6C}</a:tableStyleId>
              </a:tblPr>
              <a:tblGrid>
                <a:gridCol w="2275400"/>
                <a:gridCol w="2514150"/>
                <a:gridCol w="2514150"/>
              </a:tblGrid>
              <a:tr h="55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Actual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Yes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Positive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Positive</a:t>
                      </a:r>
                      <a:endParaRPr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Type 1 Error</a:t>
                      </a:r>
                      <a:endParaRPr b="1" i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84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Predicted Disease = No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False Negative</a:t>
                      </a:r>
                      <a:endParaRPr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2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Type 2 Error</a:t>
                      </a:r>
                      <a:endParaRPr b="1" i="1">
                        <a:solidFill>
                          <a:schemeClr val="lt2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solidFill>
                      <a:srgbClr val="F63D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True Negative</a:t>
                      </a:r>
                      <a:endParaRPr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852950" y="1713266"/>
            <a:ext cx="7877100" cy="1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types of error?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ways to </a:t>
            </a:r>
            <a:r>
              <a:rPr b="1" lang="en"/>
              <a:t>optimize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068525" y="1822592"/>
            <a:ext cx="1559700" cy="1772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74625" y="3796225"/>
            <a:ext cx="29475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 </a:t>
            </a: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minimize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Type 1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Errors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(fewer false positives)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44500" y="1012925"/>
            <a:ext cx="8369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we optimize our model for </a:t>
            </a:r>
            <a:r>
              <a:rPr b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high precision</a:t>
            </a:r>
            <a:endParaRPr b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400025" y="2011292"/>
            <a:ext cx="896700" cy="1394700"/>
          </a:xfrm>
          <a:prstGeom prst="downArrow">
            <a:avLst>
              <a:gd fmla="val 40593" name="adj1"/>
              <a:gd fmla="val 50000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