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Google Sans"/>
      <p:regular r:id="rId29"/>
      <p:bold r:id="rId30"/>
      <p:italic r:id="rId31"/>
      <p:boldItalic r:id="rId32"/>
    </p:embeddedFont>
    <p:embeddedFont>
      <p:font typeface="Google Sans Medium"/>
      <p:regular r:id="rId33"/>
      <p:bold r:id="rId34"/>
      <p:italic r:id="rId35"/>
      <p:boldItalic r:id="rId36"/>
    </p:embeddedFont>
    <p:embeddedFont>
      <p:font typeface="Helvetica Neue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Sarah Grafman"/>
  <p:cmAuthor clrIdx="1" id="1" initials="" lastIdx="1" name="Laurence Morone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oogle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oogleSans-italic.fntdata"/><Relationship Id="rId30" Type="http://schemas.openxmlformats.org/officeDocument/2006/relationships/font" Target="fonts/GoogleSans-bold.fntdata"/><Relationship Id="rId11" Type="http://schemas.openxmlformats.org/officeDocument/2006/relationships/slide" Target="slides/slide6.xml"/><Relationship Id="rId33" Type="http://schemas.openxmlformats.org/officeDocument/2006/relationships/font" Target="fonts/GoogleSansMedium-regular.fntdata"/><Relationship Id="rId10" Type="http://schemas.openxmlformats.org/officeDocument/2006/relationships/slide" Target="slides/slide5.xml"/><Relationship Id="rId32" Type="http://schemas.openxmlformats.org/officeDocument/2006/relationships/font" Target="fonts/GoogleSans-boldItalic.fntdata"/><Relationship Id="rId13" Type="http://schemas.openxmlformats.org/officeDocument/2006/relationships/slide" Target="slides/slide8.xml"/><Relationship Id="rId35" Type="http://schemas.openxmlformats.org/officeDocument/2006/relationships/font" Target="fonts/GoogleSansMedium-italic.fntdata"/><Relationship Id="rId12" Type="http://schemas.openxmlformats.org/officeDocument/2006/relationships/slide" Target="slides/slide7.xml"/><Relationship Id="rId34" Type="http://schemas.openxmlformats.org/officeDocument/2006/relationships/font" Target="fonts/GoogleSansMedium-bold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regular.fntdata"/><Relationship Id="rId14" Type="http://schemas.openxmlformats.org/officeDocument/2006/relationships/slide" Target="slides/slide9.xml"/><Relationship Id="rId36" Type="http://schemas.openxmlformats.org/officeDocument/2006/relationships/font" Target="fonts/GoogleSans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9-15T23:16:01.505">
    <p:pos x="96" y="523"/>
    <p:text>Where's this graphic from? We'll want to be sure this, and all visuals are OK from a copyright perspective</p:text>
  </p:cm>
  <p:cm authorId="1" idx="1" dt="2020-09-15T15:19:01.491">
    <p:pos x="96" y="523"/>
    <p:text>It's an Android 10 emoji</p:text>
  </p:cm>
  <p:cm authorId="0" idx="2" dt="2020-09-15T23:16:01.505">
    <p:pos x="96" y="523"/>
    <p:text>I think emoji are not copyright protected, and free for us to use, but let me follow up on that to be sure we're OK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4db9f9f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4db9f9f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4f240be4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4f240be4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4f240be4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4f240be4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4f240be4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4f240be4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4f240be4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4f240be4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4f240be4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4f240be4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4f240be4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4f240be4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4f240be4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4f240be4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4f240be4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4f240be4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4f240be4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4f240be4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4f240be4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4f240be4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4f240be4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4f240be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4f240be4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4f240be4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4f240be4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4f240be4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4f240be4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4f240be4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4f240be4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4f240be4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4f240be4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4f240be4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4f240be4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4f240be4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4f240be4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4f240be4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rimson">
  <p:cSld name="CUSTOM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Orange">
  <p:cSld name="TITLE_2_3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" name="Google Shape;51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">
  <p:cSld name="TITLE_2_2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">
  <p:cSld name="TITLE_2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445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1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70" name="Google Shape;70;p1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Crimson">
  <p:cSld name="CUSTOM_2_1_1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" name="Google Shape;78;p1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0" name="Google Shape;80;p16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Orange">
  <p:cSld name="CUSTOM_2_1_1_1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" name="Google Shape;84;p17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Orange">
  <p:cSld name="CUSTOM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rimson">
  <p:cSld name="TITLE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Orange">
  <p:cSld name="TITLE_2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Crimson">
  <p:cSld name="TITLE_2_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26300" y="17427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6"/>
          <p:cNvSpPr/>
          <p:nvPr/>
        </p:nvSpPr>
        <p:spPr>
          <a:xfrm>
            <a:off x="426300" y="264375"/>
            <a:ext cx="7797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" name="Google Shape;25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344500" y="264375"/>
            <a:ext cx="77970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Orange">
  <p:cSld name="TITLE_2_3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26300" y="17427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" name="Google Shape;30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344500" y="264375"/>
            <a:ext cx="7797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Crimson 1">
  <p:cSld name="TITLE_2_3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8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Orange">
  <p:cSld name="TITLE_2_3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9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Crimson">
  <p:cSld name="TITLE_2_3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10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Google Sans"/>
              <a:buNone/>
              <a:defRPr b="0" i="0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coding to learning...</a:t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sp>
        <p:nvSpPr>
          <p:cNvPr id="92" name="Google Shape;92;p18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Laurence Moroney, Google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Detection with Machine Learning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875" y="917650"/>
            <a:ext cx="6796250" cy="26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875" y="917650"/>
            <a:ext cx="6796250" cy="26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/>
          <p:nvPr/>
        </p:nvSpPr>
        <p:spPr>
          <a:xfrm>
            <a:off x="1796525" y="2472448"/>
            <a:ext cx="3609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2440250" y="2778400"/>
            <a:ext cx="3159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2041050" y="3215975"/>
            <a:ext cx="5691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875" y="917650"/>
            <a:ext cx="6796250" cy="26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/>
          <p:nvPr/>
        </p:nvSpPr>
        <p:spPr>
          <a:xfrm>
            <a:off x="2440250" y="2778400"/>
            <a:ext cx="3159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2041050" y="3215975"/>
            <a:ext cx="5691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4158746" y="2778400"/>
            <a:ext cx="3159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5815796" y="2778400"/>
            <a:ext cx="3159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7580325" y="2778400"/>
            <a:ext cx="3159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3751850" y="3215975"/>
            <a:ext cx="5691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5385900" y="3215975"/>
            <a:ext cx="5691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7173450" y="3215975"/>
            <a:ext cx="569100" cy="19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675725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Make a Guess!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675725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Make a Guess!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3440813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Measure your accuracy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2702400" y="2142350"/>
            <a:ext cx="650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idx="4294967295" type="title"/>
          </p:nvPr>
        </p:nvSpPr>
        <p:spPr>
          <a:xfrm>
            <a:off x="344501" y="121500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675725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Make a Guess!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3440813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Measure your accuracy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6205900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Optimize your Guess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7" name="Google Shape;217;p32"/>
          <p:cNvSpPr/>
          <p:nvPr/>
        </p:nvSpPr>
        <p:spPr>
          <a:xfrm>
            <a:off x="2702400" y="2142350"/>
            <a:ext cx="650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5466113" y="2142350"/>
            <a:ext cx="650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675725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Make a Guess!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5" name="Google Shape;225;p33"/>
          <p:cNvSpPr/>
          <p:nvPr/>
        </p:nvSpPr>
        <p:spPr>
          <a:xfrm>
            <a:off x="3440813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Measure your accuracy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6205900" y="1635650"/>
            <a:ext cx="1935600" cy="12666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Optimize your Guess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2702400" y="2142350"/>
            <a:ext cx="650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5466113" y="2142350"/>
            <a:ext cx="650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/>
          <p:nvPr/>
        </p:nvSpPr>
        <p:spPr>
          <a:xfrm rot="-5400000">
            <a:off x="1448375" y="3033450"/>
            <a:ext cx="3903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1596950" y="3240150"/>
            <a:ext cx="5634300" cy="921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7116100" y="2902250"/>
            <a:ext cx="115200" cy="337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4096050" y="3240150"/>
            <a:ext cx="951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Repeat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2955750" y="1132425"/>
            <a:ext cx="3416100" cy="10287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Machine Learning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34"/>
          <p:cNvCxnSpPr/>
          <p:nvPr/>
        </p:nvCxnSpPr>
        <p:spPr>
          <a:xfrm>
            <a:off x="1351275" y="1393425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4"/>
          <p:cNvCxnSpPr/>
          <p:nvPr/>
        </p:nvCxnSpPr>
        <p:spPr>
          <a:xfrm>
            <a:off x="1351275" y="1914300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4"/>
          <p:cNvSpPr txBox="1"/>
          <p:nvPr/>
        </p:nvSpPr>
        <p:spPr>
          <a:xfrm>
            <a:off x="1289875" y="1017250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Labels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1289875" y="1514100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43" name="Google Shape;243;p34"/>
          <p:cNvCxnSpPr/>
          <p:nvPr/>
        </p:nvCxnSpPr>
        <p:spPr>
          <a:xfrm>
            <a:off x="6371850" y="1646775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4"/>
          <p:cNvSpPr txBox="1"/>
          <p:nvPr/>
        </p:nvSpPr>
        <p:spPr>
          <a:xfrm>
            <a:off x="6371850" y="1259625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Rules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sp>
        <p:nvSpPr>
          <p:cNvPr id="250" name="Google Shape;250;p35"/>
          <p:cNvSpPr/>
          <p:nvPr/>
        </p:nvSpPr>
        <p:spPr>
          <a:xfrm>
            <a:off x="2955750" y="1132425"/>
            <a:ext cx="3416100" cy="10287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Machine Learning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1" name="Google Shape;251;p35"/>
          <p:cNvCxnSpPr/>
          <p:nvPr/>
        </p:nvCxnSpPr>
        <p:spPr>
          <a:xfrm>
            <a:off x="1351275" y="1393425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5"/>
          <p:cNvCxnSpPr/>
          <p:nvPr/>
        </p:nvCxnSpPr>
        <p:spPr>
          <a:xfrm>
            <a:off x="1351275" y="1914300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5"/>
          <p:cNvSpPr txBox="1"/>
          <p:nvPr/>
        </p:nvSpPr>
        <p:spPr>
          <a:xfrm>
            <a:off x="1289875" y="1017250"/>
            <a:ext cx="9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Answers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1289875" y="1514100"/>
            <a:ext cx="9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35"/>
          <p:cNvCxnSpPr/>
          <p:nvPr/>
        </p:nvCxnSpPr>
        <p:spPr>
          <a:xfrm>
            <a:off x="6371850" y="1646775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5"/>
          <p:cNvSpPr txBox="1"/>
          <p:nvPr/>
        </p:nvSpPr>
        <p:spPr>
          <a:xfrm>
            <a:off x="6371850" y="1259625"/>
            <a:ext cx="9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Rules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5"/>
          <p:cNvSpPr/>
          <p:nvPr/>
        </p:nvSpPr>
        <p:spPr>
          <a:xfrm>
            <a:off x="2955738" y="2542700"/>
            <a:ext cx="3416100" cy="10287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1351263" y="3057050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5"/>
          <p:cNvSpPr txBox="1"/>
          <p:nvPr/>
        </p:nvSpPr>
        <p:spPr>
          <a:xfrm>
            <a:off x="1289863" y="2669900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60" name="Google Shape;260;p35"/>
          <p:cNvCxnSpPr/>
          <p:nvPr/>
        </p:nvCxnSpPr>
        <p:spPr>
          <a:xfrm>
            <a:off x="6371838" y="3057050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35"/>
          <p:cNvSpPr txBox="1"/>
          <p:nvPr/>
        </p:nvSpPr>
        <p:spPr>
          <a:xfrm>
            <a:off x="6414003" y="2669900"/>
            <a:ext cx="1109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Inferences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2" name="Google Shape;262;p35"/>
          <p:cNvSpPr/>
          <p:nvPr/>
        </p:nvSpPr>
        <p:spPr>
          <a:xfrm>
            <a:off x="1036525" y="883350"/>
            <a:ext cx="7247100" cy="1452900"/>
          </a:xfrm>
          <a:prstGeom prst="rect">
            <a:avLst/>
          </a:prstGeom>
          <a:solidFill>
            <a:srgbClr val="FFFFFF">
              <a:alpha val="49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26300" y="1742775"/>
            <a:ext cx="3966600" cy="27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Defining rules that determine behavior of a program</a:t>
            </a:r>
            <a:endParaRPr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Everything is pre-calculated and pre-determined by the programmer</a:t>
            </a:r>
            <a:endParaRPr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Scenarios are limited by program complexity</a:t>
            </a:r>
            <a:endParaRPr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44500" y="264375"/>
            <a:ext cx="7797000" cy="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Coding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275" y="688575"/>
            <a:ext cx="4446300" cy="2501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Traditional Programming Paradigm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2955750" y="1589625"/>
            <a:ext cx="3416100" cy="10287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Traditional Programming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>
            <a:off x="1351275" y="1850625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20"/>
          <p:cNvCxnSpPr/>
          <p:nvPr/>
        </p:nvCxnSpPr>
        <p:spPr>
          <a:xfrm>
            <a:off x="1351275" y="2371500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20"/>
          <p:cNvSpPr txBox="1"/>
          <p:nvPr/>
        </p:nvSpPr>
        <p:spPr>
          <a:xfrm>
            <a:off x="1289875" y="1474450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Rules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289875" y="1971300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0" name="Google Shape;110;p20"/>
          <p:cNvCxnSpPr/>
          <p:nvPr/>
        </p:nvCxnSpPr>
        <p:spPr>
          <a:xfrm>
            <a:off x="6371850" y="2103975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0"/>
          <p:cNvSpPr txBox="1"/>
          <p:nvPr/>
        </p:nvSpPr>
        <p:spPr>
          <a:xfrm>
            <a:off x="6371850" y="1716825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Answers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Activity Detection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31075"/>
            <a:ext cx="1785200" cy="21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Activity Detection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1075"/>
            <a:ext cx="1785200" cy="21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6485" y="831074"/>
            <a:ext cx="1609446" cy="21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Activity Detection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1075"/>
            <a:ext cx="1785200" cy="21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6485" y="831074"/>
            <a:ext cx="1609446" cy="21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4815" y="831075"/>
            <a:ext cx="1609450" cy="2344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Activity Detection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1075"/>
            <a:ext cx="1785200" cy="21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6485" y="831074"/>
            <a:ext cx="1609446" cy="21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4815" y="831075"/>
            <a:ext cx="1609450" cy="2344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3150" y="831072"/>
            <a:ext cx="1484367" cy="21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Traditional Programming Paradigm</a:t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2955750" y="1589625"/>
            <a:ext cx="3416100" cy="10287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Traditional Programming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48" name="Google Shape;148;p25"/>
          <p:cNvCxnSpPr/>
          <p:nvPr/>
        </p:nvCxnSpPr>
        <p:spPr>
          <a:xfrm>
            <a:off x="1351275" y="1850625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5"/>
          <p:cNvCxnSpPr/>
          <p:nvPr/>
        </p:nvCxnSpPr>
        <p:spPr>
          <a:xfrm>
            <a:off x="1351275" y="2371500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5"/>
          <p:cNvSpPr txBox="1"/>
          <p:nvPr/>
        </p:nvSpPr>
        <p:spPr>
          <a:xfrm>
            <a:off x="1289875" y="1474450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Rules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1289875" y="1971300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2" name="Google Shape;152;p25"/>
          <p:cNvCxnSpPr/>
          <p:nvPr/>
        </p:nvCxnSpPr>
        <p:spPr>
          <a:xfrm>
            <a:off x="6371850" y="2103975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5"/>
          <p:cNvSpPr txBox="1"/>
          <p:nvPr/>
        </p:nvSpPr>
        <p:spPr>
          <a:xfrm>
            <a:off x="6371850" y="1716825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Answers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4294967295"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Learning Paradigm</a:t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2955750" y="1589625"/>
            <a:ext cx="3416100" cy="1028700"/>
          </a:xfrm>
          <a:prstGeom prst="roundRect">
            <a:avLst>
              <a:gd fmla="val 16667" name="adj"/>
            </a:avLst>
          </a:prstGeom>
          <a:solidFill>
            <a:srgbClr val="A51C30"/>
          </a:solidFill>
          <a:ln cap="flat" cmpd="sng" w="9525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Machine Learning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0" name="Google Shape;160;p26"/>
          <p:cNvCxnSpPr/>
          <p:nvPr/>
        </p:nvCxnSpPr>
        <p:spPr>
          <a:xfrm>
            <a:off x="1351275" y="1850625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6"/>
          <p:cNvCxnSpPr/>
          <p:nvPr/>
        </p:nvCxnSpPr>
        <p:spPr>
          <a:xfrm>
            <a:off x="1351275" y="2371500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6"/>
          <p:cNvSpPr txBox="1"/>
          <p:nvPr/>
        </p:nvSpPr>
        <p:spPr>
          <a:xfrm>
            <a:off x="1289875" y="1474450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Answers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1289875" y="1971300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4" name="Google Shape;164;p26"/>
          <p:cNvCxnSpPr/>
          <p:nvPr/>
        </p:nvCxnSpPr>
        <p:spPr>
          <a:xfrm>
            <a:off x="6371850" y="2103975"/>
            <a:ext cx="1581600" cy="0"/>
          </a:xfrm>
          <a:prstGeom prst="straightConnector1">
            <a:avLst/>
          </a:prstGeom>
          <a:noFill/>
          <a:ln cap="flat" cmpd="sng" w="76200">
            <a:solidFill>
              <a:srgbClr val="A51C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6"/>
          <p:cNvSpPr txBox="1"/>
          <p:nvPr/>
        </p:nvSpPr>
        <p:spPr>
          <a:xfrm>
            <a:off x="6371850" y="1716825"/>
            <a:ext cx="9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Rules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nyMLx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