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Google Sans"/>
      <p:regular r:id="rId24"/>
      <p:bold r:id="rId25"/>
      <p:italic r:id="rId26"/>
      <p:boldItalic r:id="rId27"/>
    </p:embeddedFont>
    <p:embeddedFont>
      <p:font typeface="Google Sans Medium"/>
      <p:regular r:id="rId28"/>
      <p:bold r:id="rId29"/>
      <p:italic r:id="rId30"/>
      <p:boldItalic r:id="rId31"/>
    </p:embeddedFont>
    <p:embeddedFont>
      <p:font typeface="Helvetica Neue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GoogleSans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oogleSans-italic.fntdata"/><Relationship Id="rId25" Type="http://schemas.openxmlformats.org/officeDocument/2006/relationships/font" Target="fonts/GoogleSans-bold.fntdata"/><Relationship Id="rId28" Type="http://schemas.openxmlformats.org/officeDocument/2006/relationships/font" Target="fonts/GoogleSansMedium-regular.fntdata"/><Relationship Id="rId27" Type="http://schemas.openxmlformats.org/officeDocument/2006/relationships/font" Target="fonts/Google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GoogleSans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GoogleSansMedium-boldItalic.fntdata"/><Relationship Id="rId30" Type="http://schemas.openxmlformats.org/officeDocument/2006/relationships/font" Target="fonts/GoogleSansMedium-italic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bold.fntdata"/><Relationship Id="rId10" Type="http://schemas.openxmlformats.org/officeDocument/2006/relationships/slide" Target="slides/slide6.xml"/><Relationship Id="rId32" Type="http://schemas.openxmlformats.org/officeDocument/2006/relationships/font" Target="fonts/HelveticaNeueLight-regular.fntdata"/><Relationship Id="rId13" Type="http://schemas.openxmlformats.org/officeDocument/2006/relationships/slide" Target="slides/slide9.xml"/><Relationship Id="rId35" Type="http://schemas.openxmlformats.org/officeDocument/2006/relationships/font" Target="fonts/HelveticaNeue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Ligh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4db9f9f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4db9f9f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411235d4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411235d4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Image is public domain cc0: https://pixabay.com/photos/idea-pointing-raise-hand-raise-3082824/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411235d4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411235d4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is public domain cc0: https://pixabay.com/photos/idea-pointing-raise-hand-raise-3082824/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411235d4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411235d4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is public domain cc0: https://pixabay.com/photos/thinking-person-person-thinking-2681494/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411235d4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411235d4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is public domain cc0: </a:t>
            </a:r>
            <a:r>
              <a:rPr lang="en"/>
              <a:t>https://pixabay.com/photos/excited-person-happy-young-woman-3126449/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411235d4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411235d4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is public domain cc0: </a:t>
            </a:r>
            <a:r>
              <a:rPr lang="en"/>
              <a:t>https://pixabay.com/photos/sunglasses-cool-fashion-style-2649326/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4f240be43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4f240be4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4101b97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4101b97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Image is public domain cc0: https://pixabay.com/photos/thinking-person-person-thinking-2681494/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4101b97d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4101b97d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4101b97d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4101b97d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4101b97d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4101b97d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4101b97d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4101b97d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4101b97d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4101b97d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411235d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411235d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411235d4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411235d4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rimson">
  <p:cSld name="CUSTOM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" name="Google Shape;10;p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Orange">
  <p:cSld name="TITLE_2_3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Google Shape;50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" name="Google Shape;51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344500" y="264375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rimson">
  <p:cSld name="TITLE_2_2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8" name="Google Shape;58;p13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Orange">
  <p:cSld name="TITLE_2_2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44500" y="603900"/>
            <a:ext cx="38646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Blank">
  <p:cSld name="Blank_3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Crimson">
  <p:cSld name="CUSTOM_2_1_1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3" name="Google Shape;73;p16"/>
          <p:cNvSpPr txBox="1"/>
          <p:nvPr>
            <p:ph idx="2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Orange">
  <p:cSld name="CUSTOM_2_1_1_1"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" name="Google Shape;77;p17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Orange">
  <p:cSld name="CUSTOM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" name="Google Shape;14;p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rimson">
  <p:cSld name="TITLE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Orange">
  <p:cSld name="TITLE_2_4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" name="Google Shape;21;p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Crimson">
  <p:cSld name="TITLE_2_3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26300" y="17427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6"/>
          <p:cNvSpPr/>
          <p:nvPr/>
        </p:nvSpPr>
        <p:spPr>
          <a:xfrm>
            <a:off x="426300" y="264375"/>
            <a:ext cx="7797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" name="Google Shape;25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344500" y="264375"/>
            <a:ext cx="77970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Orange">
  <p:cSld name="TITLE_2_3_4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426300" y="17427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" name="Google Shape;30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344500" y="264375"/>
            <a:ext cx="77970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Crimson 1">
  <p:cSld name="TITLE_2_3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" name="Google Shape;34;p8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" name="Google Shape;35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344500" y="264375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Orange">
  <p:cSld name="TITLE_2_3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Google Shape;39;p9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44500" y="264375"/>
            <a:ext cx="7797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Crimson">
  <p:cSld name="TITLE_2_3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10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344500" y="264375"/>
            <a:ext cx="7797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000"/>
              <a:buFont typeface="Google Sans"/>
              <a:buNone/>
              <a:defRPr b="0" i="0" sz="3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measure your accuracy</a:t>
            </a:r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about loss...</a:t>
            </a:r>
            <a:endParaRPr/>
          </a:p>
        </p:txBody>
      </p:sp>
      <p:sp>
        <p:nvSpPr>
          <p:cNvPr id="85" name="Google Shape;85;p18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Laurence Moroney, Google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7"/>
          <p:cNvPicPr preferRelativeResize="0"/>
          <p:nvPr/>
        </p:nvPicPr>
        <p:blipFill rotWithShape="1">
          <a:blip r:embed="rId3">
            <a:alphaModFix/>
          </a:blip>
          <a:srcRect b="0" l="22317" r="23578" t="0"/>
          <a:stretch/>
        </p:blipFill>
        <p:spPr>
          <a:xfrm>
            <a:off x="4552875" y="-20625"/>
            <a:ext cx="4591123" cy="5661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7"/>
          <p:cNvCxnSpPr/>
          <p:nvPr/>
        </p:nvCxnSpPr>
        <p:spPr>
          <a:xfrm>
            <a:off x="664800" y="3978450"/>
            <a:ext cx="0" cy="1635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7"/>
          <p:cNvCxnSpPr/>
          <p:nvPr/>
        </p:nvCxnSpPr>
        <p:spPr>
          <a:xfrm>
            <a:off x="1962474" y="3343473"/>
            <a:ext cx="0" cy="1635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7"/>
          <p:cNvCxnSpPr/>
          <p:nvPr/>
        </p:nvCxnSpPr>
        <p:spPr>
          <a:xfrm>
            <a:off x="2605700" y="2984575"/>
            <a:ext cx="0" cy="2577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7"/>
          <p:cNvCxnSpPr/>
          <p:nvPr/>
        </p:nvCxnSpPr>
        <p:spPr>
          <a:xfrm>
            <a:off x="3248925" y="2595025"/>
            <a:ext cx="3000" cy="381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7"/>
          <p:cNvCxnSpPr/>
          <p:nvPr/>
        </p:nvCxnSpPr>
        <p:spPr>
          <a:xfrm>
            <a:off x="3902401" y="2213725"/>
            <a:ext cx="0" cy="486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7"/>
          <p:cNvSpPr txBox="1"/>
          <p:nvPr/>
        </p:nvSpPr>
        <p:spPr>
          <a:xfrm>
            <a:off x="818200" y="4009125"/>
            <a:ext cx="6441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19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1379625" y="3609350"/>
            <a:ext cx="6441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19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2023725" y="3242275"/>
            <a:ext cx="6441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19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2667825" y="2976325"/>
            <a:ext cx="6441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4</a:t>
            </a:r>
            <a:endParaRPr sz="19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3374050" y="2595025"/>
            <a:ext cx="6441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9</a:t>
            </a:r>
            <a:endParaRPr sz="19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4018150" y="2072525"/>
            <a:ext cx="6441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16</a:t>
            </a:r>
            <a:endParaRPr sz="19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6" name="Google Shape;206;p27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</a:t>
            </a:r>
            <a:r>
              <a:rPr b="1" lang="en"/>
              <a:t>square</a:t>
            </a:r>
            <a:r>
              <a:rPr baseline="30000" lang="en"/>
              <a:t>2</a:t>
            </a:r>
            <a:r>
              <a:rPr lang="en"/>
              <a:t> </a:t>
            </a:r>
            <a:r>
              <a:rPr lang="en"/>
              <a:t>them?</a:t>
            </a:r>
            <a:endParaRPr/>
          </a:p>
        </p:txBody>
      </p:sp>
      <p:cxnSp>
        <p:nvCxnSpPr>
          <p:cNvPr id="207" name="Google Shape;207;p27"/>
          <p:cNvCxnSpPr/>
          <p:nvPr/>
        </p:nvCxnSpPr>
        <p:spPr>
          <a:xfrm>
            <a:off x="1962474" y="3343473"/>
            <a:ext cx="0" cy="16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/>
        </p:nvSpPr>
        <p:spPr>
          <a:xfrm>
            <a:off x="337600" y="1779925"/>
            <a:ext cx="38244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Google Sans"/>
                <a:ea typeface="Google Sans"/>
                <a:cs typeface="Google Sans"/>
                <a:sym typeface="Google Sans"/>
              </a:rPr>
              <a:t>sqrt(</a:t>
            </a:r>
            <a:r>
              <a:rPr lang="en" sz="2100">
                <a:latin typeface="Google Sans"/>
                <a:ea typeface="Google Sans"/>
                <a:cs typeface="Google Sans"/>
                <a:sym typeface="Google Sans"/>
              </a:rPr>
              <a:t>1 + 1 + 4 + 9 + 16)</a:t>
            </a:r>
            <a:endParaRPr sz="2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Google Sans"/>
              <a:ea typeface="Google Sans"/>
              <a:cs typeface="Google Sans"/>
              <a:sym typeface="Google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Google Sans"/>
                <a:ea typeface="Google Sans"/>
                <a:cs typeface="Google Sans"/>
                <a:sym typeface="Google Sans"/>
              </a:rPr>
              <a:t>= sqrt(31)</a:t>
            </a:r>
            <a:endParaRPr sz="2100">
              <a:latin typeface="Google Sans"/>
              <a:ea typeface="Google Sans"/>
              <a:cs typeface="Google Sans"/>
              <a:sym typeface="Google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Google Sans"/>
                <a:ea typeface="Google Sans"/>
                <a:cs typeface="Google Sans"/>
                <a:sym typeface="Google Sans"/>
              </a:rPr>
              <a:t>= 5.57</a:t>
            </a:r>
            <a:endParaRPr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3" name="Google Shape;213;p28"/>
          <p:cNvSpPr txBox="1"/>
          <p:nvPr>
            <p:ph type="title"/>
          </p:nvPr>
        </p:nvSpPr>
        <p:spPr>
          <a:xfrm>
            <a:off x="344500" y="603900"/>
            <a:ext cx="40173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that (∑) and take the square root √</a:t>
            </a:r>
            <a:endParaRPr/>
          </a:p>
        </p:txBody>
      </p:sp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 b="0" l="22317" r="23578" t="0"/>
          <a:stretch/>
        </p:blipFill>
        <p:spPr>
          <a:xfrm>
            <a:off x="4552875" y="-20625"/>
            <a:ext cx="4591123" cy="566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344500" y="2070175"/>
            <a:ext cx="35673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X = { -1, 0, 1, 2, 3, 4 }</a:t>
            </a:r>
            <a:endParaRPr sz="24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44500" y="2609400"/>
            <a:ext cx="35673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My Y</a:t>
            </a:r>
            <a:r>
              <a:rPr lang="en" sz="24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= { -4, -2, 0, 2, 4, 6 }</a:t>
            </a:r>
            <a:endParaRPr sz="24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Real Y = {-3, -1, 1, 3, 5, 7}</a:t>
            </a:r>
            <a:endParaRPr sz="24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Diff</a:t>
            </a:r>
            <a:r>
              <a:rPr baseline="30000" lang="en" sz="24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r>
              <a:rPr lang="en" sz="24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= </a:t>
            </a:r>
            <a:r>
              <a:rPr lang="en" sz="24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{1, 1, 1, 1, 1}</a:t>
            </a:r>
            <a:endParaRPr sz="24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21531" r="20166" t="0"/>
          <a:stretch/>
        </p:blipFill>
        <p:spPr>
          <a:xfrm>
            <a:off x="4568400" y="-92402"/>
            <a:ext cx="4575600" cy="523590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9"/>
          <p:cNvSpPr txBox="1"/>
          <p:nvPr>
            <p:ph type="title"/>
          </p:nvPr>
        </p:nvSpPr>
        <p:spPr>
          <a:xfrm>
            <a:off x="344500" y="603900"/>
            <a:ext cx="40173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another guess!</a:t>
            </a:r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344500" y="1291125"/>
            <a:ext cx="35673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Y = 2X - 2</a:t>
            </a:r>
            <a:endParaRPr b="1" sz="24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/>
        </p:nvSpPr>
        <p:spPr>
          <a:xfrm>
            <a:off x="337600" y="2402200"/>
            <a:ext cx="38244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sqrt(1 + 1 + 1 + 1 + 1)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= sqrt(5)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= 2.23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 rotWithShape="1">
          <a:blip r:embed="rId3">
            <a:alphaModFix/>
          </a:blip>
          <a:srcRect b="0" l="23595" r="24029" t="0"/>
          <a:stretch/>
        </p:blipFill>
        <p:spPr>
          <a:xfrm>
            <a:off x="4553725" y="-795575"/>
            <a:ext cx="4692773" cy="597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 txBox="1"/>
          <p:nvPr>
            <p:ph type="title"/>
          </p:nvPr>
        </p:nvSpPr>
        <p:spPr>
          <a:xfrm>
            <a:off x="344500" y="603900"/>
            <a:ext cx="40173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same difference, repeat the same process.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344500" y="2070175"/>
            <a:ext cx="35673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X = {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-1, 0, 1, 2, 3, 4 }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344500" y="2609400"/>
            <a:ext cx="38361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My Y</a:t>
            </a:r>
            <a:r>
              <a:rPr lang="en" sz="2400">
                <a:solidFill>
                  <a:srgbClr val="000000"/>
                </a:solidFill>
              </a:rPr>
              <a:t> = {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-3, -1, 1, 3, 5, 7 }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 Y = {-3, -1, 1, 3, 5, 7}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</a:t>
            </a:r>
            <a:r>
              <a:rPr baseline="3000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{0, 0, 0, 0, 0}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31"/>
          <p:cNvPicPr preferRelativeResize="0"/>
          <p:nvPr/>
        </p:nvPicPr>
        <p:blipFill rotWithShape="1">
          <a:blip r:embed="rId3">
            <a:alphaModFix/>
          </a:blip>
          <a:srcRect b="0" l="19530" r="19285" t="0"/>
          <a:stretch/>
        </p:blipFill>
        <p:spPr>
          <a:xfrm>
            <a:off x="4559256" y="0"/>
            <a:ext cx="471694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1"/>
          <p:cNvSpPr txBox="1"/>
          <p:nvPr>
            <p:ph type="title"/>
          </p:nvPr>
        </p:nvSpPr>
        <p:spPr>
          <a:xfrm>
            <a:off x="344500" y="603900"/>
            <a:ext cx="4017300" cy="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another guess!</a:t>
            </a:r>
            <a:endParaRPr/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44500" y="1291125"/>
            <a:ext cx="35673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Y = 2X - 1</a:t>
            </a:r>
            <a:endParaRPr b="1" sz="24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44500" y="1718700"/>
            <a:ext cx="35673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X = { </a:t>
            </a:r>
            <a:r>
              <a:rPr lang="en" sz="24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-1, 0, 1, 2, 3, 4 }</a:t>
            </a:r>
            <a:endParaRPr sz="24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Matching X to 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44500" y="2228400"/>
            <a:ext cx="35673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Y</a:t>
            </a:r>
            <a:r>
              <a:rPr lang="en" sz="2400">
                <a:solidFill>
                  <a:srgbClr val="000000"/>
                </a:solidFill>
              </a:rPr>
              <a:t> = {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-3, -1, 1, 3, 5, 7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1747" l="21439" r="20803" t="1165"/>
          <a:stretch/>
        </p:blipFill>
        <p:spPr>
          <a:xfrm>
            <a:off x="4557625" y="0"/>
            <a:ext cx="4667525" cy="523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44500" y="2660725"/>
            <a:ext cx="35673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X = {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-1, 0, 1, 2, 3, 4 }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44500" y="3142800"/>
            <a:ext cx="35673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Y = { -4, -1, 2, 5, 8, 11 }</a:t>
            </a:r>
            <a:endParaRPr sz="24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44500" y="1379425"/>
            <a:ext cx="35673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Y = 3X - 1</a:t>
            </a:r>
            <a:endParaRPr b="1" sz="24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guess!</a:t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4505825" y="0"/>
            <a:ext cx="4638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44500" y="2679775"/>
            <a:ext cx="35673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X = { -1, 0, 1, 2, 3, 4 }</a:t>
            </a:r>
            <a:endParaRPr sz="24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44500" y="3142800"/>
            <a:ext cx="40833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My </a:t>
            </a:r>
            <a:r>
              <a:rPr lang="en" sz="24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Y = { -4, -1, 2, 5, 8, 11 }</a:t>
            </a:r>
            <a:endParaRPr sz="24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44500" y="3584225"/>
            <a:ext cx="40833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Real Y = { -3, -1, 1, 3, 5, 7 }</a:t>
            </a:r>
            <a:endParaRPr sz="24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good is the guess?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44500" y="1779475"/>
            <a:ext cx="35673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Y = 3X - 1</a:t>
            </a:r>
            <a:endParaRPr b="1" sz="24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4505825" y="0"/>
            <a:ext cx="4638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measure it!</a:t>
            </a: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4505825" y="0"/>
            <a:ext cx="4638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688" y="1409850"/>
            <a:ext cx="3956625" cy="3448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4505825" y="0"/>
            <a:ext cx="4638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measure it!</a:t>
            </a:r>
            <a:endParaRPr/>
          </a:p>
        </p:txBody>
      </p:sp>
      <p:grpSp>
        <p:nvGrpSpPr>
          <p:cNvPr id="126" name="Google Shape;126;p23"/>
          <p:cNvGrpSpPr/>
          <p:nvPr/>
        </p:nvGrpSpPr>
        <p:grpSpPr>
          <a:xfrm>
            <a:off x="2593688" y="1409850"/>
            <a:ext cx="3956625" cy="3448866"/>
            <a:chOff x="177675" y="1181250"/>
            <a:chExt cx="3956625" cy="3448866"/>
          </a:xfrm>
        </p:grpSpPr>
        <p:pic>
          <p:nvPicPr>
            <p:cNvPr id="127" name="Google Shape;127;p23" title="Points scored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7675" y="1181250"/>
              <a:ext cx="3956625" cy="344886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8" name="Google Shape;128;p23"/>
            <p:cNvCxnSpPr/>
            <p:nvPr/>
          </p:nvCxnSpPr>
          <p:spPr>
            <a:xfrm>
              <a:off x="664800" y="3978450"/>
              <a:ext cx="0" cy="1635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23"/>
            <p:cNvCxnSpPr/>
            <p:nvPr/>
          </p:nvCxnSpPr>
          <p:spPr>
            <a:xfrm>
              <a:off x="1962474" y="3343473"/>
              <a:ext cx="0" cy="1635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23"/>
            <p:cNvCxnSpPr/>
            <p:nvPr/>
          </p:nvCxnSpPr>
          <p:spPr>
            <a:xfrm>
              <a:off x="2605700" y="2984575"/>
              <a:ext cx="0" cy="2577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23"/>
            <p:cNvCxnSpPr/>
            <p:nvPr/>
          </p:nvCxnSpPr>
          <p:spPr>
            <a:xfrm>
              <a:off x="3248925" y="2595025"/>
              <a:ext cx="3000" cy="3813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23"/>
            <p:cNvCxnSpPr/>
            <p:nvPr/>
          </p:nvCxnSpPr>
          <p:spPr>
            <a:xfrm>
              <a:off x="3902401" y="2213725"/>
              <a:ext cx="0" cy="486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/>
          <p:nvPr/>
        </p:nvSpPr>
        <p:spPr>
          <a:xfrm>
            <a:off x="4505825" y="0"/>
            <a:ext cx="4638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24"/>
          <p:cNvGrpSpPr/>
          <p:nvPr/>
        </p:nvGrpSpPr>
        <p:grpSpPr>
          <a:xfrm>
            <a:off x="2593363" y="1409850"/>
            <a:ext cx="4484575" cy="3448866"/>
            <a:chOff x="177675" y="1181250"/>
            <a:chExt cx="4484575" cy="3448866"/>
          </a:xfrm>
        </p:grpSpPr>
        <p:pic>
          <p:nvPicPr>
            <p:cNvPr id="139" name="Google Shape;139;p24" title="Points scored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7675" y="1181250"/>
              <a:ext cx="3956625" cy="344886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0" name="Google Shape;140;p24"/>
            <p:cNvCxnSpPr/>
            <p:nvPr/>
          </p:nvCxnSpPr>
          <p:spPr>
            <a:xfrm>
              <a:off x="664800" y="3978450"/>
              <a:ext cx="0" cy="1635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24"/>
            <p:cNvCxnSpPr/>
            <p:nvPr/>
          </p:nvCxnSpPr>
          <p:spPr>
            <a:xfrm>
              <a:off x="1962474" y="3343473"/>
              <a:ext cx="0" cy="1635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24"/>
            <p:cNvCxnSpPr/>
            <p:nvPr/>
          </p:nvCxnSpPr>
          <p:spPr>
            <a:xfrm>
              <a:off x="2605700" y="2984575"/>
              <a:ext cx="0" cy="2577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24"/>
            <p:cNvCxnSpPr/>
            <p:nvPr/>
          </p:nvCxnSpPr>
          <p:spPr>
            <a:xfrm>
              <a:off x="3248925" y="2595025"/>
              <a:ext cx="3000" cy="3813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24"/>
            <p:cNvCxnSpPr/>
            <p:nvPr/>
          </p:nvCxnSpPr>
          <p:spPr>
            <a:xfrm>
              <a:off x="3902401" y="2213725"/>
              <a:ext cx="0" cy="486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5" name="Google Shape;145;p24"/>
            <p:cNvSpPr txBox="1"/>
            <p:nvPr/>
          </p:nvSpPr>
          <p:spPr>
            <a:xfrm>
              <a:off x="818200" y="4009125"/>
              <a:ext cx="644100" cy="4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2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-1</a:t>
              </a:r>
              <a:endParaRPr sz="19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46" name="Google Shape;146;p24"/>
            <p:cNvSpPr txBox="1"/>
            <p:nvPr/>
          </p:nvSpPr>
          <p:spPr>
            <a:xfrm>
              <a:off x="1379625" y="3609350"/>
              <a:ext cx="644100" cy="4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2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0</a:t>
              </a:r>
              <a:endParaRPr sz="19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47" name="Google Shape;147;p24"/>
            <p:cNvSpPr txBox="1"/>
            <p:nvPr/>
          </p:nvSpPr>
          <p:spPr>
            <a:xfrm>
              <a:off x="2023725" y="3242275"/>
              <a:ext cx="644100" cy="4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2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</a:t>
              </a:r>
              <a:endParaRPr sz="19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48" name="Google Shape;148;p24"/>
            <p:cNvSpPr txBox="1"/>
            <p:nvPr/>
          </p:nvSpPr>
          <p:spPr>
            <a:xfrm>
              <a:off x="2667825" y="2976325"/>
              <a:ext cx="644100" cy="4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2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2</a:t>
              </a:r>
              <a:endParaRPr sz="19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49" name="Google Shape;149;p24"/>
            <p:cNvSpPr txBox="1"/>
            <p:nvPr/>
          </p:nvSpPr>
          <p:spPr>
            <a:xfrm>
              <a:off x="3374050" y="2595025"/>
              <a:ext cx="644100" cy="4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2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3</a:t>
              </a:r>
              <a:endParaRPr sz="19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50" name="Google Shape;150;p24"/>
            <p:cNvSpPr txBox="1"/>
            <p:nvPr/>
          </p:nvSpPr>
          <p:spPr>
            <a:xfrm>
              <a:off x="4018150" y="2072525"/>
              <a:ext cx="644100" cy="4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2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4</a:t>
              </a:r>
              <a:endParaRPr sz="19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151" name="Google Shape;151;p24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measure it!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measure it!</a:t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4505825" y="0"/>
            <a:ext cx="4638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25"/>
          <p:cNvGrpSpPr/>
          <p:nvPr/>
        </p:nvGrpSpPr>
        <p:grpSpPr>
          <a:xfrm>
            <a:off x="3080488" y="2301125"/>
            <a:ext cx="3997450" cy="2410000"/>
            <a:chOff x="664800" y="2072525"/>
            <a:chExt cx="3997450" cy="2410000"/>
          </a:xfrm>
        </p:grpSpPr>
        <p:cxnSp>
          <p:nvCxnSpPr>
            <p:cNvPr id="159" name="Google Shape;159;p25"/>
            <p:cNvCxnSpPr/>
            <p:nvPr/>
          </p:nvCxnSpPr>
          <p:spPr>
            <a:xfrm>
              <a:off x="664800" y="3978450"/>
              <a:ext cx="0" cy="1635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25"/>
            <p:cNvCxnSpPr/>
            <p:nvPr/>
          </p:nvCxnSpPr>
          <p:spPr>
            <a:xfrm>
              <a:off x="1962474" y="3343473"/>
              <a:ext cx="0" cy="1635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25"/>
            <p:cNvCxnSpPr/>
            <p:nvPr/>
          </p:nvCxnSpPr>
          <p:spPr>
            <a:xfrm>
              <a:off x="2605700" y="2984575"/>
              <a:ext cx="0" cy="2577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25"/>
            <p:cNvCxnSpPr/>
            <p:nvPr/>
          </p:nvCxnSpPr>
          <p:spPr>
            <a:xfrm>
              <a:off x="3248925" y="2595025"/>
              <a:ext cx="3000" cy="3813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25"/>
            <p:cNvCxnSpPr/>
            <p:nvPr/>
          </p:nvCxnSpPr>
          <p:spPr>
            <a:xfrm>
              <a:off x="3902401" y="2213725"/>
              <a:ext cx="0" cy="486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4" name="Google Shape;164;p25"/>
            <p:cNvSpPr txBox="1"/>
            <p:nvPr/>
          </p:nvSpPr>
          <p:spPr>
            <a:xfrm>
              <a:off x="818200" y="4009125"/>
              <a:ext cx="644100" cy="4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2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-1</a:t>
              </a:r>
              <a:endParaRPr sz="19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65" name="Google Shape;165;p25"/>
            <p:cNvSpPr txBox="1"/>
            <p:nvPr/>
          </p:nvSpPr>
          <p:spPr>
            <a:xfrm>
              <a:off x="1379625" y="3609350"/>
              <a:ext cx="644100" cy="4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2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0</a:t>
              </a:r>
              <a:endParaRPr sz="19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66" name="Google Shape;166;p25"/>
            <p:cNvSpPr txBox="1"/>
            <p:nvPr/>
          </p:nvSpPr>
          <p:spPr>
            <a:xfrm>
              <a:off x="2023725" y="3242275"/>
              <a:ext cx="644100" cy="4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2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</a:t>
              </a:r>
              <a:endParaRPr sz="19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67" name="Google Shape;167;p25"/>
            <p:cNvSpPr txBox="1"/>
            <p:nvPr/>
          </p:nvSpPr>
          <p:spPr>
            <a:xfrm>
              <a:off x="2667825" y="2976325"/>
              <a:ext cx="644100" cy="4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2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2</a:t>
              </a:r>
              <a:endParaRPr sz="19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3374050" y="2595025"/>
              <a:ext cx="644100" cy="4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2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3</a:t>
              </a:r>
              <a:endParaRPr sz="19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69" name="Google Shape;169;p25"/>
            <p:cNvSpPr txBox="1"/>
            <p:nvPr/>
          </p:nvSpPr>
          <p:spPr>
            <a:xfrm>
              <a:off x="4018150" y="2072525"/>
              <a:ext cx="644100" cy="4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2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4</a:t>
              </a:r>
              <a:endParaRPr sz="19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Houston, we have a problem!</a:t>
            </a:r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4505825" y="0"/>
            <a:ext cx="4638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" name="Google Shape;176;p26"/>
          <p:cNvGrpSpPr/>
          <p:nvPr/>
        </p:nvGrpSpPr>
        <p:grpSpPr>
          <a:xfrm>
            <a:off x="3080488" y="2301125"/>
            <a:ext cx="3997450" cy="2410000"/>
            <a:chOff x="664800" y="2072525"/>
            <a:chExt cx="3997450" cy="2410000"/>
          </a:xfrm>
        </p:grpSpPr>
        <p:cxnSp>
          <p:nvCxnSpPr>
            <p:cNvPr id="177" name="Google Shape;177;p26"/>
            <p:cNvCxnSpPr/>
            <p:nvPr/>
          </p:nvCxnSpPr>
          <p:spPr>
            <a:xfrm>
              <a:off x="664800" y="3978450"/>
              <a:ext cx="0" cy="1635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26"/>
            <p:cNvCxnSpPr/>
            <p:nvPr/>
          </p:nvCxnSpPr>
          <p:spPr>
            <a:xfrm>
              <a:off x="1962474" y="3343473"/>
              <a:ext cx="0" cy="1635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26"/>
            <p:cNvCxnSpPr/>
            <p:nvPr/>
          </p:nvCxnSpPr>
          <p:spPr>
            <a:xfrm>
              <a:off x="2605700" y="2984575"/>
              <a:ext cx="0" cy="2577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26"/>
            <p:cNvCxnSpPr/>
            <p:nvPr/>
          </p:nvCxnSpPr>
          <p:spPr>
            <a:xfrm>
              <a:off x="3248925" y="2595025"/>
              <a:ext cx="3000" cy="3813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26"/>
            <p:cNvCxnSpPr/>
            <p:nvPr/>
          </p:nvCxnSpPr>
          <p:spPr>
            <a:xfrm>
              <a:off x="3902401" y="2213725"/>
              <a:ext cx="0" cy="486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" name="Google Shape;182;p26"/>
            <p:cNvSpPr txBox="1"/>
            <p:nvPr/>
          </p:nvSpPr>
          <p:spPr>
            <a:xfrm>
              <a:off x="818200" y="4009125"/>
              <a:ext cx="644100" cy="4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2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-1</a:t>
              </a:r>
              <a:endParaRPr sz="19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83" name="Google Shape;183;p26"/>
            <p:cNvSpPr txBox="1"/>
            <p:nvPr/>
          </p:nvSpPr>
          <p:spPr>
            <a:xfrm>
              <a:off x="1379625" y="3609350"/>
              <a:ext cx="644100" cy="4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2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0</a:t>
              </a:r>
              <a:endParaRPr sz="19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84" name="Google Shape;184;p26"/>
            <p:cNvSpPr txBox="1"/>
            <p:nvPr/>
          </p:nvSpPr>
          <p:spPr>
            <a:xfrm>
              <a:off x="2023725" y="3242275"/>
              <a:ext cx="644100" cy="4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2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</a:t>
              </a:r>
              <a:endParaRPr sz="19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85" name="Google Shape;185;p26"/>
            <p:cNvSpPr txBox="1"/>
            <p:nvPr/>
          </p:nvSpPr>
          <p:spPr>
            <a:xfrm>
              <a:off x="2667825" y="2976325"/>
              <a:ext cx="644100" cy="4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2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2</a:t>
              </a:r>
              <a:endParaRPr sz="19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86" name="Google Shape;186;p26"/>
            <p:cNvSpPr txBox="1"/>
            <p:nvPr/>
          </p:nvSpPr>
          <p:spPr>
            <a:xfrm>
              <a:off x="3374050" y="2595025"/>
              <a:ext cx="644100" cy="4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2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3</a:t>
              </a:r>
              <a:endParaRPr sz="19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87" name="Google Shape;187;p26"/>
            <p:cNvSpPr txBox="1"/>
            <p:nvPr/>
          </p:nvSpPr>
          <p:spPr>
            <a:xfrm>
              <a:off x="4018150" y="2072525"/>
              <a:ext cx="644100" cy="4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2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4</a:t>
              </a:r>
              <a:endParaRPr sz="19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188" name="Google Shape;188;p26"/>
          <p:cNvSpPr/>
          <p:nvPr/>
        </p:nvSpPr>
        <p:spPr>
          <a:xfrm>
            <a:off x="3282850" y="4314773"/>
            <a:ext cx="323700" cy="3246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4445175" y="3554923"/>
            <a:ext cx="323700" cy="3246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nyMLx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