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Google Sans"/>
      <p:regular r:id="rId36"/>
      <p:bold r:id="rId37"/>
      <p:italic r:id="rId38"/>
      <p:boldItalic r:id="rId39"/>
    </p:embeddedFont>
    <p:embeddedFont>
      <p:font typeface="Google Sans Medium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ogleSansMedium-regular.fntdata"/><Relationship Id="rId42" Type="http://schemas.openxmlformats.org/officeDocument/2006/relationships/font" Target="fonts/GoogleSansMedium-italic.fntdata"/><Relationship Id="rId41" Type="http://schemas.openxmlformats.org/officeDocument/2006/relationships/font" Target="fonts/GoogleSansMedium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GoogleSansMedium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GoogleSans-bold.fntdata"/><Relationship Id="rId36" Type="http://schemas.openxmlformats.org/officeDocument/2006/relationships/font" Target="fonts/GoogleSans-regular.fntdata"/><Relationship Id="rId39" Type="http://schemas.openxmlformats.org/officeDocument/2006/relationships/font" Target="fonts/GoogleSans-boldItalic.fntdata"/><Relationship Id="rId38" Type="http://schemas.openxmlformats.org/officeDocument/2006/relationships/font" Target="fonts/GoogleSan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82ffec44_0_38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9782ffec44_0_3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82ffec44_0_43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9782ffec44_0_43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82ffec44_0_48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9782ffec44_0_4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82ffec44_0_59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9782ffec44_0_5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782ffec4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782ffec4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782ffec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782ffec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782ffec4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782ffec4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782ffec44_0_227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9782ffec44_0_22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782ffec44_0_231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9782ffec44_0_23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782ffec44_0_236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9782ffec44_0_23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6b247440_0_273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986b247440_0_273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782ffec4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782ffec4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782ffec44_0_252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9782ffec44_0_25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782ffec44_0_241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9782ffec44_0_241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782ffec4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782ffec4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782ffec44_0_286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9782ffec44_0_286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782ffec4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782ffec4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782ffec4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782ffec4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6b247440_0_404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986b247440_0_40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6b247440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86b247440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782ffec44_0_0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9782ffec44_0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82ffec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82ffec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82ffec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82ffec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82ffec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82ffec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82ffec44_0_32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9782ffec44_0_3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Building Blocks of Deep Learning</a:t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Neurons</a:t>
            </a:r>
            <a:endParaRPr/>
          </a:p>
        </p:txBody>
      </p:sp>
      <p:sp>
        <p:nvSpPr>
          <p:cNvPr id="93" name="Google Shape;93;p21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__call__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827725" y="1317325"/>
            <a:ext cx="3083100" cy="462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__call__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655875" y="1994925"/>
            <a:ext cx="3312600" cy="462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[-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[-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7.0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.]</a:t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400675" y="2106800"/>
            <a:ext cx="2978400" cy="462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[-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2.0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[-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7.0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.]</a:t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400675" y="2106800"/>
            <a:ext cx="2978400" cy="462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351350" y="1287250"/>
            <a:ext cx="4368600" cy="263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5" name="Google Shape;185;p34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3938150" y="3332238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3938150" y="3332238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455525" y="1403000"/>
            <a:ext cx="2376000" cy="1686000"/>
          </a:xfrm>
          <a:prstGeom prst="rect">
            <a:avLst/>
          </a:prstGeom>
          <a:noFill/>
          <a:ln cap="flat" cmpd="sng" w="38100">
            <a:solidFill>
              <a:srgbClr val="EA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13" name="Google Shape;213;p36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3938150" y="3332238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3220600" y="1425950"/>
            <a:ext cx="2376000" cy="1686000"/>
          </a:xfrm>
          <a:prstGeom prst="rect">
            <a:avLst/>
          </a:prstGeom>
          <a:noFill/>
          <a:ln cap="flat" cmpd="sng" w="38100">
            <a:solidFill>
              <a:srgbClr val="EA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348900" y="749275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predicted_y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target_y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reduce_mean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predicted_y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target_y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/>
        </p:nvSpPr>
        <p:spPr>
          <a:xfrm>
            <a:off x="348900" y="749275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train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learning_rate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GradientTape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current_loss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current_loss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current_loss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>
            <a:off x="348900" y="749275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train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learning_rate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GradientTape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current_loss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current_loss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current_loss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801825" y="1525975"/>
            <a:ext cx="4027800" cy="263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3938150" y="3332238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5985700" y="1425950"/>
            <a:ext cx="2376000" cy="1686000"/>
          </a:xfrm>
          <a:prstGeom prst="rect">
            <a:avLst/>
          </a:prstGeom>
          <a:noFill/>
          <a:ln cap="flat" cmpd="sng" w="38100">
            <a:solidFill>
              <a:srgbClr val="EA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348900" y="749275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train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learning_rate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GradientTape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current_loss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current_loss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current_loss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630350" y="1168025"/>
            <a:ext cx="4027800" cy="263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630350" y="2198125"/>
            <a:ext cx="6174000" cy="263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/>
          <p:nvPr/>
        </p:nvSpPr>
        <p:spPr>
          <a:xfrm>
            <a:off x="348900" y="749275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train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learning_rate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GradientTape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current_loss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gradient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current_loss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dw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assign_sub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current_loss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621825" y="2547275"/>
            <a:ext cx="4419600" cy="590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72" name="Google Shape;272;p43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43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4" name="Google Shape;274;p43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3938150" y="3332238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3701738" y="3201450"/>
            <a:ext cx="1459800" cy="657900"/>
          </a:xfrm>
          <a:prstGeom prst="rect">
            <a:avLst/>
          </a:prstGeom>
          <a:noFill/>
          <a:ln cap="flat" cmpd="sng" w="38100">
            <a:solidFill>
              <a:srgbClr val="EA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348900" y="749275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epoch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current_loss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train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learning_rate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AA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/>
          <p:nvPr/>
        </p:nvSpPr>
        <p:spPr>
          <a:xfrm>
            <a:off x="2196350" y="1071200"/>
            <a:ext cx="1968000" cy="1935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= 1.98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 = -0.94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92" name="Google Shape;292;p45"/>
          <p:cNvCxnSpPr>
            <a:endCxn id="291" idx="2"/>
          </p:cNvCxnSpPr>
          <p:nvPr/>
        </p:nvCxnSpPr>
        <p:spPr>
          <a:xfrm>
            <a:off x="1294550" y="203135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5"/>
          <p:cNvCxnSpPr>
            <a:endCxn id="291" idx="6"/>
          </p:cNvCxnSpPr>
          <p:nvPr/>
        </p:nvCxnSpPr>
        <p:spPr>
          <a:xfrm flipH="1">
            <a:off x="4164350" y="203135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4" name="Google Shape;294;p45"/>
          <p:cNvSpPr txBox="1"/>
          <p:nvPr/>
        </p:nvSpPr>
        <p:spPr>
          <a:xfrm>
            <a:off x="894350" y="1840700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5" name="Google Shape;295;p45"/>
          <p:cNvSpPr txBox="1"/>
          <p:nvPr/>
        </p:nvSpPr>
        <p:spPr>
          <a:xfrm>
            <a:off x="5123700" y="1840700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/>
        </p:nvSpPr>
        <p:spPr>
          <a:xfrm>
            <a:off x="2196350" y="1071200"/>
            <a:ext cx="1968000" cy="1935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= 1.98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 = -0.94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01" name="Google Shape;301;p46"/>
          <p:cNvCxnSpPr>
            <a:endCxn id="300" idx="2"/>
          </p:cNvCxnSpPr>
          <p:nvPr/>
        </p:nvCxnSpPr>
        <p:spPr>
          <a:xfrm>
            <a:off x="1294550" y="203135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46"/>
          <p:cNvCxnSpPr>
            <a:endCxn id="300" idx="6"/>
          </p:cNvCxnSpPr>
          <p:nvPr/>
        </p:nvCxnSpPr>
        <p:spPr>
          <a:xfrm flipH="1">
            <a:off x="4164350" y="203135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3" name="Google Shape;303;p46"/>
          <p:cNvSpPr txBox="1"/>
          <p:nvPr/>
        </p:nvSpPr>
        <p:spPr>
          <a:xfrm>
            <a:off x="1680350" y="3419525"/>
            <a:ext cx="3000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y = 1.98x - 0.94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894350" y="1840700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5123700" y="1840700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348775" y="831075"/>
            <a:ext cx="76647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2196350" y="2290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4"/>
          <p:cNvCxnSpPr>
            <a:endCxn id="109" idx="2"/>
          </p:cNvCxnSpPr>
          <p:nvPr/>
        </p:nvCxnSpPr>
        <p:spPr>
          <a:xfrm>
            <a:off x="1294550" y="252980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4"/>
          <p:cNvCxnSpPr>
            <a:endCxn id="109" idx="6"/>
          </p:cNvCxnSpPr>
          <p:nvPr/>
        </p:nvCxnSpPr>
        <p:spPr>
          <a:xfrm flipH="1">
            <a:off x="2681750" y="252980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24"/>
          <p:cNvSpPr txBox="1"/>
          <p:nvPr/>
        </p:nvSpPr>
        <p:spPr>
          <a:xfrm>
            <a:off x="894325" y="21550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3635500" y="21550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348775" y="3582800"/>
            <a:ext cx="30831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2196350" y="4616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26"/>
          <p:cNvCxnSpPr>
            <a:endCxn id="124" idx="2"/>
          </p:cNvCxnSpPr>
          <p:nvPr/>
        </p:nvCxnSpPr>
        <p:spPr>
          <a:xfrm>
            <a:off x="1294550" y="70100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6"/>
          <p:cNvCxnSpPr>
            <a:endCxn id="124" idx="6"/>
          </p:cNvCxnSpPr>
          <p:nvPr/>
        </p:nvCxnSpPr>
        <p:spPr>
          <a:xfrm flipH="1">
            <a:off x="2681750" y="70100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" name="Google Shape;127;p26"/>
          <p:cNvSpPr txBox="1"/>
          <p:nvPr/>
        </p:nvSpPr>
        <p:spPr>
          <a:xfrm>
            <a:off x="894325" y="3262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3643725" y="3262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894325" y="1575950"/>
            <a:ext cx="3329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y = f(x)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894325" y="1575950"/>
            <a:ext cx="3329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y = f(x) = wx+b</a:t>
            </a:r>
            <a:endParaRPr sz="3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2196350" y="4616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7"/>
          <p:cNvCxnSpPr>
            <a:endCxn id="135" idx="2"/>
          </p:cNvCxnSpPr>
          <p:nvPr/>
        </p:nvCxnSpPr>
        <p:spPr>
          <a:xfrm>
            <a:off x="1294550" y="70100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7"/>
          <p:cNvCxnSpPr>
            <a:endCxn id="135" idx="6"/>
          </p:cNvCxnSpPr>
          <p:nvPr/>
        </p:nvCxnSpPr>
        <p:spPr>
          <a:xfrm flipH="1">
            <a:off x="2681750" y="70100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8" name="Google Shape;138;p27"/>
          <p:cNvSpPr txBox="1"/>
          <p:nvPr/>
        </p:nvSpPr>
        <p:spPr>
          <a:xfrm>
            <a:off x="894325" y="3262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643725" y="3262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2196350" y="1071200"/>
            <a:ext cx="1968000" cy="1935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w, b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5" name="Google Shape;145;p28"/>
          <p:cNvCxnSpPr>
            <a:endCxn id="144" idx="2"/>
          </p:cNvCxnSpPr>
          <p:nvPr/>
        </p:nvCxnSpPr>
        <p:spPr>
          <a:xfrm>
            <a:off x="1294550" y="203135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8"/>
          <p:cNvCxnSpPr>
            <a:endCxn id="144" idx="6"/>
          </p:cNvCxnSpPr>
          <p:nvPr/>
        </p:nvCxnSpPr>
        <p:spPr>
          <a:xfrm flipH="1">
            <a:off x="4164350" y="203135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" name="Google Shape;147;p28"/>
          <p:cNvSpPr txBox="1"/>
          <p:nvPr/>
        </p:nvSpPr>
        <p:spPr>
          <a:xfrm>
            <a:off x="894350" y="1840700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123700" y="1840700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8A6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10.0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__call__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5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50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