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Google Sans"/>
      <p:regular r:id="rId33"/>
      <p:bold r:id="rId34"/>
      <p:italic r:id="rId35"/>
      <p:boldItalic r:id="rId36"/>
    </p:embeddedFont>
    <p:embeddedFont>
      <p:font typeface="Google Sans Medium"/>
      <p:regular r:id="rId37"/>
      <p:bold r:id="rId38"/>
      <p:italic r:id="rId39"/>
      <p:boldItalic r:id="rId40"/>
    </p:embeddedFont>
    <p:embeddedFont>
      <p:font typeface="Helvetica Neue Light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ogleSansMedium-boldItalic.fntdata"/><Relationship Id="rId20" Type="http://schemas.openxmlformats.org/officeDocument/2006/relationships/slide" Target="slides/slide16.xml"/><Relationship Id="rId42" Type="http://schemas.openxmlformats.org/officeDocument/2006/relationships/font" Target="fonts/HelveticaNeueLight-bold.fntdata"/><Relationship Id="rId41" Type="http://schemas.openxmlformats.org/officeDocument/2006/relationships/font" Target="fonts/HelveticaNeueLight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Light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Light-italic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.fntdata"/><Relationship Id="rId23" Type="http://schemas.openxmlformats.org/officeDocument/2006/relationships/slide" Target="slides/slide19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1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GoogleSans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GoogleSans-italic.fntdata"/><Relationship Id="rId12" Type="http://schemas.openxmlformats.org/officeDocument/2006/relationships/slide" Target="slides/slide8.xml"/><Relationship Id="rId34" Type="http://schemas.openxmlformats.org/officeDocument/2006/relationships/font" Target="fonts/GoogleSans-bold.fntdata"/><Relationship Id="rId15" Type="http://schemas.openxmlformats.org/officeDocument/2006/relationships/slide" Target="slides/slide11.xml"/><Relationship Id="rId37" Type="http://schemas.openxmlformats.org/officeDocument/2006/relationships/font" Target="fonts/GoogleSansMedium-regular.fntdata"/><Relationship Id="rId14" Type="http://schemas.openxmlformats.org/officeDocument/2006/relationships/slide" Target="slides/slide10.xml"/><Relationship Id="rId36" Type="http://schemas.openxmlformats.org/officeDocument/2006/relationships/font" Target="fonts/GoogleSans-boldItalic.fntdata"/><Relationship Id="rId17" Type="http://schemas.openxmlformats.org/officeDocument/2006/relationships/slide" Target="slides/slide13.xml"/><Relationship Id="rId39" Type="http://schemas.openxmlformats.org/officeDocument/2006/relationships/font" Target="fonts/GoogleSansMedium-italic.fntdata"/><Relationship Id="rId16" Type="http://schemas.openxmlformats.org/officeDocument/2006/relationships/slide" Target="slides/slide12.xml"/><Relationship Id="rId38" Type="http://schemas.openxmlformats.org/officeDocument/2006/relationships/font" Target="fonts/GoogleSans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foot-shoe-woman-feet-female-blue-1560814/" TargetMode="External"/><Relationship Id="rId3" Type="http://schemas.openxmlformats.org/officeDocument/2006/relationships/hyperlink" Target="https://pixabay.com/photos/shoes-laces-shop-shopping-shelf-428606/" TargetMode="External"/><Relationship Id="rId4" Type="http://schemas.openxmlformats.org/officeDocument/2006/relationships/hyperlink" Target="https://pixabay.com/photos/marriage-bridal-wedding-shoes-636018/" TargetMode="External"/><Relationship Id="rId5" Type="http://schemas.openxmlformats.org/officeDocument/2006/relationships/hyperlink" Target="https://pixabay.com/photos/alone-feet-shoes-laces-sneakers-1869914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shoes-a-lot-of-shoes-fastening-shoes-2583084/#_=_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d1361f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8d1361f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d1361f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8d1361f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8d1361fb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8d1361fb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8d1361fb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8d1361fb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7e1f7f00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7e1f7f00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7e1f7f00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7e1f7f00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d1361fb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d1361fb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8d1361fb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8d1361fb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8d1361fb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8d1361fb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8d1361fb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8d1361fb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d1361f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8d1361f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images cc0 from pixabay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https://pixabay.com/photos/foot-shoe-woman-feet-female-blue-1560814/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https://pixabay.com/photos/shoes-laces-shop-shopping-shelf-428606/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https://pixabay.com/photos/marriage-bridal-wedding-shoes-636018/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https://pixabay.com/photos/alone-feet-shoes-laces-sneakers-1869914/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8d1361fb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8d1361fb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8d1361fb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8d1361fb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8d1361fb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8d1361fb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8d1361fb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8d1361fb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d1361f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d1361f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d1361f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d1361f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https://pixabay.com/photos/shoes-a-lot-of-shoes-fastening-shoes-2583084/#_=_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8d1361f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8d1361f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d1361fb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8d1361fb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d1361f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8d1361f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https://pixabay.com/photos/high-heeled-shoes-pumps-2781084/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d1361f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d1361f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d1361f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8d1361f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 you might face</a:t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zero...</a:t>
            </a:r>
            <a:endParaRPr/>
          </a:p>
        </p:txBody>
      </p:sp>
      <p:sp>
        <p:nvSpPr>
          <p:cNvPr id="93" name="Google Shape;93;p21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334750" y="250775"/>
            <a:ext cx="3969000" cy="576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2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4303625" y="250775"/>
            <a:ext cx="2303400" cy="576000"/>
          </a:xfrm>
          <a:prstGeom prst="roundRect">
            <a:avLst>
              <a:gd fmla="val 0" name="adj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Validation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6602650" y="250775"/>
            <a:ext cx="1833300" cy="57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Test</a:t>
            </a: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443825" y="1035500"/>
            <a:ext cx="3859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network ‘sees’ a subset of your data. You can use an unseen subset to measure its accuracy while training (validation), and then another subset to measure its accuracy after it’s finished training (test).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334750" y="250775"/>
            <a:ext cx="3969000" cy="576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2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6602650" y="250775"/>
            <a:ext cx="1833300" cy="57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Test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716075" y="126117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716075" y="18338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716075" y="240642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716075" y="297905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1387925" y="15517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1387925" y="21477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1387925" y="27437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2059775" y="19252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2059775" y="25212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31"/>
          <p:cNvCxnSpPr>
            <a:stCxn id="163" idx="6"/>
            <a:endCxn id="167" idx="2"/>
          </p:cNvCxnSpPr>
          <p:nvPr/>
        </p:nvCxnSpPr>
        <p:spPr>
          <a:xfrm>
            <a:off x="1112975" y="1447925"/>
            <a:ext cx="275100" cy="29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1"/>
          <p:cNvCxnSpPr>
            <a:stCxn id="167" idx="2"/>
            <a:endCxn id="164" idx="6"/>
          </p:cNvCxnSpPr>
          <p:nvPr/>
        </p:nvCxnSpPr>
        <p:spPr>
          <a:xfrm flipH="1">
            <a:off x="1112825" y="1738450"/>
            <a:ext cx="275100" cy="28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1"/>
          <p:cNvCxnSpPr>
            <a:stCxn id="167" idx="2"/>
            <a:endCxn id="165" idx="6"/>
          </p:cNvCxnSpPr>
          <p:nvPr/>
        </p:nvCxnSpPr>
        <p:spPr>
          <a:xfrm flipH="1">
            <a:off x="1112825" y="1738450"/>
            <a:ext cx="275100" cy="8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1"/>
          <p:cNvCxnSpPr>
            <a:stCxn id="167" idx="2"/>
            <a:endCxn id="166" idx="6"/>
          </p:cNvCxnSpPr>
          <p:nvPr/>
        </p:nvCxnSpPr>
        <p:spPr>
          <a:xfrm flipH="1">
            <a:off x="1112825" y="1738450"/>
            <a:ext cx="275100" cy="142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1"/>
          <p:cNvCxnSpPr>
            <a:stCxn id="168" idx="2"/>
            <a:endCxn id="163" idx="6"/>
          </p:cNvCxnSpPr>
          <p:nvPr/>
        </p:nvCxnSpPr>
        <p:spPr>
          <a:xfrm rot="10800000">
            <a:off x="1112825" y="1447950"/>
            <a:ext cx="275100" cy="88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>
            <a:stCxn id="168" idx="2"/>
            <a:endCxn id="164" idx="6"/>
          </p:cNvCxnSpPr>
          <p:nvPr/>
        </p:nvCxnSpPr>
        <p:spPr>
          <a:xfrm rot="10800000">
            <a:off x="1112825" y="2020650"/>
            <a:ext cx="275100" cy="31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1"/>
          <p:cNvCxnSpPr>
            <a:stCxn id="168" idx="2"/>
            <a:endCxn id="165" idx="6"/>
          </p:cNvCxnSpPr>
          <p:nvPr/>
        </p:nvCxnSpPr>
        <p:spPr>
          <a:xfrm flipH="1">
            <a:off x="1112825" y="2334450"/>
            <a:ext cx="275100" cy="25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1"/>
          <p:cNvCxnSpPr>
            <a:stCxn id="168" idx="2"/>
            <a:endCxn id="166" idx="6"/>
          </p:cNvCxnSpPr>
          <p:nvPr/>
        </p:nvCxnSpPr>
        <p:spPr>
          <a:xfrm flipH="1">
            <a:off x="1112825" y="2334450"/>
            <a:ext cx="275100" cy="8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1"/>
          <p:cNvCxnSpPr>
            <a:stCxn id="169" idx="2"/>
            <a:endCxn id="163" idx="6"/>
          </p:cNvCxnSpPr>
          <p:nvPr/>
        </p:nvCxnSpPr>
        <p:spPr>
          <a:xfrm rot="10800000">
            <a:off x="1112825" y="1447850"/>
            <a:ext cx="275100" cy="148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1"/>
          <p:cNvCxnSpPr>
            <a:stCxn id="169" idx="2"/>
            <a:endCxn id="164" idx="6"/>
          </p:cNvCxnSpPr>
          <p:nvPr/>
        </p:nvCxnSpPr>
        <p:spPr>
          <a:xfrm rot="10800000">
            <a:off x="1112825" y="2020550"/>
            <a:ext cx="275100" cy="90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1"/>
          <p:cNvCxnSpPr>
            <a:stCxn id="169" idx="2"/>
            <a:endCxn id="165" idx="6"/>
          </p:cNvCxnSpPr>
          <p:nvPr/>
        </p:nvCxnSpPr>
        <p:spPr>
          <a:xfrm rot="10800000">
            <a:off x="1112825" y="2593250"/>
            <a:ext cx="275100" cy="33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1"/>
          <p:cNvCxnSpPr>
            <a:stCxn id="169" idx="2"/>
            <a:endCxn id="166" idx="6"/>
          </p:cNvCxnSpPr>
          <p:nvPr/>
        </p:nvCxnSpPr>
        <p:spPr>
          <a:xfrm flipH="1">
            <a:off x="1112825" y="2930450"/>
            <a:ext cx="275100" cy="23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1"/>
          <p:cNvCxnSpPr>
            <a:stCxn id="167" idx="6"/>
            <a:endCxn id="170" idx="2"/>
          </p:cNvCxnSpPr>
          <p:nvPr/>
        </p:nvCxnSpPr>
        <p:spPr>
          <a:xfrm>
            <a:off x="1784825" y="1738450"/>
            <a:ext cx="2751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1"/>
          <p:cNvCxnSpPr>
            <a:stCxn id="168" idx="6"/>
            <a:endCxn id="170" idx="2"/>
          </p:cNvCxnSpPr>
          <p:nvPr/>
        </p:nvCxnSpPr>
        <p:spPr>
          <a:xfrm flipH="1" rot="10800000">
            <a:off x="1784825" y="2111850"/>
            <a:ext cx="27510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>
            <a:stCxn id="169" idx="6"/>
            <a:endCxn id="170" idx="2"/>
          </p:cNvCxnSpPr>
          <p:nvPr/>
        </p:nvCxnSpPr>
        <p:spPr>
          <a:xfrm flipH="1" rot="10800000">
            <a:off x="1784825" y="2112050"/>
            <a:ext cx="275100" cy="8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>
            <a:stCxn id="171" idx="2"/>
            <a:endCxn id="167" idx="6"/>
          </p:cNvCxnSpPr>
          <p:nvPr/>
        </p:nvCxnSpPr>
        <p:spPr>
          <a:xfrm rot="10800000">
            <a:off x="1784675" y="1738350"/>
            <a:ext cx="275100" cy="9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>
            <a:stCxn id="171" idx="2"/>
            <a:endCxn id="168" idx="6"/>
          </p:cNvCxnSpPr>
          <p:nvPr/>
        </p:nvCxnSpPr>
        <p:spPr>
          <a:xfrm rot="10800000">
            <a:off x="1784675" y="2334450"/>
            <a:ext cx="2751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>
            <a:stCxn id="171" idx="2"/>
            <a:endCxn id="169" idx="6"/>
          </p:cNvCxnSpPr>
          <p:nvPr/>
        </p:nvCxnSpPr>
        <p:spPr>
          <a:xfrm flipH="1">
            <a:off x="1784675" y="2707950"/>
            <a:ext cx="27510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>
            <a:stCxn id="163" idx="2"/>
          </p:cNvCxnSpPr>
          <p:nvPr/>
        </p:nvCxnSpPr>
        <p:spPr>
          <a:xfrm rot="10800000">
            <a:off x="373775" y="144792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1"/>
          <p:cNvCxnSpPr/>
          <p:nvPr/>
        </p:nvCxnSpPr>
        <p:spPr>
          <a:xfrm rot="10800000">
            <a:off x="373775" y="202055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1"/>
          <p:cNvCxnSpPr/>
          <p:nvPr/>
        </p:nvCxnSpPr>
        <p:spPr>
          <a:xfrm rot="10800000">
            <a:off x="373775" y="259317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373775" y="316580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1"/>
          <p:cNvCxnSpPr>
            <a:endCxn id="170" idx="6"/>
          </p:cNvCxnSpPr>
          <p:nvPr/>
        </p:nvCxnSpPr>
        <p:spPr>
          <a:xfrm rot="10800000">
            <a:off x="2456675" y="2111950"/>
            <a:ext cx="378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1"/>
          <p:cNvCxnSpPr/>
          <p:nvPr/>
        </p:nvCxnSpPr>
        <p:spPr>
          <a:xfrm rot="10800000">
            <a:off x="2456825" y="270795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1"/>
          <p:cNvSpPr txBox="1"/>
          <p:nvPr/>
        </p:nvSpPr>
        <p:spPr>
          <a:xfrm>
            <a:off x="2692625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0.999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4991650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0.920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824950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0.800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303625" y="250775"/>
            <a:ext cx="2303400" cy="576000"/>
          </a:xfrm>
          <a:prstGeom prst="roundRect">
            <a:avLst>
              <a:gd fmla="val 0" name="adj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Validation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6884950" y="868025"/>
            <a:ext cx="1551000" cy="313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6850194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0.800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716075" y="126117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716075" y="18338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716075" y="240642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716075" y="297905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1387925" y="15517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1387925" y="21477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1387925" y="27437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2059775" y="19252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2059775" y="25212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2"/>
          <p:cNvCxnSpPr>
            <a:stCxn id="206" idx="6"/>
            <a:endCxn id="210" idx="2"/>
          </p:cNvCxnSpPr>
          <p:nvPr/>
        </p:nvCxnSpPr>
        <p:spPr>
          <a:xfrm>
            <a:off x="1112975" y="1447925"/>
            <a:ext cx="275100" cy="29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2"/>
          <p:cNvCxnSpPr>
            <a:stCxn id="210" idx="2"/>
            <a:endCxn id="207" idx="6"/>
          </p:cNvCxnSpPr>
          <p:nvPr/>
        </p:nvCxnSpPr>
        <p:spPr>
          <a:xfrm flipH="1">
            <a:off x="1112825" y="1738450"/>
            <a:ext cx="275100" cy="28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2"/>
          <p:cNvCxnSpPr>
            <a:stCxn id="210" idx="2"/>
            <a:endCxn id="208" idx="6"/>
          </p:cNvCxnSpPr>
          <p:nvPr/>
        </p:nvCxnSpPr>
        <p:spPr>
          <a:xfrm flipH="1">
            <a:off x="1112825" y="1738450"/>
            <a:ext cx="275100" cy="8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2"/>
          <p:cNvCxnSpPr>
            <a:stCxn id="210" idx="2"/>
            <a:endCxn id="209" idx="6"/>
          </p:cNvCxnSpPr>
          <p:nvPr/>
        </p:nvCxnSpPr>
        <p:spPr>
          <a:xfrm flipH="1">
            <a:off x="1112825" y="1738450"/>
            <a:ext cx="275100" cy="142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2"/>
          <p:cNvCxnSpPr>
            <a:stCxn id="211" idx="2"/>
            <a:endCxn id="206" idx="6"/>
          </p:cNvCxnSpPr>
          <p:nvPr/>
        </p:nvCxnSpPr>
        <p:spPr>
          <a:xfrm rot="10800000">
            <a:off x="1112825" y="1447950"/>
            <a:ext cx="275100" cy="88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2"/>
          <p:cNvCxnSpPr>
            <a:stCxn id="211" idx="2"/>
            <a:endCxn id="207" idx="6"/>
          </p:cNvCxnSpPr>
          <p:nvPr/>
        </p:nvCxnSpPr>
        <p:spPr>
          <a:xfrm rot="10800000">
            <a:off x="1112825" y="2020650"/>
            <a:ext cx="275100" cy="31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2"/>
          <p:cNvCxnSpPr>
            <a:stCxn id="211" idx="2"/>
            <a:endCxn id="208" idx="6"/>
          </p:cNvCxnSpPr>
          <p:nvPr/>
        </p:nvCxnSpPr>
        <p:spPr>
          <a:xfrm flipH="1">
            <a:off x="1112825" y="2334450"/>
            <a:ext cx="275100" cy="25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2"/>
          <p:cNvCxnSpPr>
            <a:stCxn id="211" idx="2"/>
            <a:endCxn id="209" idx="6"/>
          </p:cNvCxnSpPr>
          <p:nvPr/>
        </p:nvCxnSpPr>
        <p:spPr>
          <a:xfrm flipH="1">
            <a:off x="1112825" y="2334450"/>
            <a:ext cx="275100" cy="8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2"/>
          <p:cNvCxnSpPr>
            <a:stCxn id="212" idx="2"/>
            <a:endCxn id="206" idx="6"/>
          </p:cNvCxnSpPr>
          <p:nvPr/>
        </p:nvCxnSpPr>
        <p:spPr>
          <a:xfrm rot="10800000">
            <a:off x="1112825" y="1447850"/>
            <a:ext cx="275100" cy="148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2"/>
          <p:cNvCxnSpPr>
            <a:stCxn id="212" idx="2"/>
            <a:endCxn id="207" idx="6"/>
          </p:cNvCxnSpPr>
          <p:nvPr/>
        </p:nvCxnSpPr>
        <p:spPr>
          <a:xfrm rot="10800000">
            <a:off x="1112825" y="2020550"/>
            <a:ext cx="275100" cy="90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2"/>
          <p:cNvCxnSpPr>
            <a:stCxn id="212" idx="2"/>
            <a:endCxn id="208" idx="6"/>
          </p:cNvCxnSpPr>
          <p:nvPr/>
        </p:nvCxnSpPr>
        <p:spPr>
          <a:xfrm rot="10800000">
            <a:off x="1112825" y="2593250"/>
            <a:ext cx="275100" cy="33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2"/>
          <p:cNvCxnSpPr>
            <a:stCxn id="212" idx="2"/>
            <a:endCxn id="209" idx="6"/>
          </p:cNvCxnSpPr>
          <p:nvPr/>
        </p:nvCxnSpPr>
        <p:spPr>
          <a:xfrm flipH="1">
            <a:off x="1112825" y="2930450"/>
            <a:ext cx="275100" cy="23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2"/>
          <p:cNvCxnSpPr>
            <a:stCxn id="210" idx="6"/>
            <a:endCxn id="213" idx="2"/>
          </p:cNvCxnSpPr>
          <p:nvPr/>
        </p:nvCxnSpPr>
        <p:spPr>
          <a:xfrm>
            <a:off x="1784825" y="1738450"/>
            <a:ext cx="2751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>
            <a:stCxn id="211" idx="6"/>
            <a:endCxn id="213" idx="2"/>
          </p:cNvCxnSpPr>
          <p:nvPr/>
        </p:nvCxnSpPr>
        <p:spPr>
          <a:xfrm flipH="1" rot="10800000">
            <a:off x="1784825" y="2111850"/>
            <a:ext cx="27510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>
            <a:stCxn id="212" idx="6"/>
            <a:endCxn id="213" idx="2"/>
          </p:cNvCxnSpPr>
          <p:nvPr/>
        </p:nvCxnSpPr>
        <p:spPr>
          <a:xfrm flipH="1" rot="10800000">
            <a:off x="1784825" y="2112050"/>
            <a:ext cx="275100" cy="8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>
            <a:stCxn id="214" idx="2"/>
            <a:endCxn id="210" idx="6"/>
          </p:cNvCxnSpPr>
          <p:nvPr/>
        </p:nvCxnSpPr>
        <p:spPr>
          <a:xfrm rot="10800000">
            <a:off x="1784675" y="1738350"/>
            <a:ext cx="275100" cy="9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2"/>
          <p:cNvCxnSpPr>
            <a:stCxn id="214" idx="2"/>
            <a:endCxn id="211" idx="6"/>
          </p:cNvCxnSpPr>
          <p:nvPr/>
        </p:nvCxnSpPr>
        <p:spPr>
          <a:xfrm rot="10800000">
            <a:off x="1784675" y="2334450"/>
            <a:ext cx="2751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2"/>
          <p:cNvCxnSpPr>
            <a:stCxn id="214" idx="2"/>
            <a:endCxn id="212" idx="6"/>
          </p:cNvCxnSpPr>
          <p:nvPr/>
        </p:nvCxnSpPr>
        <p:spPr>
          <a:xfrm flipH="1">
            <a:off x="1784675" y="2707950"/>
            <a:ext cx="27510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2"/>
          <p:cNvCxnSpPr>
            <a:stCxn id="206" idx="2"/>
          </p:cNvCxnSpPr>
          <p:nvPr/>
        </p:nvCxnSpPr>
        <p:spPr>
          <a:xfrm rot="10800000">
            <a:off x="373775" y="144792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 rot="10800000">
            <a:off x="373775" y="202055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373775" y="259317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 rot="10800000">
            <a:off x="373775" y="316580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2"/>
          <p:cNvCxnSpPr>
            <a:endCxn id="213" idx="6"/>
          </p:cNvCxnSpPr>
          <p:nvPr/>
        </p:nvCxnSpPr>
        <p:spPr>
          <a:xfrm rot="10800000">
            <a:off x="2456675" y="2111950"/>
            <a:ext cx="378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2456825" y="270795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2"/>
          <p:cNvSpPr/>
          <p:nvPr/>
        </p:nvSpPr>
        <p:spPr>
          <a:xfrm>
            <a:off x="334750" y="250775"/>
            <a:ext cx="3969000" cy="576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2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6602650" y="250775"/>
            <a:ext cx="1833300" cy="57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Test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692625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0.999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4991650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0.920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03625" y="250775"/>
            <a:ext cx="2303400" cy="576000"/>
          </a:xfrm>
          <a:prstGeom prst="roundRect">
            <a:avLst>
              <a:gd fmla="val 0" name="adj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Validation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6884950" y="868025"/>
            <a:ext cx="1551000" cy="313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716075" y="126117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716075" y="183380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716075" y="240642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716075" y="2979050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1387925" y="2106207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1387925" y="272659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2059775" y="2104586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2059775" y="2724986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3"/>
          <p:cNvCxnSpPr>
            <a:stCxn id="249" idx="6"/>
            <a:endCxn id="253" idx="2"/>
          </p:cNvCxnSpPr>
          <p:nvPr/>
        </p:nvCxnSpPr>
        <p:spPr>
          <a:xfrm>
            <a:off x="1112975" y="1447925"/>
            <a:ext cx="275100" cy="8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3"/>
          <p:cNvCxnSpPr>
            <a:stCxn id="253" idx="2"/>
            <a:endCxn id="250" idx="6"/>
          </p:cNvCxnSpPr>
          <p:nvPr/>
        </p:nvCxnSpPr>
        <p:spPr>
          <a:xfrm rot="10800000">
            <a:off x="1112825" y="2020557"/>
            <a:ext cx="275100" cy="27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>
            <a:stCxn id="253" idx="2"/>
            <a:endCxn id="251" idx="6"/>
          </p:cNvCxnSpPr>
          <p:nvPr/>
        </p:nvCxnSpPr>
        <p:spPr>
          <a:xfrm flipH="1">
            <a:off x="1112825" y="2292957"/>
            <a:ext cx="275100" cy="30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>
            <a:stCxn id="253" idx="2"/>
            <a:endCxn id="252" idx="6"/>
          </p:cNvCxnSpPr>
          <p:nvPr/>
        </p:nvCxnSpPr>
        <p:spPr>
          <a:xfrm flipH="1">
            <a:off x="1112825" y="2292957"/>
            <a:ext cx="275100" cy="8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>
            <a:stCxn id="254" idx="2"/>
            <a:endCxn id="249" idx="6"/>
          </p:cNvCxnSpPr>
          <p:nvPr/>
        </p:nvCxnSpPr>
        <p:spPr>
          <a:xfrm rot="10800000">
            <a:off x="1112825" y="1447845"/>
            <a:ext cx="275100" cy="14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3"/>
          <p:cNvCxnSpPr>
            <a:stCxn id="254" idx="2"/>
            <a:endCxn id="250" idx="6"/>
          </p:cNvCxnSpPr>
          <p:nvPr/>
        </p:nvCxnSpPr>
        <p:spPr>
          <a:xfrm rot="10800000">
            <a:off x="1112825" y="2020545"/>
            <a:ext cx="275100" cy="89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3"/>
          <p:cNvCxnSpPr>
            <a:stCxn id="254" idx="2"/>
            <a:endCxn id="251" idx="6"/>
          </p:cNvCxnSpPr>
          <p:nvPr/>
        </p:nvCxnSpPr>
        <p:spPr>
          <a:xfrm rot="10800000">
            <a:off x="1112825" y="2593245"/>
            <a:ext cx="2751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3"/>
          <p:cNvCxnSpPr>
            <a:stCxn id="254" idx="2"/>
            <a:endCxn id="252" idx="6"/>
          </p:cNvCxnSpPr>
          <p:nvPr/>
        </p:nvCxnSpPr>
        <p:spPr>
          <a:xfrm flipH="1">
            <a:off x="1112825" y="2913345"/>
            <a:ext cx="27510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3"/>
          <p:cNvCxnSpPr>
            <a:stCxn id="253" idx="6"/>
            <a:endCxn id="255" idx="2"/>
          </p:cNvCxnSpPr>
          <p:nvPr/>
        </p:nvCxnSpPr>
        <p:spPr>
          <a:xfrm flipH="1" rot="10800000">
            <a:off x="1784825" y="2291457"/>
            <a:ext cx="275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3"/>
          <p:cNvCxnSpPr>
            <a:stCxn id="254" idx="6"/>
            <a:endCxn id="255" idx="2"/>
          </p:cNvCxnSpPr>
          <p:nvPr/>
        </p:nvCxnSpPr>
        <p:spPr>
          <a:xfrm flipH="1" rot="10800000">
            <a:off x="1784825" y="2291445"/>
            <a:ext cx="275100" cy="62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3"/>
          <p:cNvCxnSpPr>
            <a:stCxn id="256" idx="2"/>
            <a:endCxn id="253" idx="6"/>
          </p:cNvCxnSpPr>
          <p:nvPr/>
        </p:nvCxnSpPr>
        <p:spPr>
          <a:xfrm rot="10800000">
            <a:off x="1784675" y="2292836"/>
            <a:ext cx="275100" cy="61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>
            <a:stCxn id="256" idx="2"/>
            <a:endCxn id="254" idx="6"/>
          </p:cNvCxnSpPr>
          <p:nvPr/>
        </p:nvCxnSpPr>
        <p:spPr>
          <a:xfrm flipH="1">
            <a:off x="1784675" y="2911736"/>
            <a:ext cx="275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3"/>
          <p:cNvCxnSpPr>
            <a:stCxn id="249" idx="2"/>
          </p:cNvCxnSpPr>
          <p:nvPr/>
        </p:nvCxnSpPr>
        <p:spPr>
          <a:xfrm rot="10800000">
            <a:off x="373775" y="144792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 rot="10800000">
            <a:off x="373775" y="202055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 rot="10800000">
            <a:off x="373775" y="259317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3"/>
          <p:cNvCxnSpPr/>
          <p:nvPr/>
        </p:nvCxnSpPr>
        <p:spPr>
          <a:xfrm rot="10800000">
            <a:off x="373775" y="3165800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3"/>
          <p:cNvCxnSpPr>
            <a:endCxn id="255" idx="6"/>
          </p:cNvCxnSpPr>
          <p:nvPr/>
        </p:nvCxnSpPr>
        <p:spPr>
          <a:xfrm rot="10800000">
            <a:off x="2456675" y="2291336"/>
            <a:ext cx="378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3"/>
          <p:cNvCxnSpPr/>
          <p:nvPr/>
        </p:nvCxnSpPr>
        <p:spPr>
          <a:xfrm rot="10800000">
            <a:off x="2456525" y="286212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 txBox="1"/>
          <p:nvPr/>
        </p:nvSpPr>
        <p:spPr>
          <a:xfrm>
            <a:off x="2692625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0.942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4991650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0.930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6831729" y="826775"/>
            <a:ext cx="161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Accuracy: 0.925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716075" y="3590575"/>
            <a:ext cx="396900" cy="373500"/>
          </a:xfrm>
          <a:prstGeom prst="ellipse">
            <a:avLst/>
          </a:prstGeom>
          <a:solidFill>
            <a:srgbClr val="A51C3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3"/>
          <p:cNvCxnSpPr/>
          <p:nvPr/>
        </p:nvCxnSpPr>
        <p:spPr>
          <a:xfrm rot="10800000">
            <a:off x="373775" y="3777325"/>
            <a:ext cx="3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3"/>
          <p:cNvCxnSpPr>
            <a:stCxn id="254" idx="2"/>
            <a:endCxn id="278" idx="6"/>
          </p:cNvCxnSpPr>
          <p:nvPr/>
        </p:nvCxnSpPr>
        <p:spPr>
          <a:xfrm flipH="1">
            <a:off x="1112825" y="2913345"/>
            <a:ext cx="275100" cy="86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>
            <a:stCxn id="278" idx="6"/>
            <a:endCxn id="253" idx="2"/>
          </p:cNvCxnSpPr>
          <p:nvPr/>
        </p:nvCxnSpPr>
        <p:spPr>
          <a:xfrm flipH="1" rot="10800000">
            <a:off x="1112975" y="2292925"/>
            <a:ext cx="275100" cy="148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2752775" y="868025"/>
            <a:ext cx="1551000" cy="313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334750" y="250775"/>
            <a:ext cx="3969000" cy="576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2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6602650" y="250775"/>
            <a:ext cx="1833300" cy="57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Test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4303625" y="250775"/>
            <a:ext cx="2303400" cy="576000"/>
          </a:xfrm>
          <a:prstGeom prst="roundRect">
            <a:avLst>
              <a:gd fmla="val 0" name="adj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Validation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5056025" y="868025"/>
            <a:ext cx="1551000" cy="313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/>
        </p:nvSpPr>
        <p:spPr>
          <a:xfrm>
            <a:off x="0" y="0"/>
            <a:ext cx="91440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data = tf.keras.datasets.mnist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(training_images, training_labels), (val_images, val_labels) = data.load_data()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training_images  = training_images / 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val_images = val_images / 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[tf.keras.layers.Flatten(input_shape=(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tf.keras.layers.Dense(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tf.keras.layers.Dense(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activation=tf.nn.softmax)])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/>
        </p:nvSpPr>
        <p:spPr>
          <a:xfrm>
            <a:off x="0" y="0"/>
            <a:ext cx="9144000" cy="4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data = tf.keras.datasets.mnist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(training_images, training_labels), (val_images, val_labels) = data.load_data()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training_images  = training_images / 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val_images = val_images / 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[tf.keras.layers.Flatten(input_shape=(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tf.keras.layers.Dense(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tf.keras.layers.Dense(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activation=tf.nn.softmax)])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186875" y="1019925"/>
            <a:ext cx="3424200" cy="351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4012450" y="1019925"/>
            <a:ext cx="2392200" cy="351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/>
        </p:nvSpPr>
        <p:spPr>
          <a:xfrm>
            <a:off x="0" y="0"/>
            <a:ext cx="91440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model.fit(training_images, training_labels, epochs=</a:t>
            </a:r>
            <a:r>
              <a:rPr lang="en" sz="19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1570150" y="82412"/>
            <a:ext cx="4788000" cy="314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0" y="0"/>
            <a:ext cx="91440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model.fit(training_images, training_labels, epochs=</a:t>
            </a:r>
            <a:r>
              <a:rPr lang="en" sz="19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0" y="854525"/>
            <a:ext cx="8407144" cy="18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/>
          <p:nvPr/>
        </p:nvSpPr>
        <p:spPr>
          <a:xfrm>
            <a:off x="1570150" y="82412"/>
            <a:ext cx="4788000" cy="314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/>
        </p:nvSpPr>
        <p:spPr>
          <a:xfrm>
            <a:off x="0" y="0"/>
            <a:ext cx="91440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model.fit(training_images, training_labels, epochs=</a:t>
            </a:r>
            <a:r>
              <a:rPr lang="en" sz="19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0" y="854525"/>
            <a:ext cx="8407144" cy="18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/>
          <p:nvPr/>
        </p:nvSpPr>
        <p:spPr>
          <a:xfrm>
            <a:off x="6771450" y="2507525"/>
            <a:ext cx="1595400" cy="243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1570150" y="82412"/>
            <a:ext cx="4788000" cy="314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/>
        </p:nvSpPr>
        <p:spPr>
          <a:xfrm>
            <a:off x="0" y="0"/>
            <a:ext cx="9144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model.fit(training_images, training_labels,  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validation_data=(val_images, val_labels),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epochs=</a:t>
            </a:r>
            <a:r>
              <a:rPr lang="en" sz="19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1517625" y="483025"/>
            <a:ext cx="6031200" cy="435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22875" cy="26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275" y="152400"/>
            <a:ext cx="4013557" cy="26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05100"/>
            <a:ext cx="3864275" cy="21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2"/>
          <p:cNvPicPr preferRelativeResize="0"/>
          <p:nvPr/>
        </p:nvPicPr>
        <p:blipFill rotWithShape="1">
          <a:blip r:embed="rId6">
            <a:alphaModFix/>
          </a:blip>
          <a:srcRect b="0" l="26213" r="30459" t="0"/>
          <a:stretch/>
        </p:blipFill>
        <p:spPr>
          <a:xfrm>
            <a:off x="4016676" y="2805100"/>
            <a:ext cx="1414949" cy="21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/>
        </p:nvSpPr>
        <p:spPr>
          <a:xfrm>
            <a:off x="0" y="0"/>
            <a:ext cx="9144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model.fit(training_images, training_labels,  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validation_data=(val_images, val_labels),                 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epochs=</a:t>
            </a:r>
            <a:r>
              <a:rPr lang="en" sz="19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0" y="1583125"/>
            <a:ext cx="8839199" cy="184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/>
        </p:nvSpPr>
        <p:spPr>
          <a:xfrm>
            <a:off x="0" y="0"/>
            <a:ext cx="9144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model.fit(training_images, training_labels,  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validation_data=(val_images, val_labels),                 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epochs=</a:t>
            </a:r>
            <a:r>
              <a:rPr lang="en" sz="19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0" y="1583125"/>
            <a:ext cx="8839199" cy="184463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/>
          <p:nvPr/>
        </p:nvSpPr>
        <p:spPr>
          <a:xfrm>
            <a:off x="4817250" y="1658050"/>
            <a:ext cx="1113000" cy="1835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"/>
          <p:cNvSpPr/>
          <p:nvPr/>
        </p:nvSpPr>
        <p:spPr>
          <a:xfrm>
            <a:off x="7218675" y="1654050"/>
            <a:ext cx="1365000" cy="1835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/>
        </p:nvSpPr>
        <p:spPr>
          <a:xfrm>
            <a:off x="0" y="0"/>
            <a:ext cx="91440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model.evaluate(test_images, test_labels)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793000"/>
            <a:ext cx="8839203" cy="28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/>
        </p:nvSpPr>
        <p:spPr>
          <a:xfrm>
            <a:off x="0" y="0"/>
            <a:ext cx="91440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model.evaluate(test_images, test_labels)</a:t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793000"/>
            <a:ext cx="8839203" cy="28810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/>
          <p:nvPr/>
        </p:nvSpPr>
        <p:spPr>
          <a:xfrm>
            <a:off x="7108725" y="836675"/>
            <a:ext cx="1671600" cy="206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44500" y="1718700"/>
            <a:ext cx="4091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Get as many examples of shoes as possible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Train using these examples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Profit!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3997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344500" y="1718700"/>
            <a:ext cx="4091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Get as many examples of shoes as possible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Train using these examples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Profit!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5198475" y="1081700"/>
            <a:ext cx="358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.920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.935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.947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.961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.977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.995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1.00</a:t>
            </a:r>
            <a:endParaRPr sz="165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344500" y="1718700"/>
            <a:ext cx="4091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Get as many examples of shoes as possible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Train using these examples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Profit!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198475" y="1081700"/>
            <a:ext cx="358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.920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.935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.947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.961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.977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.995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Training accuracy: </a:t>
            </a:r>
            <a:r>
              <a:rPr lang="en" sz="1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1.00</a:t>
            </a:r>
            <a:endParaRPr sz="165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413450" y="2840950"/>
            <a:ext cx="1282500" cy="326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5198475" y="2668700"/>
            <a:ext cx="3089700" cy="246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44500" y="1718700"/>
            <a:ext cx="4091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 strike="sngStrike">
                <a:latin typeface="Google Sans"/>
                <a:ea typeface="Google Sans"/>
                <a:cs typeface="Google Sans"/>
                <a:sym typeface="Google Sans"/>
              </a:rPr>
              <a:t>Get as many examples of shoes as possible</a:t>
            </a:r>
            <a:endParaRPr strike="sngStrike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 strike="sngStrike">
                <a:latin typeface="Google Sans"/>
                <a:ea typeface="Google Sans"/>
                <a:cs typeface="Google Sans"/>
                <a:sym typeface="Google Sans"/>
              </a:rPr>
              <a:t>Train using these examples</a:t>
            </a:r>
            <a:endParaRPr strike="sngStrike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Profit?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700" y="316825"/>
            <a:ext cx="4403301" cy="287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334750" y="250775"/>
            <a:ext cx="8101200" cy="576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2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583775" y="965450"/>
            <a:ext cx="3859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network ‘sees’ everything. Has no context for measuring how well it does with data it has never previously been exposed to.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334750" y="250775"/>
            <a:ext cx="5746500" cy="576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2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6081250" y="250775"/>
            <a:ext cx="2354700" cy="576000"/>
          </a:xfrm>
          <a:prstGeom prst="roundRect">
            <a:avLst>
              <a:gd fmla="val 0" name="adj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Validation Data</a:t>
            </a:r>
            <a:endParaRPr b="1" sz="2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599325" y="988800"/>
            <a:ext cx="3859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network ‘sees’ a subset of your data. You can use the rest to measure its performance against previously unseen data.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