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</p:sldIdLst>
  <p:sldSz cy="5143500" cx="9144000"/>
  <p:notesSz cx="6858000" cy="9144000"/>
  <p:embeddedFontLst>
    <p:embeddedFont>
      <p:font typeface="Google Sans"/>
      <p:regular r:id="rId58"/>
      <p:bold r:id="rId59"/>
      <p:italic r:id="rId60"/>
      <p:boldItalic r:id="rId61"/>
    </p:embeddedFont>
    <p:embeddedFont>
      <p:font typeface="Google Sans Medium"/>
      <p:regular r:id="rId62"/>
      <p:bold r:id="rId63"/>
      <p:italic r:id="rId64"/>
      <p:boldItalic r:id="rId65"/>
    </p:embeddedFont>
    <p:embeddedFont>
      <p:font typeface="Helvetica Neue Light"/>
      <p:regular r:id="rId66"/>
      <p:bold r:id="rId67"/>
      <p:italic r:id="rId68"/>
      <p:boldItalic r:id="rId6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GoogleSansMedium-regular.fntdata"/><Relationship Id="rId61" Type="http://schemas.openxmlformats.org/officeDocument/2006/relationships/font" Target="fonts/GoogleSans-boldItalic.fntdata"/><Relationship Id="rId20" Type="http://schemas.openxmlformats.org/officeDocument/2006/relationships/slide" Target="slides/slide15.xml"/><Relationship Id="rId64" Type="http://schemas.openxmlformats.org/officeDocument/2006/relationships/font" Target="fonts/GoogleSansMedium-italic.fntdata"/><Relationship Id="rId63" Type="http://schemas.openxmlformats.org/officeDocument/2006/relationships/font" Target="fonts/GoogleSansMedium-bold.fntdata"/><Relationship Id="rId22" Type="http://schemas.openxmlformats.org/officeDocument/2006/relationships/slide" Target="slides/slide17.xml"/><Relationship Id="rId66" Type="http://schemas.openxmlformats.org/officeDocument/2006/relationships/font" Target="fonts/HelveticaNeueLight-regular.fntdata"/><Relationship Id="rId21" Type="http://schemas.openxmlformats.org/officeDocument/2006/relationships/slide" Target="slides/slide16.xml"/><Relationship Id="rId65" Type="http://schemas.openxmlformats.org/officeDocument/2006/relationships/font" Target="fonts/GoogleSansMedium-boldItalic.fntdata"/><Relationship Id="rId24" Type="http://schemas.openxmlformats.org/officeDocument/2006/relationships/slide" Target="slides/slide19.xml"/><Relationship Id="rId68" Type="http://schemas.openxmlformats.org/officeDocument/2006/relationships/font" Target="fonts/HelveticaNeueLight-italic.fntdata"/><Relationship Id="rId23" Type="http://schemas.openxmlformats.org/officeDocument/2006/relationships/slide" Target="slides/slide18.xml"/><Relationship Id="rId67" Type="http://schemas.openxmlformats.org/officeDocument/2006/relationships/font" Target="fonts/HelveticaNeueLight-bold.fntdata"/><Relationship Id="rId60" Type="http://schemas.openxmlformats.org/officeDocument/2006/relationships/font" Target="fonts/GoogleSans-italic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HelveticaNeueLight-bold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font" Target="fonts/GoogleSans-bold.fntdata"/><Relationship Id="rId14" Type="http://schemas.openxmlformats.org/officeDocument/2006/relationships/slide" Target="slides/slide9.xml"/><Relationship Id="rId58" Type="http://schemas.openxmlformats.org/officeDocument/2006/relationships/font" Target="fonts/GoogleSans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a88588099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a88588099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a173dc64e3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a173dc64e3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a8858809a5_0_1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a8858809a5_0_1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a173dc64e3_0_3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a173dc64e3_0_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a173dc64e3_0_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a173dc64e3_0_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a173dc64e3_0_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a173dc64e3_0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a173dc64e3_0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a173dc64e3_0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a8858809a5_0_16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a8858809a5_0_16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a173dc64e3_0_5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a173dc64e3_0_5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a173dc64e3_0_5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a173dc64e3_0_5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a173dc64e3_0_4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a173dc64e3_0_4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a88588099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a88588099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a173dc64e3_0_4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a173dc64e3_0_4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a173dc64e3_0_4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a173dc64e3_0_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a173dc64e3_0_4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a173dc64e3_0_4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a173dc64e3_0_4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a173dc64e3_0_4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a173dc64e3_0_5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a173dc64e3_0_5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a173dc64e3_0_6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a173dc64e3_0_6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a173dc64e3_0_5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a173dc64e3_0_5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a173dc64e3_0_5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a173dc64e3_0_5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a173dc64e3_0_5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a173dc64e3_0_5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a173dc64e3_0_5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a173dc64e3_0_5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a8858809a5_0_4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a8858809a5_0_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a173dc64e3_0_6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Google Shape;622;ga173dc64e3_0_6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a173dc64e3_0_7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a173dc64e3_0_7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a173dc64e3_0_7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a173dc64e3_0_7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a173dc64e3_0_6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Google Shape;673;ga173dc64e3_0_6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a173dc64e3_0_6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a173dc64e3_0_6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a173dc64e3_0_6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7" name="Google Shape;707;ga173dc64e3_0_6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a173dc64e3_0_7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4" name="Google Shape;724;ga173dc64e3_0_7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ga173dc64e3_0_8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3" name="Google Shape;743;ga173dc64e3_0_8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a173dc64e3_0_7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a173dc64e3_0_7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a173dc64e3_0_7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Google Shape;781;ga173dc64e3_0_7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a173dc64e3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a173dc64e3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ga173dc64e3_0_8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0" name="Google Shape;800;ga173dc64e3_0_8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ga173dc64e3_0_9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5" name="Google Shape;815;ga173dc64e3_0_9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ga173dc64e3_0_9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1" name="Google Shape;831;ga173dc64e3_0_9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https://thenounproject.com/search/?q=arrow+cycle&amp;i=2614242</a:t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ga173dc64e3_0_10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6" name="Google Shape;876;ga173dc64e3_0_1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https://thenounproject.com/search/?q=arrow+cycle&amp;i=2614242</a:t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ga173dc64e3_0_1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2" name="Google Shape;922;ga173dc64e3_0_1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https://thenounproject.com/search/?q=arrow+cycle&amp;i=2614242</a:t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7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ga173dc64e3_0_1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9" name="Google Shape;969;ga173dc64e3_0_1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https://thenounproject.com/search/?q=arrow+cycle&amp;i=2614242</a:t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4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ga173dc64e3_0_1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6" name="Google Shape;1016;ga173dc64e3_0_1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https://thenounproject.com/search/?q=arrow+cycle&amp;i=2614242</a:t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0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ga173dc64e3_0_1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2" name="Google Shape;1062;ga173dc64e3_0_1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https://thenounproject.com/search/?q=arrow+cycle&amp;i=2614242</a:t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5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ga173dc64e3_0_1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7" name="Google Shape;1107;ga173dc64e3_0_1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https://thenounproject.com/search/?q=arrow+cycle&amp;i=2614242</a:t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0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ga173dc64e3_0_14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2" name="Google Shape;1152;ga173dc64e3_0_14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https://thenounproject.com/search/?q=arrow+cycle&amp;i=2614242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a173dc64e3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a173dc64e3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6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Google Shape;1197;ga173dc64e3_0_14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8" name="Google Shape;1198;ga173dc64e3_0_1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https://thenounproject.com/search/?q=arrow+cycle&amp;i=2614242</a:t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2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Google Shape;1243;ga173dc64e3_0_15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4" name="Google Shape;1244;ga173dc64e3_0_15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https://thenounproject.com/search/?q=arrow+cycle&amp;i=2614242</a:t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5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Google Shape;1286;ga173dc64e3_0_9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7" name="Google Shape;1287;ga173dc64e3_0_9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https://thenounproject.com/search/?q=arrow+cycle&amp;i=2614242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a173dc64e3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a173dc64e3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a173dc64e3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a173dc64e3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a173dc64e3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a173dc64e3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a173dc64e3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a173dc64e3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- Crimson">
  <p:cSld name="CUSTOM">
    <p:bg>
      <p:bgPr>
        <a:solidFill>
          <a:srgbClr val="A51C30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50" y="4524000"/>
            <a:ext cx="9144000" cy="619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10" name="Google Shape;10;p2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oogle Sans"/>
              <a:buNone/>
              <a:defRPr b="0" i="0" sz="44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ox - Orange">
  <p:cSld name="TITLE_2_3_1_1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44500" y="1546975"/>
            <a:ext cx="3911400" cy="33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429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42900" lvl="2" marL="1371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42900" lvl="3" marL="1828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42900" lvl="4" marL="22860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42900" lvl="5" marL="2743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42900" lvl="6" marL="3200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42900" lvl="7" marL="3657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42900" lvl="8" marL="4114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57" name="Google Shape;57;p11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8" name="Google Shape;58;p11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8600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9" name="Google Shape;59;p11"/>
          <p:cNvSpPr txBox="1"/>
          <p:nvPr>
            <p:ph type="title"/>
          </p:nvPr>
        </p:nvSpPr>
        <p:spPr>
          <a:xfrm>
            <a:off x="344500" y="603900"/>
            <a:ext cx="77970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60" name="Google Shape;60;p11"/>
          <p:cNvSpPr txBox="1"/>
          <p:nvPr>
            <p:ph idx="2" type="body"/>
          </p:nvPr>
        </p:nvSpPr>
        <p:spPr>
          <a:xfrm>
            <a:off x="4802775" y="1546975"/>
            <a:ext cx="3911400" cy="33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429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42900" lvl="2" marL="1371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42900" lvl="3" marL="1828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42900" lvl="4" marL="22860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42900" lvl="5" marL="2743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42900" lvl="6" marL="3200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42900" lvl="7" marL="3657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42900" lvl="8" marL="4114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61" name="Google Shape;61;p11"/>
          <p:cNvSpPr txBox="1"/>
          <p:nvPr/>
        </p:nvSpPr>
        <p:spPr>
          <a:xfrm>
            <a:off x="6627000" y="3606900"/>
            <a:ext cx="2517000" cy="1536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Leave space for headshot</a:t>
            </a:r>
            <a:endParaRPr b="1" sz="17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/>
        </p:nvSpPr>
        <p:spPr>
          <a:xfrm>
            <a:off x="6627000" y="3606900"/>
            <a:ext cx="2517000" cy="1536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Leave space for headshot</a:t>
            </a:r>
            <a:endParaRPr b="1" sz="17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screen">
  <p:cSld name="Blank_4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 txBox="1"/>
          <p:nvPr/>
        </p:nvSpPr>
        <p:spPr>
          <a:xfrm>
            <a:off x="6627000" y="3606900"/>
            <a:ext cx="2517000" cy="1536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Leave space for headshot</a:t>
            </a:r>
            <a:endParaRPr b="1" sz="17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6" name="Google Shape;66;p13"/>
          <p:cNvSpPr/>
          <p:nvPr/>
        </p:nvSpPr>
        <p:spPr>
          <a:xfrm>
            <a:off x="-18050" y="0"/>
            <a:ext cx="91620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 sz="3000"/>
              <a:t>Fullscreen</a:t>
            </a:r>
            <a:endParaRPr b="1" sz="30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 sz="3000"/>
              <a:t>Show Presenter</a:t>
            </a:r>
            <a:endParaRPr b="1" i="0" sz="30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Grey - Crimson">
  <p:cSld name="TITLE_2_2_1">
    <p:bg>
      <p:bgPr>
        <a:solidFill>
          <a:srgbClr val="F1F3F4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/>
          <p:nvPr/>
        </p:nvSpPr>
        <p:spPr>
          <a:xfrm>
            <a:off x="-18050" y="0"/>
            <a:ext cx="45897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44501" y="1718700"/>
            <a:ext cx="2976600" cy="20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429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42900" lvl="2" marL="1371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42900" lvl="3" marL="1828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42900" lvl="4" marL="22860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42900" lvl="5" marL="2743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42900" lvl="6" marL="3200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42900" lvl="7" marL="3657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42900" lvl="8" marL="4114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70" name="Google Shape;70;p14"/>
          <p:cNvSpPr txBox="1"/>
          <p:nvPr>
            <p:ph type="title"/>
          </p:nvPr>
        </p:nvSpPr>
        <p:spPr>
          <a:xfrm>
            <a:off x="344500" y="603900"/>
            <a:ext cx="3864600" cy="9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71" name="Google Shape;71;p14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A51C30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2" name="Google Shape;72;p14"/>
          <p:cNvSpPr txBox="1"/>
          <p:nvPr>
            <p:ph idx="2" type="body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Google Sans"/>
              <a:buNone/>
              <a:defRPr i="0" sz="6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Google Sans"/>
              <a:buNone/>
              <a:defRPr i="0" sz="6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Google Sans"/>
              <a:buNone/>
              <a:defRPr i="0" sz="6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Google Sans"/>
              <a:buNone/>
              <a:defRPr i="0" sz="6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Google Sans"/>
              <a:buNone/>
              <a:defRPr i="0" sz="6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Google Sans"/>
              <a:buNone/>
              <a:defRPr i="0" sz="6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Google Sans"/>
              <a:buNone/>
              <a:defRPr i="0" sz="6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Google Sans"/>
              <a:buNone/>
              <a:defRPr i="0" sz="6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Google Sans"/>
              <a:buNone/>
              <a:defRPr i="0" sz="6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Grey - Crimson Flip">
  <p:cSld name="TITLE_2_2_1_2">
    <p:bg>
      <p:bgPr>
        <a:solidFill>
          <a:srgbClr val="F1F3F4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/>
          <p:nvPr/>
        </p:nvSpPr>
        <p:spPr>
          <a:xfrm>
            <a:off x="-18050" y="0"/>
            <a:ext cx="45897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4992701" y="1718700"/>
            <a:ext cx="2976600" cy="20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429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42900" lvl="2" marL="1371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42900" lvl="3" marL="1828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42900" lvl="4" marL="22860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42900" lvl="5" marL="2743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42900" lvl="6" marL="3200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42900" lvl="7" marL="3657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42900" lvl="8" marL="4114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76" name="Google Shape;76;p15"/>
          <p:cNvSpPr txBox="1"/>
          <p:nvPr>
            <p:ph type="title"/>
          </p:nvPr>
        </p:nvSpPr>
        <p:spPr>
          <a:xfrm>
            <a:off x="4992700" y="603900"/>
            <a:ext cx="3864600" cy="9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77" name="Google Shape;77;p15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A51C30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Grey - Orange">
  <p:cSld name="TITLE_2_2_1_1">
    <p:bg>
      <p:bgPr>
        <a:solidFill>
          <a:srgbClr val="F1F3F4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/>
          <p:nvPr/>
        </p:nvSpPr>
        <p:spPr>
          <a:xfrm>
            <a:off x="-18050" y="0"/>
            <a:ext cx="45897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44501" y="1718700"/>
            <a:ext cx="2976600" cy="20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429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42900" lvl="2" marL="1371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42900" lvl="3" marL="1828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42900" lvl="4" marL="22860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42900" lvl="5" marL="2743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42900" lvl="6" marL="3200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42900" lvl="7" marL="3657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42900" lvl="8" marL="4114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81" name="Google Shape;81;p16"/>
          <p:cNvSpPr txBox="1"/>
          <p:nvPr>
            <p:ph type="title"/>
          </p:nvPr>
        </p:nvSpPr>
        <p:spPr>
          <a:xfrm>
            <a:off x="344500" y="603900"/>
            <a:ext cx="3864600" cy="9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82" name="Google Shape;82;p16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8600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83" name="Google Shape;83;p16"/>
          <p:cNvSpPr txBox="1"/>
          <p:nvPr>
            <p:ph idx="2" type="body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Google Sans"/>
              <a:buNone/>
              <a:defRPr i="0" sz="6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Google Sans"/>
              <a:buNone/>
              <a:defRPr i="0" sz="6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Google Sans"/>
              <a:buNone/>
              <a:defRPr i="0" sz="6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Google Sans"/>
              <a:buNone/>
              <a:defRPr i="0" sz="6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Google Sans"/>
              <a:buNone/>
              <a:defRPr i="0" sz="6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Google Sans"/>
              <a:buNone/>
              <a:defRPr i="0" sz="6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Google Sans"/>
              <a:buNone/>
              <a:defRPr i="0" sz="6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Google Sans"/>
              <a:buNone/>
              <a:defRPr i="0" sz="6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Google Sans"/>
              <a:buNone/>
              <a:defRPr i="0" sz="6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Grey - Orange Flip">
  <p:cSld name="TITLE_2_2_1_1_1">
    <p:bg>
      <p:bgPr>
        <a:solidFill>
          <a:srgbClr val="F1F3F4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/>
          <p:nvPr/>
        </p:nvSpPr>
        <p:spPr>
          <a:xfrm>
            <a:off x="-18050" y="0"/>
            <a:ext cx="45897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4992701" y="1718700"/>
            <a:ext cx="2976600" cy="20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429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42900" lvl="2" marL="1371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42900" lvl="3" marL="1828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42900" lvl="4" marL="22860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42900" lvl="5" marL="2743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42900" lvl="6" marL="3200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42900" lvl="7" marL="3657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42900" lvl="8" marL="4114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87" name="Google Shape;87;p17"/>
          <p:cNvSpPr txBox="1"/>
          <p:nvPr>
            <p:ph type="title"/>
          </p:nvPr>
        </p:nvSpPr>
        <p:spPr>
          <a:xfrm>
            <a:off x="4992700" y="603900"/>
            <a:ext cx="3864600" cy="9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88" name="Google Shape;88;p17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8600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Grey - Blank">
  <p:cSld name="Blank_3">
    <p:bg>
      <p:bgPr>
        <a:solidFill>
          <a:srgbClr val="F1F3F4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/>
          <p:nvPr/>
        </p:nvSpPr>
        <p:spPr>
          <a:xfrm>
            <a:off x="-18050" y="0"/>
            <a:ext cx="45897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Slide - Crimson">
  <p:cSld name="CUSTOM_2_1_1">
    <p:bg>
      <p:bgPr>
        <a:solidFill>
          <a:srgbClr val="FFFFFF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92925" y="1049175"/>
            <a:ext cx="7831200" cy="193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>
                <a:solidFill>
                  <a:srgbClr val="3C4043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93" name="Google Shape;93;p19"/>
          <p:cNvSpPr/>
          <p:nvPr/>
        </p:nvSpPr>
        <p:spPr>
          <a:xfrm>
            <a:off x="522575" y="3458700"/>
            <a:ext cx="465900" cy="94500"/>
          </a:xfrm>
          <a:prstGeom prst="roundRect">
            <a:avLst>
              <a:gd fmla="val 50000" name="adj"/>
            </a:avLst>
          </a:prstGeom>
          <a:solidFill>
            <a:srgbClr val="A51C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9"/>
          <p:cNvSpPr txBox="1"/>
          <p:nvPr>
            <p:ph idx="1" type="subTitle"/>
          </p:nvPr>
        </p:nvSpPr>
        <p:spPr>
          <a:xfrm>
            <a:off x="422950" y="3714075"/>
            <a:ext cx="7831200" cy="30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220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220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220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220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220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220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220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220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95" name="Google Shape;95;p19"/>
          <p:cNvSpPr txBox="1"/>
          <p:nvPr>
            <p:ph idx="2" type="subTitle"/>
          </p:nvPr>
        </p:nvSpPr>
        <p:spPr>
          <a:xfrm>
            <a:off x="422950" y="2984175"/>
            <a:ext cx="7801200" cy="3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22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22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22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22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22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22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22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22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Slide - Orange">
  <p:cSld name="CUSTOM_2_1_1_1">
    <p:bg>
      <p:bgPr>
        <a:solidFill>
          <a:srgbClr val="FFFFFF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idx="1" type="subTitle"/>
          </p:nvPr>
        </p:nvSpPr>
        <p:spPr>
          <a:xfrm>
            <a:off x="422950" y="2984175"/>
            <a:ext cx="7801200" cy="3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22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22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22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22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22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22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22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220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type="title"/>
          </p:nvPr>
        </p:nvSpPr>
        <p:spPr>
          <a:xfrm>
            <a:off x="392925" y="1049175"/>
            <a:ext cx="7831200" cy="193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>
                <a:solidFill>
                  <a:srgbClr val="3C4043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99" name="Google Shape;99;p20"/>
          <p:cNvSpPr/>
          <p:nvPr/>
        </p:nvSpPr>
        <p:spPr>
          <a:xfrm>
            <a:off x="522575" y="3458700"/>
            <a:ext cx="465900" cy="94500"/>
          </a:xfrm>
          <a:prstGeom prst="roundRect">
            <a:avLst>
              <a:gd fmla="val 50000" name="adj"/>
            </a:avLst>
          </a:prstGeom>
          <a:solidFill>
            <a:srgbClr val="EA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0"/>
          <p:cNvSpPr txBox="1"/>
          <p:nvPr>
            <p:ph idx="2" type="subTitle"/>
          </p:nvPr>
        </p:nvSpPr>
        <p:spPr>
          <a:xfrm>
            <a:off x="422950" y="3714075"/>
            <a:ext cx="7831200" cy="30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220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220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220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220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220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220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220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220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101" name="Google Shape;101;p20"/>
          <p:cNvSpPr txBox="1"/>
          <p:nvPr/>
        </p:nvSpPr>
        <p:spPr>
          <a:xfrm>
            <a:off x="6627000" y="3606900"/>
            <a:ext cx="2517000" cy="1536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Leave space for headshot</a:t>
            </a:r>
            <a:endParaRPr b="1" sz="17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- Orange">
  <p:cSld name="CUSTOM_1">
    <p:bg>
      <p:bgPr>
        <a:solidFill>
          <a:srgbClr val="EA8600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50" y="4524000"/>
            <a:ext cx="9144000" cy="619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14" name="Google Shape;14;p3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5" name="Google Shape;15;p3"/>
          <p:cNvSpPr txBox="1"/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oogle Sans"/>
              <a:buNone/>
              <a:defRPr b="0" i="0" sz="44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Crimson">
  <p:cSld name="TITLE_2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8" name="Google Shape;18;p4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A51C30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9" name="Google Shape;19;p4"/>
          <p:cNvSpPr txBox="1"/>
          <p:nvPr/>
        </p:nvSpPr>
        <p:spPr>
          <a:xfrm>
            <a:off x="6590700" y="3566650"/>
            <a:ext cx="2553300" cy="1576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Leave space for headshot</a:t>
            </a:r>
            <a:endParaRPr b="1" sz="17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Orange">
  <p:cSld name="TITLE_2_4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2" name="Google Shape;22;p5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8600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3" name="Google Shape;23;p5"/>
          <p:cNvSpPr txBox="1"/>
          <p:nvPr/>
        </p:nvSpPr>
        <p:spPr>
          <a:xfrm>
            <a:off x="6627000" y="3606900"/>
            <a:ext cx="2517000" cy="1536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Leave space for headshot</a:t>
            </a:r>
            <a:endParaRPr b="1" sz="17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ll Box - Crimson">
  <p:cSld name="TITLE_2_3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/>
          <p:nvPr/>
        </p:nvSpPr>
        <p:spPr>
          <a:xfrm>
            <a:off x="426300" y="264375"/>
            <a:ext cx="77970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6" name="Google Shape;26;p6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A51C30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7" name="Google Shape;27;p6"/>
          <p:cNvSpPr txBox="1"/>
          <p:nvPr/>
        </p:nvSpPr>
        <p:spPr>
          <a:xfrm>
            <a:off x="6606650" y="3590575"/>
            <a:ext cx="2537400" cy="155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Leave space for headshot</a:t>
            </a:r>
            <a:endParaRPr b="1" sz="17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8" name="Google Shape;28;p6"/>
          <p:cNvSpPr txBox="1"/>
          <p:nvPr>
            <p:ph type="title"/>
          </p:nvPr>
        </p:nvSpPr>
        <p:spPr>
          <a:xfrm>
            <a:off x="344500" y="603900"/>
            <a:ext cx="77970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344500" y="1556575"/>
            <a:ext cx="3966600" cy="27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429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42900" lvl="2" marL="1371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42900" lvl="3" marL="1828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42900" lvl="4" marL="22860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42900" lvl="5" marL="2743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42900" lvl="6" marL="3200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42900" lvl="7" marL="3657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42900" lvl="8" marL="4114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ll Box - Orange">
  <p:cSld name="TITLE_2_3_4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44500" y="1556575"/>
            <a:ext cx="3966600" cy="27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429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42900" lvl="2" marL="1371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42900" lvl="3" marL="1828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42900" lvl="4" marL="22860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42900" lvl="5" marL="2743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42900" lvl="6" marL="3200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42900" lvl="7" marL="3657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42900" lvl="8" marL="4114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32" name="Google Shape;32;p7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3" name="Google Shape;33;p7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8600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4" name="Google Shape;34;p7"/>
          <p:cNvSpPr txBox="1"/>
          <p:nvPr/>
        </p:nvSpPr>
        <p:spPr>
          <a:xfrm>
            <a:off x="6627000" y="3606900"/>
            <a:ext cx="2517000" cy="1536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Leave space for headshot</a:t>
            </a:r>
            <a:endParaRPr b="1" sz="17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5" name="Google Shape;35;p7"/>
          <p:cNvSpPr txBox="1"/>
          <p:nvPr>
            <p:ph type="title"/>
          </p:nvPr>
        </p:nvSpPr>
        <p:spPr>
          <a:xfrm>
            <a:off x="344500" y="603900"/>
            <a:ext cx="77970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Box - Crimson 1">
  <p:cSld name="TITLE_2_3_3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idx="1" type="body"/>
          </p:nvPr>
        </p:nvSpPr>
        <p:spPr>
          <a:xfrm>
            <a:off x="344500" y="1546975"/>
            <a:ext cx="8447700" cy="33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429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42900" lvl="2" marL="1371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42900" lvl="3" marL="1828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42900" lvl="4" marL="22860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42900" lvl="5" marL="2743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42900" lvl="6" marL="3200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42900" lvl="7" marL="3657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42900" lvl="8" marL="4114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38" name="Google Shape;38;p8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9" name="Google Shape;39;p8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A51C30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0" name="Google Shape;40;p8"/>
          <p:cNvSpPr txBox="1"/>
          <p:nvPr/>
        </p:nvSpPr>
        <p:spPr>
          <a:xfrm>
            <a:off x="6582925" y="3566550"/>
            <a:ext cx="2561100" cy="1576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Leave space for headshot</a:t>
            </a:r>
            <a:endParaRPr b="1" sz="17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1" name="Google Shape;41;p8"/>
          <p:cNvSpPr txBox="1"/>
          <p:nvPr>
            <p:ph type="title"/>
          </p:nvPr>
        </p:nvSpPr>
        <p:spPr>
          <a:xfrm>
            <a:off x="344500" y="603900"/>
            <a:ext cx="77970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Box - Orange">
  <p:cSld name="TITLE_2_3_2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/>
          <p:nvPr>
            <p:ph idx="1" type="body"/>
          </p:nvPr>
        </p:nvSpPr>
        <p:spPr>
          <a:xfrm>
            <a:off x="344500" y="1546975"/>
            <a:ext cx="8447700" cy="33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429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42900" lvl="2" marL="1371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42900" lvl="3" marL="1828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42900" lvl="4" marL="22860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42900" lvl="5" marL="2743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42900" lvl="6" marL="3200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42900" lvl="7" marL="3657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42900" lvl="8" marL="4114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44" name="Google Shape;44;p9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5" name="Google Shape;45;p9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8600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6" name="Google Shape;46;p9"/>
          <p:cNvSpPr txBox="1"/>
          <p:nvPr/>
        </p:nvSpPr>
        <p:spPr>
          <a:xfrm>
            <a:off x="6627000" y="3606900"/>
            <a:ext cx="2517000" cy="1536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Leave space for headshot</a:t>
            </a:r>
            <a:endParaRPr b="1" sz="17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7" name="Google Shape;47;p9"/>
          <p:cNvSpPr txBox="1"/>
          <p:nvPr>
            <p:ph type="title"/>
          </p:nvPr>
        </p:nvSpPr>
        <p:spPr>
          <a:xfrm>
            <a:off x="344500" y="603900"/>
            <a:ext cx="77970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ox - Crimson">
  <p:cSld name="TITLE_2_3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44500" y="1546975"/>
            <a:ext cx="3911400" cy="33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429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42900" lvl="2" marL="1371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42900" lvl="3" marL="1828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42900" lvl="4" marL="22860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42900" lvl="5" marL="2743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42900" lvl="6" marL="3200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42900" lvl="7" marL="3657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42900" lvl="8" marL="4114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50" name="Google Shape;50;p10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1" name="Google Shape;51;p10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A51C30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2" name="Google Shape;52;p10"/>
          <p:cNvSpPr txBox="1"/>
          <p:nvPr>
            <p:ph idx="2" type="body"/>
          </p:nvPr>
        </p:nvSpPr>
        <p:spPr>
          <a:xfrm>
            <a:off x="4802775" y="1546975"/>
            <a:ext cx="3911400" cy="33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429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42900" lvl="2" marL="1371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42900" lvl="3" marL="1828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42900" lvl="4" marL="22860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42900" lvl="5" marL="2743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42900" lvl="6" marL="3200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42900" lvl="7" marL="3657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42900" lvl="8" marL="4114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53" name="Google Shape;53;p10"/>
          <p:cNvSpPr txBox="1"/>
          <p:nvPr/>
        </p:nvSpPr>
        <p:spPr>
          <a:xfrm>
            <a:off x="6627000" y="3606900"/>
            <a:ext cx="2517000" cy="1536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Leave space for headshot</a:t>
            </a:r>
            <a:endParaRPr b="1" sz="17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4" name="Google Shape;54;p10"/>
          <p:cNvSpPr txBox="1"/>
          <p:nvPr>
            <p:ph type="title"/>
          </p:nvPr>
        </p:nvSpPr>
        <p:spPr>
          <a:xfrm>
            <a:off x="344500" y="603900"/>
            <a:ext cx="77970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" type="body"/>
          </p:nvPr>
        </p:nvSpPr>
        <p:spPr>
          <a:xfrm>
            <a:off x="340663" y="1128663"/>
            <a:ext cx="7877100" cy="34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•"/>
              <a:defRPr i="0" sz="1800" u="none" cap="none" strike="noStrike">
                <a:solidFill>
                  <a:srgbClr val="80868B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•"/>
              <a:defRPr i="0" sz="1800" u="none" cap="none" strike="noStrike">
                <a:solidFill>
                  <a:srgbClr val="80868B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•"/>
              <a:defRPr i="0" sz="1800" u="none" cap="none" strike="noStrike">
                <a:solidFill>
                  <a:srgbClr val="80868B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•"/>
              <a:defRPr i="0" sz="1800" u="none" cap="none" strike="noStrike">
                <a:solidFill>
                  <a:srgbClr val="80868B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•"/>
              <a:defRPr i="0" sz="1800" u="none" cap="none" strike="noStrike">
                <a:solidFill>
                  <a:srgbClr val="80868B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•"/>
              <a:defRPr i="0" sz="1800" u="none" cap="none" strike="noStrike">
                <a:solidFill>
                  <a:srgbClr val="80868B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•"/>
              <a:defRPr i="0" sz="1800" u="none" cap="none" strike="noStrike">
                <a:solidFill>
                  <a:srgbClr val="80868B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•"/>
              <a:defRPr i="0" sz="1800" u="none" cap="none" strike="noStrike">
                <a:solidFill>
                  <a:srgbClr val="80868B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•"/>
              <a:defRPr i="0" sz="1800" u="none" cap="none" strike="noStrike">
                <a:solidFill>
                  <a:srgbClr val="80868B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395688" y="493663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3000"/>
              <a:buFont typeface="Google Sans"/>
              <a:buNone/>
              <a:defRPr b="0" i="0" sz="300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Helvetica Neue Light"/>
              <a:buNone/>
              <a:defRPr b="0" i="0" sz="4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Helvetica Neue Light"/>
              <a:buNone/>
              <a:defRPr b="0" i="0" sz="4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Helvetica Neue Light"/>
              <a:buNone/>
              <a:defRPr b="0" i="0" sz="4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Helvetica Neue Light"/>
              <a:buNone/>
              <a:defRPr b="0" i="0" sz="4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Helvetica Neue Light"/>
              <a:buNone/>
              <a:defRPr b="0" i="0" sz="4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Helvetica Neue Light"/>
              <a:buNone/>
              <a:defRPr b="0" i="0" sz="4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Helvetica Neue Light"/>
              <a:buNone/>
              <a:defRPr b="0" i="0" sz="4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Helvetica Neue Light"/>
              <a:buNone/>
              <a:defRPr b="0" i="0" sz="4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idx="2" type="subTitle"/>
          </p:nvPr>
        </p:nvSpPr>
        <p:spPr>
          <a:xfrm>
            <a:off x="422950" y="2984175"/>
            <a:ext cx="7801200" cy="3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1"/>
          <p:cNvSpPr txBox="1"/>
          <p:nvPr>
            <p:ph type="title"/>
          </p:nvPr>
        </p:nvSpPr>
        <p:spPr>
          <a:xfrm>
            <a:off x="392925" y="1049175"/>
            <a:ext cx="7831200" cy="193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Lifecycle</a:t>
            </a:r>
            <a:endParaRPr/>
          </a:p>
        </p:txBody>
      </p:sp>
      <p:sp>
        <p:nvSpPr>
          <p:cNvPr id="108" name="Google Shape;108;p21"/>
          <p:cNvSpPr txBox="1"/>
          <p:nvPr>
            <p:ph idx="1" type="subTitle"/>
          </p:nvPr>
        </p:nvSpPr>
        <p:spPr>
          <a:xfrm>
            <a:off x="422950" y="3714075"/>
            <a:ext cx="7831200" cy="30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0"/>
          <p:cNvSpPr/>
          <p:nvPr/>
        </p:nvSpPr>
        <p:spPr>
          <a:xfrm>
            <a:off x="3898200" y="2201201"/>
            <a:ext cx="1347600" cy="741000"/>
          </a:xfrm>
          <a:prstGeom prst="rect">
            <a:avLst/>
          </a:prstGeom>
          <a:solidFill>
            <a:srgbClr val="F8F9FA"/>
          </a:solidFill>
          <a:ln>
            <a:noFill/>
          </a:ln>
          <a:effectLst>
            <a:outerShdw blurRad="57150" rotWithShape="0" algn="bl" dir="5400000" dist="1905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6"/>
                </a:solidFill>
                <a:latin typeface="Google Sans"/>
                <a:ea typeface="Google Sans"/>
                <a:cs typeface="Google Sans"/>
                <a:sym typeface="Google Sans"/>
              </a:rPr>
              <a:t>ML</a:t>
            </a:r>
            <a:r>
              <a:rPr b="1" lang="en">
                <a:latin typeface="Google Sans"/>
                <a:ea typeface="Google Sans"/>
                <a:cs typeface="Google Sans"/>
                <a:sym typeface="Google Sans"/>
              </a:rPr>
              <a:t> Code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84" name="Google Shape;384;p30"/>
          <p:cNvSpPr/>
          <p:nvPr/>
        </p:nvSpPr>
        <p:spPr>
          <a:xfrm>
            <a:off x="222819" y="2121487"/>
            <a:ext cx="1530300" cy="12291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rotWithShape="0" algn="bl" dir="5400000" dist="1905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Configuration</a:t>
            </a:r>
            <a:endParaRPr b="1" sz="11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85" name="Google Shape;385;p30"/>
          <p:cNvSpPr/>
          <p:nvPr/>
        </p:nvSpPr>
        <p:spPr>
          <a:xfrm>
            <a:off x="332647" y="3638706"/>
            <a:ext cx="1400400" cy="563700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Automation</a:t>
            </a:r>
            <a:endParaRPr b="1" sz="11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86" name="Google Shape;386;p30"/>
          <p:cNvSpPr/>
          <p:nvPr/>
        </p:nvSpPr>
        <p:spPr>
          <a:xfrm>
            <a:off x="1886442" y="3356628"/>
            <a:ext cx="2214900" cy="1056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Feature Engineering</a:t>
            </a:r>
            <a:endParaRPr b="1" sz="11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87" name="Google Shape;387;p30"/>
          <p:cNvSpPr/>
          <p:nvPr/>
        </p:nvSpPr>
        <p:spPr>
          <a:xfrm>
            <a:off x="600426" y="503550"/>
            <a:ext cx="1742400" cy="1329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Data</a:t>
            </a:r>
            <a:br>
              <a:rPr b="1" lang="en" sz="11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</a:br>
            <a:r>
              <a:rPr b="1" lang="en" sz="11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Collection</a:t>
            </a:r>
            <a:endParaRPr b="1" sz="11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88" name="Google Shape;388;p30"/>
          <p:cNvSpPr/>
          <p:nvPr/>
        </p:nvSpPr>
        <p:spPr>
          <a:xfrm>
            <a:off x="2214543" y="2046218"/>
            <a:ext cx="1351200" cy="992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Data</a:t>
            </a:r>
            <a:endParaRPr b="1" sz="11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Verification</a:t>
            </a:r>
            <a:endParaRPr b="1" sz="11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89" name="Google Shape;389;p30"/>
          <p:cNvSpPr/>
          <p:nvPr/>
        </p:nvSpPr>
        <p:spPr>
          <a:xfrm>
            <a:off x="2677103" y="902499"/>
            <a:ext cx="1245000" cy="826200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Data</a:t>
            </a:r>
            <a:endParaRPr b="1" sz="11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Preprocessing</a:t>
            </a:r>
            <a:endParaRPr b="1" sz="11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90" name="Google Shape;390;p30"/>
          <p:cNvSpPr/>
          <p:nvPr/>
        </p:nvSpPr>
        <p:spPr>
          <a:xfrm>
            <a:off x="4563304" y="4071864"/>
            <a:ext cx="2579400" cy="7023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Metadata Management</a:t>
            </a:r>
            <a:endParaRPr b="1" sz="11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91" name="Google Shape;391;p30"/>
          <p:cNvSpPr/>
          <p:nvPr/>
        </p:nvSpPr>
        <p:spPr>
          <a:xfrm>
            <a:off x="7424942" y="3719447"/>
            <a:ext cx="1267800" cy="67050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Monitoring</a:t>
            </a:r>
            <a:endParaRPr b="1" sz="11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92" name="Google Shape;392;p30"/>
          <p:cNvSpPr/>
          <p:nvPr/>
        </p:nvSpPr>
        <p:spPr>
          <a:xfrm>
            <a:off x="7355862" y="2046037"/>
            <a:ext cx="1558200" cy="1395600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Serving</a:t>
            </a:r>
            <a:endParaRPr b="1" sz="11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Infrastructure</a:t>
            </a:r>
            <a:endParaRPr b="1" sz="11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93" name="Google Shape;393;p30"/>
          <p:cNvSpPr/>
          <p:nvPr/>
        </p:nvSpPr>
        <p:spPr>
          <a:xfrm>
            <a:off x="6396225" y="636221"/>
            <a:ext cx="1558200" cy="11733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rotWithShape="0" algn="bl" dir="5400000" dist="1905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Resource</a:t>
            </a:r>
            <a:br>
              <a:rPr b="1" lang="en" sz="11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</a:br>
            <a:r>
              <a:rPr b="1" lang="en" sz="11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Management</a:t>
            </a:r>
            <a:endParaRPr b="1" sz="11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94" name="Google Shape;394;p30"/>
          <p:cNvSpPr/>
          <p:nvPr/>
        </p:nvSpPr>
        <p:spPr>
          <a:xfrm>
            <a:off x="5528529" y="2322401"/>
            <a:ext cx="1690200" cy="41640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Model Analysis</a:t>
            </a:r>
            <a:endParaRPr b="1" sz="11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95" name="Google Shape;395;p30"/>
          <p:cNvSpPr/>
          <p:nvPr/>
        </p:nvSpPr>
        <p:spPr>
          <a:xfrm>
            <a:off x="4823400" y="3093441"/>
            <a:ext cx="1953300" cy="7494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rotWithShape="0" algn="bl" dir="5400000" dist="1905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Process</a:t>
            </a:r>
            <a:br>
              <a:rPr b="1" lang="en" sz="11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</a:br>
            <a:r>
              <a:rPr b="1" lang="en" sz="11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Management</a:t>
            </a:r>
            <a:endParaRPr b="1" sz="11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96" name="Google Shape;396;p30"/>
          <p:cNvSpPr/>
          <p:nvPr/>
        </p:nvSpPr>
        <p:spPr>
          <a:xfrm>
            <a:off x="4822393" y="1181533"/>
            <a:ext cx="1267800" cy="841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Optimization</a:t>
            </a:r>
            <a:endParaRPr b="1" sz="11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97" name="Google Shape;397;p30"/>
          <p:cNvSpPr/>
          <p:nvPr/>
        </p:nvSpPr>
        <p:spPr>
          <a:xfrm>
            <a:off x="4260800" y="173175"/>
            <a:ext cx="1267800" cy="84120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Debugging</a:t>
            </a:r>
            <a:endParaRPr b="1" sz="11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98" name="Google Shape;398;p30"/>
          <p:cNvSpPr/>
          <p:nvPr/>
        </p:nvSpPr>
        <p:spPr>
          <a:xfrm>
            <a:off x="3811427" y="2121475"/>
            <a:ext cx="1558200" cy="917400"/>
          </a:xfrm>
          <a:prstGeom prst="rect">
            <a:avLst/>
          </a:prstGeom>
          <a:solidFill>
            <a:srgbClr val="FFFFFF">
              <a:alpha val="725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1"/>
          <p:cNvSpPr/>
          <p:nvPr/>
        </p:nvSpPr>
        <p:spPr>
          <a:xfrm>
            <a:off x="2644363" y="1132350"/>
            <a:ext cx="402300" cy="2878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31"/>
          <p:cNvSpPr txBox="1"/>
          <p:nvPr/>
        </p:nvSpPr>
        <p:spPr>
          <a:xfrm rot="-5400000">
            <a:off x="2005963" y="2370600"/>
            <a:ext cx="16791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AI Infrastructure</a:t>
            </a:r>
            <a:endParaRPr b="1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2"/>
          <p:cNvSpPr/>
          <p:nvPr/>
        </p:nvSpPr>
        <p:spPr>
          <a:xfrm>
            <a:off x="3018438" y="1132350"/>
            <a:ext cx="2988300" cy="7089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32"/>
          <p:cNvSpPr/>
          <p:nvPr/>
        </p:nvSpPr>
        <p:spPr>
          <a:xfrm>
            <a:off x="2644363" y="1132350"/>
            <a:ext cx="402300" cy="2878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32"/>
          <p:cNvSpPr txBox="1"/>
          <p:nvPr/>
        </p:nvSpPr>
        <p:spPr>
          <a:xfrm rot="-5400000">
            <a:off x="2005963" y="2370600"/>
            <a:ext cx="16791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AI Infrastructure</a:t>
            </a:r>
            <a:endParaRPr b="1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12" name="Google Shape;412;p32"/>
          <p:cNvSpPr txBox="1"/>
          <p:nvPr/>
        </p:nvSpPr>
        <p:spPr>
          <a:xfrm>
            <a:off x="3608163" y="1257000"/>
            <a:ext cx="21096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rPr>
              <a:t>Data Engineering</a:t>
            </a:r>
            <a:endParaRPr b="1" sz="1800">
              <a:solidFill>
                <a:schemeClr val="accen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3"/>
          <p:cNvSpPr/>
          <p:nvPr/>
        </p:nvSpPr>
        <p:spPr>
          <a:xfrm>
            <a:off x="3018438" y="1132350"/>
            <a:ext cx="2988300" cy="7089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33"/>
          <p:cNvSpPr/>
          <p:nvPr/>
        </p:nvSpPr>
        <p:spPr>
          <a:xfrm>
            <a:off x="3018438" y="1880325"/>
            <a:ext cx="3218700" cy="6987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33"/>
          <p:cNvSpPr/>
          <p:nvPr/>
        </p:nvSpPr>
        <p:spPr>
          <a:xfrm>
            <a:off x="2644363" y="1132350"/>
            <a:ext cx="402300" cy="2878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33"/>
          <p:cNvSpPr txBox="1"/>
          <p:nvPr/>
        </p:nvSpPr>
        <p:spPr>
          <a:xfrm rot="-5400000">
            <a:off x="2005963" y="2370600"/>
            <a:ext cx="16791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AI Infrastructure</a:t>
            </a:r>
            <a:endParaRPr b="1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21" name="Google Shape;421;p33"/>
          <p:cNvSpPr txBox="1"/>
          <p:nvPr/>
        </p:nvSpPr>
        <p:spPr>
          <a:xfrm>
            <a:off x="3608163" y="1257000"/>
            <a:ext cx="21096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rPr>
              <a:t>Data Engineering</a:t>
            </a:r>
            <a:endParaRPr b="1" sz="1800">
              <a:solidFill>
                <a:schemeClr val="accen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22" name="Google Shape;422;p33"/>
          <p:cNvSpPr txBox="1"/>
          <p:nvPr/>
        </p:nvSpPr>
        <p:spPr>
          <a:xfrm>
            <a:off x="3608113" y="1980300"/>
            <a:ext cx="26289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3"/>
                </a:solidFill>
                <a:latin typeface="Google Sans"/>
                <a:ea typeface="Google Sans"/>
                <a:cs typeface="Google Sans"/>
                <a:sym typeface="Google Sans"/>
              </a:rPr>
              <a:t>Model Engineering</a:t>
            </a:r>
            <a:endParaRPr b="1" sz="1800">
              <a:solidFill>
                <a:schemeClr val="accent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4"/>
          <p:cNvSpPr/>
          <p:nvPr/>
        </p:nvSpPr>
        <p:spPr>
          <a:xfrm>
            <a:off x="3018438" y="1132350"/>
            <a:ext cx="2988300" cy="7089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34"/>
          <p:cNvSpPr/>
          <p:nvPr/>
        </p:nvSpPr>
        <p:spPr>
          <a:xfrm>
            <a:off x="3018438" y="1880325"/>
            <a:ext cx="3218700" cy="6987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34"/>
          <p:cNvSpPr/>
          <p:nvPr/>
        </p:nvSpPr>
        <p:spPr>
          <a:xfrm>
            <a:off x="3018438" y="2618100"/>
            <a:ext cx="3416400" cy="6504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34"/>
          <p:cNvSpPr/>
          <p:nvPr/>
        </p:nvSpPr>
        <p:spPr>
          <a:xfrm>
            <a:off x="2644363" y="1132350"/>
            <a:ext cx="402300" cy="2878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34"/>
          <p:cNvSpPr txBox="1"/>
          <p:nvPr/>
        </p:nvSpPr>
        <p:spPr>
          <a:xfrm rot="-5400000">
            <a:off x="2005963" y="2370600"/>
            <a:ext cx="16791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AI Infrastructure</a:t>
            </a:r>
            <a:endParaRPr b="1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32" name="Google Shape;432;p34"/>
          <p:cNvSpPr txBox="1"/>
          <p:nvPr/>
        </p:nvSpPr>
        <p:spPr>
          <a:xfrm>
            <a:off x="3608163" y="1257000"/>
            <a:ext cx="21096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rPr>
              <a:t>Data Engineering</a:t>
            </a:r>
            <a:endParaRPr b="1" sz="1800">
              <a:solidFill>
                <a:schemeClr val="accen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33" name="Google Shape;433;p34"/>
          <p:cNvSpPr txBox="1"/>
          <p:nvPr/>
        </p:nvSpPr>
        <p:spPr>
          <a:xfrm>
            <a:off x="3608113" y="1980300"/>
            <a:ext cx="26289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3"/>
                </a:solidFill>
                <a:latin typeface="Google Sans"/>
                <a:ea typeface="Google Sans"/>
                <a:cs typeface="Google Sans"/>
                <a:sym typeface="Google Sans"/>
              </a:rPr>
              <a:t>Model Engineering</a:t>
            </a:r>
            <a:endParaRPr b="1" sz="1800">
              <a:solidFill>
                <a:schemeClr val="accent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34" name="Google Shape;434;p34"/>
          <p:cNvSpPr txBox="1"/>
          <p:nvPr/>
        </p:nvSpPr>
        <p:spPr>
          <a:xfrm>
            <a:off x="3608163" y="2703600"/>
            <a:ext cx="26289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4"/>
                </a:solidFill>
                <a:latin typeface="Google Sans"/>
                <a:ea typeface="Google Sans"/>
                <a:cs typeface="Google Sans"/>
                <a:sym typeface="Google Sans"/>
              </a:rPr>
              <a:t>Model Deployment</a:t>
            </a:r>
            <a:endParaRPr b="1" sz="1800">
              <a:solidFill>
                <a:schemeClr val="accent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5"/>
          <p:cNvSpPr/>
          <p:nvPr/>
        </p:nvSpPr>
        <p:spPr>
          <a:xfrm>
            <a:off x="3018438" y="1132350"/>
            <a:ext cx="2988300" cy="7089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35"/>
          <p:cNvSpPr/>
          <p:nvPr/>
        </p:nvSpPr>
        <p:spPr>
          <a:xfrm>
            <a:off x="3018438" y="1880325"/>
            <a:ext cx="3218700" cy="6987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35"/>
          <p:cNvSpPr/>
          <p:nvPr/>
        </p:nvSpPr>
        <p:spPr>
          <a:xfrm>
            <a:off x="3018438" y="2618100"/>
            <a:ext cx="3416400" cy="6504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35"/>
          <p:cNvSpPr/>
          <p:nvPr/>
        </p:nvSpPr>
        <p:spPr>
          <a:xfrm>
            <a:off x="3018438" y="3312450"/>
            <a:ext cx="3633600" cy="6987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35"/>
          <p:cNvSpPr/>
          <p:nvPr/>
        </p:nvSpPr>
        <p:spPr>
          <a:xfrm>
            <a:off x="2644363" y="1132350"/>
            <a:ext cx="402300" cy="2878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35"/>
          <p:cNvSpPr txBox="1"/>
          <p:nvPr/>
        </p:nvSpPr>
        <p:spPr>
          <a:xfrm rot="-5400000">
            <a:off x="2005963" y="2370600"/>
            <a:ext cx="16791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AI Infrastructure</a:t>
            </a:r>
            <a:endParaRPr b="1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45" name="Google Shape;445;p35"/>
          <p:cNvSpPr txBox="1"/>
          <p:nvPr/>
        </p:nvSpPr>
        <p:spPr>
          <a:xfrm>
            <a:off x="3608163" y="1257000"/>
            <a:ext cx="21096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rPr>
              <a:t>Data Engineering</a:t>
            </a:r>
            <a:endParaRPr b="1" sz="1800">
              <a:solidFill>
                <a:schemeClr val="accen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46" name="Google Shape;446;p35"/>
          <p:cNvSpPr txBox="1"/>
          <p:nvPr/>
        </p:nvSpPr>
        <p:spPr>
          <a:xfrm>
            <a:off x="3608113" y="1980300"/>
            <a:ext cx="26289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3"/>
                </a:solidFill>
                <a:latin typeface="Google Sans"/>
                <a:ea typeface="Google Sans"/>
                <a:cs typeface="Google Sans"/>
                <a:sym typeface="Google Sans"/>
              </a:rPr>
              <a:t>Model Engineering</a:t>
            </a:r>
            <a:endParaRPr b="1" sz="1800">
              <a:solidFill>
                <a:schemeClr val="accent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47" name="Google Shape;447;p35"/>
          <p:cNvSpPr txBox="1"/>
          <p:nvPr/>
        </p:nvSpPr>
        <p:spPr>
          <a:xfrm>
            <a:off x="3608163" y="2703600"/>
            <a:ext cx="26289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4"/>
                </a:solidFill>
                <a:latin typeface="Google Sans"/>
                <a:ea typeface="Google Sans"/>
                <a:cs typeface="Google Sans"/>
                <a:sym typeface="Google Sans"/>
              </a:rPr>
              <a:t>Model Deployment</a:t>
            </a:r>
            <a:endParaRPr b="1" sz="1800">
              <a:solidFill>
                <a:schemeClr val="accent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48" name="Google Shape;448;p35"/>
          <p:cNvSpPr txBox="1"/>
          <p:nvPr/>
        </p:nvSpPr>
        <p:spPr>
          <a:xfrm>
            <a:off x="3608238" y="3426900"/>
            <a:ext cx="21942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2"/>
                </a:solidFill>
                <a:latin typeface="Google Sans"/>
                <a:ea typeface="Google Sans"/>
                <a:cs typeface="Google Sans"/>
                <a:sym typeface="Google Sans"/>
              </a:rPr>
              <a:t>Product Analytics</a:t>
            </a:r>
            <a:endParaRPr b="1" sz="1800">
              <a:solidFill>
                <a:schemeClr val="accent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36"/>
          <p:cNvSpPr txBox="1"/>
          <p:nvPr>
            <p:ph type="title"/>
          </p:nvPr>
        </p:nvSpPr>
        <p:spPr>
          <a:xfrm>
            <a:off x="344500" y="603900"/>
            <a:ext cx="3864600" cy="9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</a:t>
            </a:r>
            <a:r>
              <a:rPr lang="en"/>
              <a:t> Engineering</a:t>
            </a:r>
            <a:endParaRPr/>
          </a:p>
        </p:txBody>
      </p:sp>
      <p:sp>
        <p:nvSpPr>
          <p:cNvPr id="454" name="Google Shape;454;p36"/>
          <p:cNvSpPr/>
          <p:nvPr/>
        </p:nvSpPr>
        <p:spPr>
          <a:xfrm>
            <a:off x="5427213" y="526300"/>
            <a:ext cx="2988300" cy="7089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36"/>
          <p:cNvSpPr/>
          <p:nvPr/>
        </p:nvSpPr>
        <p:spPr>
          <a:xfrm>
            <a:off x="5053138" y="526300"/>
            <a:ext cx="402300" cy="2878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36"/>
          <p:cNvSpPr txBox="1"/>
          <p:nvPr/>
        </p:nvSpPr>
        <p:spPr>
          <a:xfrm rot="-5400000">
            <a:off x="4414738" y="1764550"/>
            <a:ext cx="16791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AI Infrastructure</a:t>
            </a:r>
            <a:endParaRPr b="1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57" name="Google Shape;457;p36"/>
          <p:cNvSpPr txBox="1"/>
          <p:nvPr/>
        </p:nvSpPr>
        <p:spPr>
          <a:xfrm>
            <a:off x="6016938" y="650950"/>
            <a:ext cx="21096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rPr>
              <a:t>Data Engineering</a:t>
            </a:r>
            <a:endParaRPr b="1" sz="1800">
              <a:solidFill>
                <a:schemeClr val="accen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58" name="Google Shape;458;p36"/>
          <p:cNvSpPr txBox="1"/>
          <p:nvPr>
            <p:ph idx="1" type="body"/>
          </p:nvPr>
        </p:nvSpPr>
        <p:spPr>
          <a:xfrm>
            <a:off x="344500" y="1718700"/>
            <a:ext cx="3864600" cy="23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Defining data </a:t>
            </a:r>
            <a:r>
              <a:rPr b="1" lang="en">
                <a:solidFill>
                  <a:schemeClr val="accent2"/>
                </a:solidFill>
              </a:rPr>
              <a:t>requirements</a:t>
            </a:r>
            <a:endParaRPr b="1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37"/>
          <p:cNvSpPr txBox="1"/>
          <p:nvPr>
            <p:ph type="title"/>
          </p:nvPr>
        </p:nvSpPr>
        <p:spPr>
          <a:xfrm>
            <a:off x="344500" y="603900"/>
            <a:ext cx="3864600" cy="9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</a:t>
            </a:r>
            <a:r>
              <a:rPr lang="en"/>
              <a:t> Engineering</a:t>
            </a:r>
            <a:endParaRPr/>
          </a:p>
        </p:txBody>
      </p:sp>
      <p:sp>
        <p:nvSpPr>
          <p:cNvPr id="464" name="Google Shape;464;p37"/>
          <p:cNvSpPr/>
          <p:nvPr/>
        </p:nvSpPr>
        <p:spPr>
          <a:xfrm>
            <a:off x="5427213" y="526300"/>
            <a:ext cx="2988300" cy="7089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37"/>
          <p:cNvSpPr/>
          <p:nvPr/>
        </p:nvSpPr>
        <p:spPr>
          <a:xfrm>
            <a:off x="5053138" y="526300"/>
            <a:ext cx="402300" cy="2878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37"/>
          <p:cNvSpPr txBox="1"/>
          <p:nvPr/>
        </p:nvSpPr>
        <p:spPr>
          <a:xfrm rot="-5400000">
            <a:off x="4414738" y="1764550"/>
            <a:ext cx="16791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AI Infrastructure</a:t>
            </a:r>
            <a:endParaRPr b="1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67" name="Google Shape;467;p37"/>
          <p:cNvSpPr txBox="1"/>
          <p:nvPr/>
        </p:nvSpPr>
        <p:spPr>
          <a:xfrm>
            <a:off x="6016938" y="650950"/>
            <a:ext cx="21096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rPr>
              <a:t>Data Engineering</a:t>
            </a:r>
            <a:endParaRPr b="1" sz="1800">
              <a:solidFill>
                <a:schemeClr val="accen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68" name="Google Shape;468;p37"/>
          <p:cNvSpPr txBox="1"/>
          <p:nvPr>
            <p:ph idx="1" type="body"/>
          </p:nvPr>
        </p:nvSpPr>
        <p:spPr>
          <a:xfrm>
            <a:off x="344500" y="1718700"/>
            <a:ext cx="3864600" cy="23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Defining data </a:t>
            </a:r>
            <a:r>
              <a:rPr b="1" lang="en">
                <a:solidFill>
                  <a:schemeClr val="dk2"/>
                </a:solidFill>
              </a:rPr>
              <a:t>requirements</a:t>
            </a:r>
            <a:endParaRPr b="1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accent3"/>
                </a:solidFill>
              </a:rPr>
              <a:t>Collecting</a:t>
            </a:r>
            <a:r>
              <a:rPr lang="en">
                <a:solidFill>
                  <a:schemeClr val="dk1"/>
                </a:solidFill>
              </a:rPr>
              <a:t> data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8"/>
          <p:cNvSpPr txBox="1"/>
          <p:nvPr>
            <p:ph type="title"/>
          </p:nvPr>
        </p:nvSpPr>
        <p:spPr>
          <a:xfrm>
            <a:off x="344500" y="603900"/>
            <a:ext cx="3864600" cy="9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</a:t>
            </a:r>
            <a:r>
              <a:rPr lang="en"/>
              <a:t> Engineering</a:t>
            </a:r>
            <a:endParaRPr/>
          </a:p>
        </p:txBody>
      </p:sp>
      <p:sp>
        <p:nvSpPr>
          <p:cNvPr id="474" name="Google Shape;474;p38"/>
          <p:cNvSpPr/>
          <p:nvPr/>
        </p:nvSpPr>
        <p:spPr>
          <a:xfrm>
            <a:off x="5427213" y="526300"/>
            <a:ext cx="2988300" cy="7089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38"/>
          <p:cNvSpPr/>
          <p:nvPr/>
        </p:nvSpPr>
        <p:spPr>
          <a:xfrm>
            <a:off x="5053138" y="526300"/>
            <a:ext cx="402300" cy="2878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38"/>
          <p:cNvSpPr txBox="1"/>
          <p:nvPr/>
        </p:nvSpPr>
        <p:spPr>
          <a:xfrm rot="-5400000">
            <a:off x="4414738" y="1764550"/>
            <a:ext cx="16791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AI Infrastructure</a:t>
            </a:r>
            <a:endParaRPr b="1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77" name="Google Shape;477;p38"/>
          <p:cNvSpPr txBox="1"/>
          <p:nvPr/>
        </p:nvSpPr>
        <p:spPr>
          <a:xfrm>
            <a:off x="6016938" y="650950"/>
            <a:ext cx="21096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rPr>
              <a:t>Data Engineering</a:t>
            </a:r>
            <a:endParaRPr b="1" sz="1800">
              <a:solidFill>
                <a:schemeClr val="accen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78" name="Google Shape;478;p38"/>
          <p:cNvSpPr txBox="1"/>
          <p:nvPr>
            <p:ph idx="1" type="body"/>
          </p:nvPr>
        </p:nvSpPr>
        <p:spPr>
          <a:xfrm>
            <a:off x="344500" y="1718700"/>
            <a:ext cx="3864600" cy="23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Defining data </a:t>
            </a:r>
            <a:r>
              <a:rPr b="1" lang="en">
                <a:solidFill>
                  <a:schemeClr val="dk2"/>
                </a:solidFill>
              </a:rPr>
              <a:t>requirements</a:t>
            </a:r>
            <a:endParaRPr b="1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b="1" lang="en">
                <a:solidFill>
                  <a:schemeClr val="dk2"/>
                </a:solidFill>
              </a:rPr>
              <a:t>Collecting</a:t>
            </a:r>
            <a:r>
              <a:rPr lang="en">
                <a:solidFill>
                  <a:schemeClr val="dk2"/>
                </a:solidFill>
              </a:rPr>
              <a:t> data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accent3"/>
                </a:solidFill>
              </a:rPr>
              <a:t>Labelling</a:t>
            </a:r>
            <a:r>
              <a:rPr lang="en">
                <a:solidFill>
                  <a:schemeClr val="dk1"/>
                </a:solidFill>
              </a:rPr>
              <a:t> the data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39"/>
          <p:cNvSpPr txBox="1"/>
          <p:nvPr>
            <p:ph type="title"/>
          </p:nvPr>
        </p:nvSpPr>
        <p:spPr>
          <a:xfrm>
            <a:off x="344500" y="603900"/>
            <a:ext cx="3864600" cy="9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</a:t>
            </a:r>
            <a:r>
              <a:rPr lang="en"/>
              <a:t> Engineering</a:t>
            </a:r>
            <a:endParaRPr/>
          </a:p>
        </p:txBody>
      </p:sp>
      <p:sp>
        <p:nvSpPr>
          <p:cNvPr id="484" name="Google Shape;484;p39"/>
          <p:cNvSpPr/>
          <p:nvPr/>
        </p:nvSpPr>
        <p:spPr>
          <a:xfrm>
            <a:off x="5427213" y="526300"/>
            <a:ext cx="2988300" cy="7089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39"/>
          <p:cNvSpPr/>
          <p:nvPr/>
        </p:nvSpPr>
        <p:spPr>
          <a:xfrm>
            <a:off x="5053138" y="526300"/>
            <a:ext cx="402300" cy="2878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39"/>
          <p:cNvSpPr txBox="1"/>
          <p:nvPr/>
        </p:nvSpPr>
        <p:spPr>
          <a:xfrm rot="-5400000">
            <a:off x="4414738" y="1764550"/>
            <a:ext cx="16791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AI Infrastructure</a:t>
            </a:r>
            <a:endParaRPr b="1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87" name="Google Shape;487;p39"/>
          <p:cNvSpPr txBox="1"/>
          <p:nvPr/>
        </p:nvSpPr>
        <p:spPr>
          <a:xfrm>
            <a:off x="6016938" y="650950"/>
            <a:ext cx="21096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rPr>
              <a:t>Data Engineering</a:t>
            </a:r>
            <a:endParaRPr b="1" sz="1800">
              <a:solidFill>
                <a:schemeClr val="accen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88" name="Google Shape;488;p39"/>
          <p:cNvSpPr txBox="1"/>
          <p:nvPr>
            <p:ph idx="1" type="body"/>
          </p:nvPr>
        </p:nvSpPr>
        <p:spPr>
          <a:xfrm>
            <a:off x="344500" y="1718700"/>
            <a:ext cx="3864600" cy="23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Defining data </a:t>
            </a:r>
            <a:r>
              <a:rPr b="1" lang="en">
                <a:solidFill>
                  <a:schemeClr val="dk2"/>
                </a:solidFill>
              </a:rPr>
              <a:t>requirements</a:t>
            </a:r>
            <a:endParaRPr b="1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b="1" lang="en">
                <a:solidFill>
                  <a:schemeClr val="dk2"/>
                </a:solidFill>
              </a:rPr>
              <a:t>Collecting</a:t>
            </a:r>
            <a:r>
              <a:rPr lang="en">
                <a:solidFill>
                  <a:schemeClr val="dk2"/>
                </a:solidFill>
              </a:rPr>
              <a:t> data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b="1" lang="en">
                <a:solidFill>
                  <a:schemeClr val="dk2"/>
                </a:solidFill>
              </a:rPr>
              <a:t>Labelling</a:t>
            </a:r>
            <a:r>
              <a:rPr lang="en">
                <a:solidFill>
                  <a:schemeClr val="dk2"/>
                </a:solidFill>
              </a:rPr>
              <a:t> the data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Inspect and </a:t>
            </a:r>
            <a:r>
              <a:rPr b="1" lang="en">
                <a:solidFill>
                  <a:schemeClr val="accent1"/>
                </a:solidFill>
              </a:rPr>
              <a:t>clean</a:t>
            </a:r>
            <a:r>
              <a:rPr lang="en">
                <a:solidFill>
                  <a:schemeClr val="dk1"/>
                </a:solidFill>
              </a:rPr>
              <a:t> the data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22"/>
          <p:cNvGrpSpPr/>
          <p:nvPr/>
        </p:nvGrpSpPr>
        <p:grpSpPr>
          <a:xfrm rot="-5400000">
            <a:off x="3654133" y="1473016"/>
            <a:ext cx="1835732" cy="2197484"/>
            <a:chOff x="817125" y="1341475"/>
            <a:chExt cx="2055461" cy="2460513"/>
          </a:xfrm>
        </p:grpSpPr>
        <p:sp>
          <p:nvSpPr>
            <p:cNvPr id="114" name="Google Shape;114;p22"/>
            <p:cNvSpPr/>
            <p:nvPr/>
          </p:nvSpPr>
          <p:spPr>
            <a:xfrm>
              <a:off x="817125" y="1341475"/>
              <a:ext cx="275100" cy="275100"/>
            </a:xfrm>
            <a:prstGeom prst="ellipse">
              <a:avLst/>
            </a:pr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22"/>
            <p:cNvSpPr/>
            <p:nvPr/>
          </p:nvSpPr>
          <p:spPr>
            <a:xfrm>
              <a:off x="1262215" y="1341475"/>
              <a:ext cx="275100" cy="275100"/>
            </a:xfrm>
            <a:prstGeom prst="ellipse">
              <a:avLst/>
            </a:pr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22"/>
            <p:cNvSpPr/>
            <p:nvPr/>
          </p:nvSpPr>
          <p:spPr>
            <a:xfrm>
              <a:off x="1707306" y="1341475"/>
              <a:ext cx="275100" cy="275100"/>
            </a:xfrm>
            <a:prstGeom prst="ellipse">
              <a:avLst/>
            </a:pr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22"/>
            <p:cNvSpPr/>
            <p:nvPr/>
          </p:nvSpPr>
          <p:spPr>
            <a:xfrm>
              <a:off x="2152396" y="1341475"/>
              <a:ext cx="275100" cy="275100"/>
            </a:xfrm>
            <a:prstGeom prst="ellipse">
              <a:avLst/>
            </a:pr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22"/>
            <p:cNvSpPr/>
            <p:nvPr/>
          </p:nvSpPr>
          <p:spPr>
            <a:xfrm>
              <a:off x="2597486" y="1341475"/>
              <a:ext cx="275100" cy="275100"/>
            </a:xfrm>
            <a:prstGeom prst="ellipse">
              <a:avLst/>
            </a:pr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22"/>
            <p:cNvSpPr/>
            <p:nvPr/>
          </p:nvSpPr>
          <p:spPr>
            <a:xfrm>
              <a:off x="1039652" y="2168979"/>
              <a:ext cx="275100" cy="275100"/>
            </a:xfrm>
            <a:prstGeom prst="ellipse">
              <a:avLst/>
            </a:pr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2"/>
            <p:cNvSpPr/>
            <p:nvPr/>
          </p:nvSpPr>
          <p:spPr>
            <a:xfrm>
              <a:off x="1484742" y="2168979"/>
              <a:ext cx="275100" cy="275100"/>
            </a:xfrm>
            <a:prstGeom prst="ellipse">
              <a:avLst/>
            </a:pr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2"/>
            <p:cNvSpPr/>
            <p:nvPr/>
          </p:nvSpPr>
          <p:spPr>
            <a:xfrm>
              <a:off x="1929832" y="2168979"/>
              <a:ext cx="275100" cy="275100"/>
            </a:xfrm>
            <a:prstGeom prst="ellipse">
              <a:avLst/>
            </a:pr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2"/>
            <p:cNvSpPr/>
            <p:nvPr/>
          </p:nvSpPr>
          <p:spPr>
            <a:xfrm>
              <a:off x="2374923" y="2168979"/>
              <a:ext cx="275100" cy="275100"/>
            </a:xfrm>
            <a:prstGeom prst="ellipse">
              <a:avLst/>
            </a:pr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22"/>
            <p:cNvSpPr/>
            <p:nvPr/>
          </p:nvSpPr>
          <p:spPr>
            <a:xfrm>
              <a:off x="1262215" y="2847938"/>
              <a:ext cx="275100" cy="275100"/>
            </a:xfrm>
            <a:prstGeom prst="ellipse">
              <a:avLst/>
            </a:pr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2"/>
            <p:cNvSpPr/>
            <p:nvPr/>
          </p:nvSpPr>
          <p:spPr>
            <a:xfrm>
              <a:off x="1707306" y="2847938"/>
              <a:ext cx="275100" cy="275100"/>
            </a:xfrm>
            <a:prstGeom prst="ellipse">
              <a:avLst/>
            </a:pr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2"/>
            <p:cNvSpPr/>
            <p:nvPr/>
          </p:nvSpPr>
          <p:spPr>
            <a:xfrm>
              <a:off x="2152396" y="2847938"/>
              <a:ext cx="275100" cy="275100"/>
            </a:xfrm>
            <a:prstGeom prst="ellipse">
              <a:avLst/>
            </a:pr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22"/>
            <p:cNvSpPr/>
            <p:nvPr/>
          </p:nvSpPr>
          <p:spPr>
            <a:xfrm>
              <a:off x="1484749" y="3526888"/>
              <a:ext cx="275100" cy="275100"/>
            </a:xfrm>
            <a:prstGeom prst="ellipse">
              <a:avLst/>
            </a:pr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2"/>
            <p:cNvSpPr/>
            <p:nvPr/>
          </p:nvSpPr>
          <p:spPr>
            <a:xfrm>
              <a:off x="1929839" y="3526888"/>
              <a:ext cx="275100" cy="275100"/>
            </a:xfrm>
            <a:prstGeom prst="ellipse">
              <a:avLst/>
            </a:pr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8" name="Google Shape;128;p22"/>
            <p:cNvCxnSpPr>
              <a:stCxn id="114" idx="4"/>
              <a:endCxn id="122" idx="0"/>
            </p:cNvCxnSpPr>
            <p:nvPr/>
          </p:nvCxnSpPr>
          <p:spPr>
            <a:xfrm flipH="1" rot="-5400000">
              <a:off x="1457475" y="1113775"/>
              <a:ext cx="552300" cy="1557900"/>
            </a:xfrm>
            <a:prstGeom prst="straightConnector1">
              <a:avLst/>
            </a:prstGeom>
            <a:noFill/>
            <a:ln cap="flat" cmpd="sng" w="9525">
              <a:solidFill>
                <a:srgbClr val="BDC1C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" name="Google Shape;129;p22"/>
            <p:cNvCxnSpPr>
              <a:stCxn id="115" idx="4"/>
              <a:endCxn id="119" idx="0"/>
            </p:cNvCxnSpPr>
            <p:nvPr/>
          </p:nvCxnSpPr>
          <p:spPr>
            <a:xfrm rot="5400000">
              <a:off x="1012315" y="1781425"/>
              <a:ext cx="552300" cy="222600"/>
            </a:xfrm>
            <a:prstGeom prst="straightConnector1">
              <a:avLst/>
            </a:prstGeom>
            <a:noFill/>
            <a:ln cap="flat" cmpd="sng" w="9525">
              <a:solidFill>
                <a:srgbClr val="BDC1C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0" name="Google Shape;130;p22"/>
            <p:cNvCxnSpPr>
              <a:stCxn id="116" idx="4"/>
              <a:endCxn id="121" idx="0"/>
            </p:cNvCxnSpPr>
            <p:nvPr/>
          </p:nvCxnSpPr>
          <p:spPr>
            <a:xfrm flipH="1" rot="-5400000">
              <a:off x="1680006" y="1781425"/>
              <a:ext cx="552300" cy="222600"/>
            </a:xfrm>
            <a:prstGeom prst="straightConnector1">
              <a:avLst/>
            </a:prstGeom>
            <a:noFill/>
            <a:ln cap="flat" cmpd="sng" w="9525">
              <a:solidFill>
                <a:srgbClr val="BDC1C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" name="Google Shape;131;p22"/>
            <p:cNvCxnSpPr>
              <a:stCxn id="117" idx="4"/>
              <a:endCxn id="119" idx="0"/>
            </p:cNvCxnSpPr>
            <p:nvPr/>
          </p:nvCxnSpPr>
          <p:spPr>
            <a:xfrm rot="5400000">
              <a:off x="1457446" y="1336375"/>
              <a:ext cx="552300" cy="1112700"/>
            </a:xfrm>
            <a:prstGeom prst="straightConnector1">
              <a:avLst/>
            </a:prstGeom>
            <a:noFill/>
            <a:ln cap="flat" cmpd="sng" w="9525">
              <a:solidFill>
                <a:srgbClr val="BDC1C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" name="Google Shape;132;p22"/>
            <p:cNvCxnSpPr>
              <a:stCxn id="117" idx="4"/>
              <a:endCxn id="122" idx="0"/>
            </p:cNvCxnSpPr>
            <p:nvPr/>
          </p:nvCxnSpPr>
          <p:spPr>
            <a:xfrm flipH="1" rot="-5400000">
              <a:off x="2125096" y="1781425"/>
              <a:ext cx="552300" cy="222600"/>
            </a:xfrm>
            <a:prstGeom prst="straightConnector1">
              <a:avLst/>
            </a:prstGeom>
            <a:noFill/>
            <a:ln cap="flat" cmpd="sng" w="9525">
              <a:solidFill>
                <a:srgbClr val="BDC1C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" name="Google Shape;133;p22"/>
            <p:cNvCxnSpPr>
              <a:stCxn id="118" idx="4"/>
              <a:endCxn id="121" idx="0"/>
            </p:cNvCxnSpPr>
            <p:nvPr/>
          </p:nvCxnSpPr>
          <p:spPr>
            <a:xfrm rot="5400000">
              <a:off x="2124986" y="1558825"/>
              <a:ext cx="552300" cy="667800"/>
            </a:xfrm>
            <a:prstGeom prst="straightConnector1">
              <a:avLst/>
            </a:prstGeom>
            <a:noFill/>
            <a:ln cap="flat" cmpd="sng" w="9525">
              <a:solidFill>
                <a:srgbClr val="BDC1C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" name="Google Shape;134;p22"/>
            <p:cNvCxnSpPr>
              <a:stCxn id="119" idx="4"/>
              <a:endCxn id="123" idx="0"/>
            </p:cNvCxnSpPr>
            <p:nvPr/>
          </p:nvCxnSpPr>
          <p:spPr>
            <a:xfrm flipH="1" rot="-5400000">
              <a:off x="1086602" y="2534679"/>
              <a:ext cx="403800" cy="222600"/>
            </a:xfrm>
            <a:prstGeom prst="straightConnector1">
              <a:avLst/>
            </a:prstGeom>
            <a:noFill/>
            <a:ln cap="flat" cmpd="sng" w="9525">
              <a:solidFill>
                <a:srgbClr val="BDC1C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5" name="Google Shape;135;p22"/>
            <p:cNvCxnSpPr>
              <a:stCxn id="120" idx="4"/>
              <a:endCxn id="124" idx="0"/>
            </p:cNvCxnSpPr>
            <p:nvPr/>
          </p:nvCxnSpPr>
          <p:spPr>
            <a:xfrm flipH="1" rot="-5400000">
              <a:off x="1531692" y="2534679"/>
              <a:ext cx="403800" cy="222600"/>
            </a:xfrm>
            <a:prstGeom prst="straightConnector1">
              <a:avLst/>
            </a:prstGeom>
            <a:noFill/>
            <a:ln cap="flat" cmpd="sng" w="9525">
              <a:solidFill>
                <a:srgbClr val="BDC1C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6" name="Google Shape;136;p22"/>
            <p:cNvCxnSpPr>
              <a:stCxn id="121" idx="4"/>
              <a:endCxn id="123" idx="0"/>
            </p:cNvCxnSpPr>
            <p:nvPr/>
          </p:nvCxnSpPr>
          <p:spPr>
            <a:xfrm rot="5400000">
              <a:off x="1531732" y="2312229"/>
              <a:ext cx="403800" cy="667500"/>
            </a:xfrm>
            <a:prstGeom prst="straightConnector1">
              <a:avLst/>
            </a:prstGeom>
            <a:noFill/>
            <a:ln cap="flat" cmpd="sng" w="9525">
              <a:solidFill>
                <a:srgbClr val="BDC1C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7" name="Google Shape;137;p22"/>
            <p:cNvCxnSpPr>
              <a:stCxn id="121" idx="4"/>
              <a:endCxn id="125" idx="0"/>
            </p:cNvCxnSpPr>
            <p:nvPr/>
          </p:nvCxnSpPr>
          <p:spPr>
            <a:xfrm flipH="1" rot="-5400000">
              <a:off x="1976782" y="2534679"/>
              <a:ext cx="403800" cy="222600"/>
            </a:xfrm>
            <a:prstGeom prst="straightConnector1">
              <a:avLst/>
            </a:prstGeom>
            <a:noFill/>
            <a:ln cap="flat" cmpd="sng" w="9525">
              <a:solidFill>
                <a:srgbClr val="BDC1C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8" name="Google Shape;138;p22"/>
            <p:cNvCxnSpPr>
              <a:stCxn id="122" idx="4"/>
              <a:endCxn id="125" idx="0"/>
            </p:cNvCxnSpPr>
            <p:nvPr/>
          </p:nvCxnSpPr>
          <p:spPr>
            <a:xfrm rot="5400000">
              <a:off x="2199273" y="2534679"/>
              <a:ext cx="403800" cy="222600"/>
            </a:xfrm>
            <a:prstGeom prst="straightConnector1">
              <a:avLst/>
            </a:prstGeom>
            <a:noFill/>
            <a:ln cap="flat" cmpd="sng" w="9525">
              <a:solidFill>
                <a:srgbClr val="BDC1C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9" name="Google Shape;139;p22"/>
            <p:cNvCxnSpPr>
              <a:stCxn id="123" idx="4"/>
              <a:endCxn id="126" idx="0"/>
            </p:cNvCxnSpPr>
            <p:nvPr/>
          </p:nvCxnSpPr>
          <p:spPr>
            <a:xfrm flipH="1" rot="-5400000">
              <a:off x="1309165" y="3213638"/>
              <a:ext cx="403800" cy="222600"/>
            </a:xfrm>
            <a:prstGeom prst="straightConnector1">
              <a:avLst/>
            </a:prstGeom>
            <a:noFill/>
            <a:ln cap="flat" cmpd="sng" w="9525">
              <a:solidFill>
                <a:srgbClr val="BDC1C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" name="Google Shape;140;p22"/>
            <p:cNvCxnSpPr>
              <a:stCxn id="123" idx="4"/>
              <a:endCxn id="127" idx="0"/>
            </p:cNvCxnSpPr>
            <p:nvPr/>
          </p:nvCxnSpPr>
          <p:spPr>
            <a:xfrm flipH="1" rot="-5400000">
              <a:off x="1531615" y="2991188"/>
              <a:ext cx="403800" cy="667500"/>
            </a:xfrm>
            <a:prstGeom prst="straightConnector1">
              <a:avLst/>
            </a:prstGeom>
            <a:noFill/>
            <a:ln cap="flat" cmpd="sng" w="9525">
              <a:solidFill>
                <a:srgbClr val="BDC1C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1" name="Google Shape;141;p22"/>
            <p:cNvCxnSpPr>
              <a:stCxn id="124" idx="4"/>
              <a:endCxn id="127" idx="0"/>
            </p:cNvCxnSpPr>
            <p:nvPr/>
          </p:nvCxnSpPr>
          <p:spPr>
            <a:xfrm flipH="1" rot="-5400000">
              <a:off x="1754256" y="3213638"/>
              <a:ext cx="403800" cy="222600"/>
            </a:xfrm>
            <a:prstGeom prst="straightConnector1">
              <a:avLst/>
            </a:prstGeom>
            <a:noFill/>
            <a:ln cap="flat" cmpd="sng" w="9525">
              <a:solidFill>
                <a:srgbClr val="BDC1C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2" name="Google Shape;142;p22"/>
            <p:cNvCxnSpPr>
              <a:stCxn id="125" idx="4"/>
              <a:endCxn id="126" idx="0"/>
            </p:cNvCxnSpPr>
            <p:nvPr/>
          </p:nvCxnSpPr>
          <p:spPr>
            <a:xfrm rot="5400000">
              <a:off x="1754296" y="2991188"/>
              <a:ext cx="403800" cy="667500"/>
            </a:xfrm>
            <a:prstGeom prst="straightConnector1">
              <a:avLst/>
            </a:prstGeom>
            <a:noFill/>
            <a:ln cap="flat" cmpd="sng" w="9525">
              <a:solidFill>
                <a:srgbClr val="BDC1C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3" name="Google Shape;143;p22"/>
            <p:cNvCxnSpPr>
              <a:stCxn id="116" idx="4"/>
              <a:endCxn id="120" idx="0"/>
            </p:cNvCxnSpPr>
            <p:nvPr/>
          </p:nvCxnSpPr>
          <p:spPr>
            <a:xfrm rot="5400000">
              <a:off x="1457406" y="1781425"/>
              <a:ext cx="552300" cy="222600"/>
            </a:xfrm>
            <a:prstGeom prst="straightConnector1">
              <a:avLst/>
            </a:prstGeom>
            <a:noFill/>
            <a:ln cap="flat" cmpd="sng" w="9525">
              <a:solidFill>
                <a:srgbClr val="BDC1C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40"/>
          <p:cNvSpPr txBox="1"/>
          <p:nvPr>
            <p:ph type="title"/>
          </p:nvPr>
        </p:nvSpPr>
        <p:spPr>
          <a:xfrm>
            <a:off x="344500" y="603900"/>
            <a:ext cx="3864600" cy="9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</a:t>
            </a:r>
            <a:r>
              <a:rPr lang="en"/>
              <a:t> Engineering</a:t>
            </a:r>
            <a:endParaRPr/>
          </a:p>
        </p:txBody>
      </p:sp>
      <p:sp>
        <p:nvSpPr>
          <p:cNvPr id="494" name="Google Shape;494;p40"/>
          <p:cNvSpPr/>
          <p:nvPr/>
        </p:nvSpPr>
        <p:spPr>
          <a:xfrm>
            <a:off x="5427213" y="526300"/>
            <a:ext cx="2988300" cy="7089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40"/>
          <p:cNvSpPr/>
          <p:nvPr/>
        </p:nvSpPr>
        <p:spPr>
          <a:xfrm>
            <a:off x="5053138" y="526300"/>
            <a:ext cx="402300" cy="2878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40"/>
          <p:cNvSpPr txBox="1"/>
          <p:nvPr/>
        </p:nvSpPr>
        <p:spPr>
          <a:xfrm rot="-5400000">
            <a:off x="4414738" y="1764550"/>
            <a:ext cx="16791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AI Infrastructure</a:t>
            </a:r>
            <a:endParaRPr b="1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97" name="Google Shape;497;p40"/>
          <p:cNvSpPr txBox="1"/>
          <p:nvPr/>
        </p:nvSpPr>
        <p:spPr>
          <a:xfrm>
            <a:off x="6016938" y="650950"/>
            <a:ext cx="21096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rPr>
              <a:t>Data Engineering</a:t>
            </a:r>
            <a:endParaRPr b="1" sz="1800">
              <a:solidFill>
                <a:schemeClr val="accen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98" name="Google Shape;498;p40"/>
          <p:cNvSpPr txBox="1"/>
          <p:nvPr>
            <p:ph idx="1" type="body"/>
          </p:nvPr>
        </p:nvSpPr>
        <p:spPr>
          <a:xfrm>
            <a:off x="344500" y="1718700"/>
            <a:ext cx="3864600" cy="23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Defining data </a:t>
            </a:r>
            <a:r>
              <a:rPr b="1" lang="en">
                <a:solidFill>
                  <a:schemeClr val="dk2"/>
                </a:solidFill>
              </a:rPr>
              <a:t>requirements</a:t>
            </a:r>
            <a:endParaRPr b="1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b="1" lang="en">
                <a:solidFill>
                  <a:schemeClr val="dk2"/>
                </a:solidFill>
              </a:rPr>
              <a:t>Collecting</a:t>
            </a:r>
            <a:r>
              <a:rPr lang="en">
                <a:solidFill>
                  <a:schemeClr val="dk2"/>
                </a:solidFill>
              </a:rPr>
              <a:t> data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b="1" lang="en">
                <a:solidFill>
                  <a:schemeClr val="dk2"/>
                </a:solidFill>
              </a:rPr>
              <a:t>Labelling</a:t>
            </a:r>
            <a:r>
              <a:rPr lang="en">
                <a:solidFill>
                  <a:schemeClr val="dk2"/>
                </a:solidFill>
              </a:rPr>
              <a:t> the data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Inspect and </a:t>
            </a:r>
            <a:r>
              <a:rPr b="1" lang="en">
                <a:solidFill>
                  <a:schemeClr val="dk2"/>
                </a:solidFill>
              </a:rPr>
              <a:t>clean</a:t>
            </a:r>
            <a:r>
              <a:rPr lang="en">
                <a:solidFill>
                  <a:schemeClr val="dk2"/>
                </a:solidFill>
              </a:rPr>
              <a:t> the data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Prepare data for </a:t>
            </a:r>
            <a:r>
              <a:rPr b="1" lang="en">
                <a:solidFill>
                  <a:schemeClr val="accent1"/>
                </a:solidFill>
              </a:rPr>
              <a:t>training</a:t>
            </a:r>
            <a:endParaRPr b="1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41"/>
          <p:cNvSpPr txBox="1"/>
          <p:nvPr>
            <p:ph type="title"/>
          </p:nvPr>
        </p:nvSpPr>
        <p:spPr>
          <a:xfrm>
            <a:off x="344500" y="603900"/>
            <a:ext cx="3864600" cy="9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</a:t>
            </a:r>
            <a:r>
              <a:rPr lang="en"/>
              <a:t> Engineering</a:t>
            </a:r>
            <a:endParaRPr/>
          </a:p>
        </p:txBody>
      </p:sp>
      <p:sp>
        <p:nvSpPr>
          <p:cNvPr id="504" name="Google Shape;504;p41"/>
          <p:cNvSpPr/>
          <p:nvPr/>
        </p:nvSpPr>
        <p:spPr>
          <a:xfrm>
            <a:off x="5427213" y="526300"/>
            <a:ext cx="2988300" cy="7089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41"/>
          <p:cNvSpPr/>
          <p:nvPr/>
        </p:nvSpPr>
        <p:spPr>
          <a:xfrm>
            <a:off x="5053138" y="526300"/>
            <a:ext cx="402300" cy="2878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41"/>
          <p:cNvSpPr txBox="1"/>
          <p:nvPr/>
        </p:nvSpPr>
        <p:spPr>
          <a:xfrm rot="-5400000">
            <a:off x="4414738" y="1764550"/>
            <a:ext cx="16791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AI Infrastructure</a:t>
            </a:r>
            <a:endParaRPr b="1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07" name="Google Shape;507;p41"/>
          <p:cNvSpPr txBox="1"/>
          <p:nvPr/>
        </p:nvSpPr>
        <p:spPr>
          <a:xfrm>
            <a:off x="6016938" y="650950"/>
            <a:ext cx="21096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rPr>
              <a:t>Data Engineering</a:t>
            </a:r>
            <a:endParaRPr b="1" sz="1800">
              <a:solidFill>
                <a:schemeClr val="accen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08" name="Google Shape;508;p41"/>
          <p:cNvSpPr txBox="1"/>
          <p:nvPr>
            <p:ph idx="1" type="body"/>
          </p:nvPr>
        </p:nvSpPr>
        <p:spPr>
          <a:xfrm>
            <a:off x="344500" y="1718700"/>
            <a:ext cx="3864600" cy="23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Defining data </a:t>
            </a:r>
            <a:r>
              <a:rPr b="1" lang="en">
                <a:solidFill>
                  <a:schemeClr val="dk2"/>
                </a:solidFill>
              </a:rPr>
              <a:t>requirements</a:t>
            </a:r>
            <a:endParaRPr b="1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b="1" lang="en">
                <a:solidFill>
                  <a:schemeClr val="dk2"/>
                </a:solidFill>
              </a:rPr>
              <a:t>Collecting</a:t>
            </a:r>
            <a:r>
              <a:rPr lang="en">
                <a:solidFill>
                  <a:schemeClr val="dk2"/>
                </a:solidFill>
              </a:rPr>
              <a:t> data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b="1" lang="en">
                <a:solidFill>
                  <a:schemeClr val="dk2"/>
                </a:solidFill>
              </a:rPr>
              <a:t>Labelling</a:t>
            </a:r>
            <a:r>
              <a:rPr lang="en">
                <a:solidFill>
                  <a:schemeClr val="dk2"/>
                </a:solidFill>
              </a:rPr>
              <a:t> the data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Inspect and </a:t>
            </a:r>
            <a:r>
              <a:rPr b="1" lang="en">
                <a:solidFill>
                  <a:schemeClr val="dk2"/>
                </a:solidFill>
              </a:rPr>
              <a:t>clean</a:t>
            </a:r>
            <a:r>
              <a:rPr lang="en">
                <a:solidFill>
                  <a:schemeClr val="dk2"/>
                </a:solidFill>
              </a:rPr>
              <a:t> the data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Prepare data for </a:t>
            </a:r>
            <a:r>
              <a:rPr b="1" lang="en">
                <a:solidFill>
                  <a:schemeClr val="dk2"/>
                </a:solidFill>
              </a:rPr>
              <a:t>training</a:t>
            </a:r>
            <a:endParaRPr b="1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accent4"/>
                </a:solidFill>
              </a:rPr>
              <a:t>Augment</a:t>
            </a:r>
            <a:r>
              <a:rPr lang="en">
                <a:solidFill>
                  <a:schemeClr val="dk1"/>
                </a:solidFill>
              </a:rPr>
              <a:t> the data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42"/>
          <p:cNvSpPr txBox="1"/>
          <p:nvPr>
            <p:ph type="title"/>
          </p:nvPr>
        </p:nvSpPr>
        <p:spPr>
          <a:xfrm>
            <a:off x="344500" y="603900"/>
            <a:ext cx="3864600" cy="9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</a:t>
            </a:r>
            <a:r>
              <a:rPr lang="en"/>
              <a:t> Engineering</a:t>
            </a:r>
            <a:endParaRPr/>
          </a:p>
        </p:txBody>
      </p:sp>
      <p:sp>
        <p:nvSpPr>
          <p:cNvPr id="514" name="Google Shape;514;p42"/>
          <p:cNvSpPr/>
          <p:nvPr/>
        </p:nvSpPr>
        <p:spPr>
          <a:xfrm>
            <a:off x="5427213" y="526300"/>
            <a:ext cx="2988300" cy="7089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42"/>
          <p:cNvSpPr/>
          <p:nvPr/>
        </p:nvSpPr>
        <p:spPr>
          <a:xfrm>
            <a:off x="5053138" y="526300"/>
            <a:ext cx="402300" cy="2878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42"/>
          <p:cNvSpPr txBox="1"/>
          <p:nvPr/>
        </p:nvSpPr>
        <p:spPr>
          <a:xfrm rot="-5400000">
            <a:off x="4414738" y="1764550"/>
            <a:ext cx="16791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AI Infrastructure</a:t>
            </a:r>
            <a:endParaRPr b="1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17" name="Google Shape;517;p42"/>
          <p:cNvSpPr txBox="1"/>
          <p:nvPr/>
        </p:nvSpPr>
        <p:spPr>
          <a:xfrm>
            <a:off x="6016938" y="650950"/>
            <a:ext cx="21096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rPr>
              <a:t>Data Engineering</a:t>
            </a:r>
            <a:endParaRPr b="1" sz="1800">
              <a:solidFill>
                <a:schemeClr val="accen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18" name="Google Shape;518;p42"/>
          <p:cNvSpPr txBox="1"/>
          <p:nvPr>
            <p:ph idx="1" type="body"/>
          </p:nvPr>
        </p:nvSpPr>
        <p:spPr>
          <a:xfrm>
            <a:off x="344500" y="1718700"/>
            <a:ext cx="3864600" cy="23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Defining data </a:t>
            </a:r>
            <a:r>
              <a:rPr b="1" lang="en">
                <a:solidFill>
                  <a:schemeClr val="dk2"/>
                </a:solidFill>
              </a:rPr>
              <a:t>requirements</a:t>
            </a:r>
            <a:endParaRPr b="1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b="1" lang="en">
                <a:solidFill>
                  <a:schemeClr val="dk2"/>
                </a:solidFill>
              </a:rPr>
              <a:t>Collecting</a:t>
            </a:r>
            <a:r>
              <a:rPr lang="en">
                <a:solidFill>
                  <a:schemeClr val="dk2"/>
                </a:solidFill>
              </a:rPr>
              <a:t> data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b="1" lang="en">
                <a:solidFill>
                  <a:schemeClr val="dk2"/>
                </a:solidFill>
              </a:rPr>
              <a:t>Labelling</a:t>
            </a:r>
            <a:r>
              <a:rPr lang="en">
                <a:solidFill>
                  <a:schemeClr val="dk2"/>
                </a:solidFill>
              </a:rPr>
              <a:t> the data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Inspect and </a:t>
            </a:r>
            <a:r>
              <a:rPr b="1" lang="en">
                <a:solidFill>
                  <a:schemeClr val="dk2"/>
                </a:solidFill>
              </a:rPr>
              <a:t>clean</a:t>
            </a:r>
            <a:r>
              <a:rPr lang="en">
                <a:solidFill>
                  <a:schemeClr val="dk2"/>
                </a:solidFill>
              </a:rPr>
              <a:t> the data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Prepare data for </a:t>
            </a:r>
            <a:r>
              <a:rPr b="1" lang="en">
                <a:solidFill>
                  <a:schemeClr val="dk2"/>
                </a:solidFill>
              </a:rPr>
              <a:t>training</a:t>
            </a:r>
            <a:endParaRPr b="1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b="1" lang="en">
                <a:solidFill>
                  <a:schemeClr val="dk2"/>
                </a:solidFill>
              </a:rPr>
              <a:t>Augment</a:t>
            </a:r>
            <a:r>
              <a:rPr lang="en">
                <a:solidFill>
                  <a:schemeClr val="dk2"/>
                </a:solidFill>
              </a:rPr>
              <a:t> the data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Add </a:t>
            </a:r>
            <a:r>
              <a:rPr b="1" lang="en">
                <a:solidFill>
                  <a:schemeClr val="accent4"/>
                </a:solidFill>
              </a:rPr>
              <a:t>more data</a:t>
            </a:r>
            <a:endParaRPr b="1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43"/>
          <p:cNvSpPr txBox="1"/>
          <p:nvPr>
            <p:ph type="title"/>
          </p:nvPr>
        </p:nvSpPr>
        <p:spPr>
          <a:xfrm>
            <a:off x="344500" y="603900"/>
            <a:ext cx="3864600" cy="9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</a:t>
            </a:r>
            <a:r>
              <a:rPr lang="en"/>
              <a:t> Engineering</a:t>
            </a:r>
            <a:endParaRPr/>
          </a:p>
        </p:txBody>
      </p:sp>
      <p:sp>
        <p:nvSpPr>
          <p:cNvPr id="524" name="Google Shape;524;p43"/>
          <p:cNvSpPr/>
          <p:nvPr/>
        </p:nvSpPr>
        <p:spPr>
          <a:xfrm>
            <a:off x="5427213" y="526300"/>
            <a:ext cx="2988300" cy="7089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43"/>
          <p:cNvSpPr/>
          <p:nvPr/>
        </p:nvSpPr>
        <p:spPr>
          <a:xfrm>
            <a:off x="5053138" y="526300"/>
            <a:ext cx="402300" cy="2878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43"/>
          <p:cNvSpPr txBox="1"/>
          <p:nvPr/>
        </p:nvSpPr>
        <p:spPr>
          <a:xfrm rot="-5400000">
            <a:off x="4414738" y="1764550"/>
            <a:ext cx="16791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AI Infrastructure</a:t>
            </a:r>
            <a:endParaRPr b="1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27" name="Google Shape;527;p43"/>
          <p:cNvSpPr txBox="1"/>
          <p:nvPr/>
        </p:nvSpPr>
        <p:spPr>
          <a:xfrm>
            <a:off x="6016938" y="650950"/>
            <a:ext cx="21096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rPr>
              <a:t>Data Engineering</a:t>
            </a:r>
            <a:endParaRPr b="1" sz="1800">
              <a:solidFill>
                <a:schemeClr val="accen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28" name="Google Shape;528;p43"/>
          <p:cNvSpPr txBox="1"/>
          <p:nvPr>
            <p:ph idx="1" type="body"/>
          </p:nvPr>
        </p:nvSpPr>
        <p:spPr>
          <a:xfrm>
            <a:off x="344500" y="1718700"/>
            <a:ext cx="3864600" cy="23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Defining data </a:t>
            </a:r>
            <a:r>
              <a:rPr b="1" lang="en">
                <a:solidFill>
                  <a:schemeClr val="dk1"/>
                </a:solidFill>
              </a:rPr>
              <a:t>requirements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Collecting</a:t>
            </a:r>
            <a:r>
              <a:rPr lang="en">
                <a:solidFill>
                  <a:schemeClr val="dk1"/>
                </a:solidFill>
              </a:rPr>
              <a:t> data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Labelling</a:t>
            </a:r>
            <a:r>
              <a:rPr lang="en">
                <a:solidFill>
                  <a:schemeClr val="dk1"/>
                </a:solidFill>
              </a:rPr>
              <a:t> the data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Inspect and </a:t>
            </a:r>
            <a:r>
              <a:rPr b="1" lang="en">
                <a:solidFill>
                  <a:schemeClr val="dk1"/>
                </a:solidFill>
              </a:rPr>
              <a:t>clean</a:t>
            </a:r>
            <a:r>
              <a:rPr lang="en">
                <a:solidFill>
                  <a:schemeClr val="dk1"/>
                </a:solidFill>
              </a:rPr>
              <a:t> the data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Prepare data for </a:t>
            </a:r>
            <a:r>
              <a:rPr b="1" lang="en">
                <a:solidFill>
                  <a:schemeClr val="dk1"/>
                </a:solidFill>
              </a:rPr>
              <a:t>training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Augment</a:t>
            </a:r>
            <a:r>
              <a:rPr lang="en">
                <a:solidFill>
                  <a:schemeClr val="dk1"/>
                </a:solidFill>
              </a:rPr>
              <a:t> the data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Add more data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529" name="Google Shape;529;p43"/>
          <p:cNvSpPr/>
          <p:nvPr/>
        </p:nvSpPr>
        <p:spPr>
          <a:xfrm>
            <a:off x="2871600" y="2173100"/>
            <a:ext cx="1469400" cy="1926125"/>
          </a:xfrm>
          <a:custGeom>
            <a:rect b="b" l="l" r="r" t="t"/>
            <a:pathLst>
              <a:path extrusionOk="0" h="77045" w="58776">
                <a:moveTo>
                  <a:pt x="35560" y="0"/>
                </a:moveTo>
                <a:cubicBezTo>
                  <a:pt x="39276" y="7437"/>
                  <a:pt x="63783" y="31782"/>
                  <a:pt x="57856" y="44623"/>
                </a:cubicBezTo>
                <a:cubicBezTo>
                  <a:pt x="51929" y="57464"/>
                  <a:pt x="9643" y="71641"/>
                  <a:pt x="0" y="77045"/>
                </a:cubicBezTo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triangle"/>
            <a:tailEnd len="med" w="med" type="none"/>
          </a:ln>
        </p:spPr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44"/>
          <p:cNvSpPr txBox="1"/>
          <p:nvPr>
            <p:ph type="title"/>
          </p:nvPr>
        </p:nvSpPr>
        <p:spPr>
          <a:xfrm>
            <a:off x="344500" y="603900"/>
            <a:ext cx="3864600" cy="9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Model</a:t>
            </a:r>
            <a:r>
              <a:rPr lang="en"/>
              <a:t> Engineering</a:t>
            </a:r>
            <a:endParaRPr/>
          </a:p>
        </p:txBody>
      </p:sp>
      <p:sp>
        <p:nvSpPr>
          <p:cNvPr id="535" name="Google Shape;535;p44"/>
          <p:cNvSpPr txBox="1"/>
          <p:nvPr/>
        </p:nvSpPr>
        <p:spPr>
          <a:xfrm rot="-5400000">
            <a:off x="4414738" y="1612150"/>
            <a:ext cx="16791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AI Infrastructure</a:t>
            </a:r>
            <a:endParaRPr b="1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36" name="Google Shape;536;p44"/>
          <p:cNvSpPr txBox="1"/>
          <p:nvPr/>
        </p:nvSpPr>
        <p:spPr>
          <a:xfrm>
            <a:off x="6016938" y="498550"/>
            <a:ext cx="21096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rPr>
              <a:t>Data Engineering</a:t>
            </a:r>
            <a:endParaRPr b="1" sz="1800">
              <a:solidFill>
                <a:schemeClr val="accen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37" name="Google Shape;537;p44"/>
          <p:cNvSpPr txBox="1"/>
          <p:nvPr>
            <p:ph idx="1" type="body"/>
          </p:nvPr>
        </p:nvSpPr>
        <p:spPr>
          <a:xfrm>
            <a:off x="344500" y="1718700"/>
            <a:ext cx="3864600" cy="23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accent2"/>
                </a:solidFill>
              </a:rPr>
              <a:t>Training</a:t>
            </a:r>
            <a:r>
              <a:rPr lang="en">
                <a:solidFill>
                  <a:schemeClr val="dk1"/>
                </a:solidFill>
              </a:rPr>
              <a:t> ML models</a:t>
            </a:r>
            <a:endParaRPr b="1">
              <a:solidFill>
                <a:schemeClr val="accent4"/>
              </a:solidFill>
            </a:endParaRPr>
          </a:p>
        </p:txBody>
      </p:sp>
      <p:sp>
        <p:nvSpPr>
          <p:cNvPr id="538" name="Google Shape;538;p44"/>
          <p:cNvSpPr/>
          <p:nvPr/>
        </p:nvSpPr>
        <p:spPr>
          <a:xfrm>
            <a:off x="571500" y="5270525"/>
            <a:ext cx="640511" cy="839598"/>
          </a:xfrm>
          <a:custGeom>
            <a:rect b="b" l="l" r="r" t="t"/>
            <a:pathLst>
              <a:path extrusionOk="0" h="77045" w="58776">
                <a:moveTo>
                  <a:pt x="35560" y="0"/>
                </a:moveTo>
                <a:cubicBezTo>
                  <a:pt x="39276" y="7437"/>
                  <a:pt x="63783" y="31782"/>
                  <a:pt x="57856" y="44623"/>
                </a:cubicBezTo>
                <a:cubicBezTo>
                  <a:pt x="51929" y="57464"/>
                  <a:pt x="9643" y="71641"/>
                  <a:pt x="0" y="77045"/>
                </a:cubicBezTo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triangle"/>
            <a:tailEnd len="med" w="med" type="none"/>
          </a:ln>
        </p:spPr>
      </p:sp>
      <p:sp>
        <p:nvSpPr>
          <p:cNvPr id="539" name="Google Shape;539;p44"/>
          <p:cNvSpPr/>
          <p:nvPr/>
        </p:nvSpPr>
        <p:spPr>
          <a:xfrm>
            <a:off x="5427213" y="526300"/>
            <a:ext cx="2988300" cy="7089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44"/>
          <p:cNvSpPr/>
          <p:nvPr/>
        </p:nvSpPr>
        <p:spPr>
          <a:xfrm>
            <a:off x="5427213" y="1274275"/>
            <a:ext cx="3218700" cy="6987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44"/>
          <p:cNvSpPr/>
          <p:nvPr/>
        </p:nvSpPr>
        <p:spPr>
          <a:xfrm>
            <a:off x="5053138" y="526300"/>
            <a:ext cx="402300" cy="2878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44"/>
          <p:cNvSpPr txBox="1"/>
          <p:nvPr/>
        </p:nvSpPr>
        <p:spPr>
          <a:xfrm rot="-5400000">
            <a:off x="4414738" y="1764550"/>
            <a:ext cx="16791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AI Infrastructure</a:t>
            </a:r>
            <a:endParaRPr b="1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43" name="Google Shape;543;p44"/>
          <p:cNvSpPr txBox="1"/>
          <p:nvPr/>
        </p:nvSpPr>
        <p:spPr>
          <a:xfrm>
            <a:off x="6016938" y="650950"/>
            <a:ext cx="21096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rPr>
              <a:t>Data Engineering</a:t>
            </a:r>
            <a:endParaRPr b="1" sz="1800">
              <a:solidFill>
                <a:schemeClr val="accen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44" name="Google Shape;544;p44"/>
          <p:cNvSpPr txBox="1"/>
          <p:nvPr/>
        </p:nvSpPr>
        <p:spPr>
          <a:xfrm>
            <a:off x="6016888" y="1374250"/>
            <a:ext cx="26289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3"/>
                </a:solidFill>
                <a:latin typeface="Google Sans"/>
                <a:ea typeface="Google Sans"/>
                <a:cs typeface="Google Sans"/>
                <a:sym typeface="Google Sans"/>
              </a:rPr>
              <a:t>Model Engineering</a:t>
            </a:r>
            <a:endParaRPr b="1" sz="1800">
              <a:solidFill>
                <a:schemeClr val="accent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45"/>
          <p:cNvSpPr txBox="1"/>
          <p:nvPr>
            <p:ph type="title"/>
          </p:nvPr>
        </p:nvSpPr>
        <p:spPr>
          <a:xfrm>
            <a:off x="344500" y="603900"/>
            <a:ext cx="3864600" cy="9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Model</a:t>
            </a:r>
            <a:r>
              <a:rPr lang="en"/>
              <a:t> Engineering</a:t>
            </a:r>
            <a:endParaRPr/>
          </a:p>
        </p:txBody>
      </p:sp>
      <p:sp>
        <p:nvSpPr>
          <p:cNvPr id="550" name="Google Shape;550;p45"/>
          <p:cNvSpPr txBox="1"/>
          <p:nvPr/>
        </p:nvSpPr>
        <p:spPr>
          <a:xfrm rot="-5400000">
            <a:off x="4414738" y="1612150"/>
            <a:ext cx="16791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AI Infrastructure</a:t>
            </a:r>
            <a:endParaRPr b="1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51" name="Google Shape;551;p45"/>
          <p:cNvSpPr txBox="1"/>
          <p:nvPr/>
        </p:nvSpPr>
        <p:spPr>
          <a:xfrm>
            <a:off x="6016938" y="498550"/>
            <a:ext cx="21096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rPr>
              <a:t>Data Engineering</a:t>
            </a:r>
            <a:endParaRPr b="1" sz="1800">
              <a:solidFill>
                <a:schemeClr val="accen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52" name="Google Shape;552;p45"/>
          <p:cNvSpPr txBox="1"/>
          <p:nvPr>
            <p:ph idx="1" type="body"/>
          </p:nvPr>
        </p:nvSpPr>
        <p:spPr>
          <a:xfrm>
            <a:off x="344500" y="1718700"/>
            <a:ext cx="3864600" cy="23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b="1" lang="en">
                <a:solidFill>
                  <a:schemeClr val="dk2"/>
                </a:solidFill>
              </a:rPr>
              <a:t>Training</a:t>
            </a:r>
            <a:r>
              <a:rPr lang="en">
                <a:solidFill>
                  <a:schemeClr val="dk2"/>
                </a:solidFill>
              </a:rPr>
              <a:t> ML models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Improving training </a:t>
            </a:r>
            <a:r>
              <a:rPr b="1" lang="en">
                <a:solidFill>
                  <a:schemeClr val="accent4"/>
                </a:solidFill>
              </a:rPr>
              <a:t>speed</a:t>
            </a:r>
            <a:endParaRPr b="1">
              <a:solidFill>
                <a:schemeClr val="accent4"/>
              </a:solidFill>
            </a:endParaRPr>
          </a:p>
        </p:txBody>
      </p:sp>
      <p:sp>
        <p:nvSpPr>
          <p:cNvPr id="553" name="Google Shape;553;p45"/>
          <p:cNvSpPr/>
          <p:nvPr/>
        </p:nvSpPr>
        <p:spPr>
          <a:xfrm>
            <a:off x="571500" y="5270525"/>
            <a:ext cx="640511" cy="839598"/>
          </a:xfrm>
          <a:custGeom>
            <a:rect b="b" l="l" r="r" t="t"/>
            <a:pathLst>
              <a:path extrusionOk="0" h="77045" w="58776">
                <a:moveTo>
                  <a:pt x="35560" y="0"/>
                </a:moveTo>
                <a:cubicBezTo>
                  <a:pt x="39276" y="7437"/>
                  <a:pt x="63783" y="31782"/>
                  <a:pt x="57856" y="44623"/>
                </a:cubicBezTo>
                <a:cubicBezTo>
                  <a:pt x="51929" y="57464"/>
                  <a:pt x="9643" y="71641"/>
                  <a:pt x="0" y="77045"/>
                </a:cubicBezTo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triangle"/>
            <a:tailEnd len="med" w="med" type="none"/>
          </a:ln>
        </p:spPr>
      </p:sp>
      <p:sp>
        <p:nvSpPr>
          <p:cNvPr id="554" name="Google Shape;554;p45"/>
          <p:cNvSpPr/>
          <p:nvPr/>
        </p:nvSpPr>
        <p:spPr>
          <a:xfrm>
            <a:off x="5427213" y="526300"/>
            <a:ext cx="2988300" cy="7089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45"/>
          <p:cNvSpPr/>
          <p:nvPr/>
        </p:nvSpPr>
        <p:spPr>
          <a:xfrm>
            <a:off x="5427213" y="1274275"/>
            <a:ext cx="3218700" cy="6987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45"/>
          <p:cNvSpPr/>
          <p:nvPr/>
        </p:nvSpPr>
        <p:spPr>
          <a:xfrm>
            <a:off x="5053138" y="526300"/>
            <a:ext cx="402300" cy="2878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45"/>
          <p:cNvSpPr txBox="1"/>
          <p:nvPr/>
        </p:nvSpPr>
        <p:spPr>
          <a:xfrm rot="-5400000">
            <a:off x="4414738" y="1764550"/>
            <a:ext cx="16791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AI Infrastructure</a:t>
            </a:r>
            <a:endParaRPr b="1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58" name="Google Shape;558;p45"/>
          <p:cNvSpPr txBox="1"/>
          <p:nvPr/>
        </p:nvSpPr>
        <p:spPr>
          <a:xfrm>
            <a:off x="6016938" y="650950"/>
            <a:ext cx="21096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rPr>
              <a:t>Data Engineering</a:t>
            </a:r>
            <a:endParaRPr b="1" sz="1800">
              <a:solidFill>
                <a:schemeClr val="accen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59" name="Google Shape;559;p45"/>
          <p:cNvSpPr txBox="1"/>
          <p:nvPr/>
        </p:nvSpPr>
        <p:spPr>
          <a:xfrm>
            <a:off x="6016888" y="1374250"/>
            <a:ext cx="26289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3"/>
                </a:solidFill>
                <a:latin typeface="Google Sans"/>
                <a:ea typeface="Google Sans"/>
                <a:cs typeface="Google Sans"/>
                <a:sym typeface="Google Sans"/>
              </a:rPr>
              <a:t>Model Engineering</a:t>
            </a:r>
            <a:endParaRPr b="1" sz="1800">
              <a:solidFill>
                <a:schemeClr val="accent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46"/>
          <p:cNvSpPr txBox="1"/>
          <p:nvPr>
            <p:ph type="title"/>
          </p:nvPr>
        </p:nvSpPr>
        <p:spPr>
          <a:xfrm>
            <a:off x="344500" y="603900"/>
            <a:ext cx="3864600" cy="9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Model</a:t>
            </a:r>
            <a:r>
              <a:rPr lang="en"/>
              <a:t> Engineering</a:t>
            </a:r>
            <a:endParaRPr/>
          </a:p>
        </p:txBody>
      </p:sp>
      <p:sp>
        <p:nvSpPr>
          <p:cNvPr id="565" name="Google Shape;565;p46"/>
          <p:cNvSpPr txBox="1"/>
          <p:nvPr/>
        </p:nvSpPr>
        <p:spPr>
          <a:xfrm rot="-5400000">
            <a:off x="4414738" y="1612150"/>
            <a:ext cx="16791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AI Infrastructure</a:t>
            </a:r>
            <a:endParaRPr b="1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66" name="Google Shape;566;p46"/>
          <p:cNvSpPr txBox="1"/>
          <p:nvPr/>
        </p:nvSpPr>
        <p:spPr>
          <a:xfrm>
            <a:off x="6016938" y="498550"/>
            <a:ext cx="21096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rPr>
              <a:t>Data Engineering</a:t>
            </a:r>
            <a:endParaRPr b="1" sz="1800">
              <a:solidFill>
                <a:schemeClr val="accen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67" name="Google Shape;567;p46"/>
          <p:cNvSpPr txBox="1"/>
          <p:nvPr>
            <p:ph idx="1" type="body"/>
          </p:nvPr>
        </p:nvSpPr>
        <p:spPr>
          <a:xfrm>
            <a:off x="344500" y="1718700"/>
            <a:ext cx="3864600" cy="23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b="1" lang="en">
                <a:solidFill>
                  <a:schemeClr val="dk2"/>
                </a:solidFill>
              </a:rPr>
              <a:t>Training</a:t>
            </a:r>
            <a:r>
              <a:rPr lang="en">
                <a:solidFill>
                  <a:schemeClr val="dk2"/>
                </a:solidFill>
              </a:rPr>
              <a:t> ML models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Improving training </a:t>
            </a:r>
            <a:r>
              <a:rPr b="1" lang="en">
                <a:solidFill>
                  <a:schemeClr val="dk2"/>
                </a:solidFill>
              </a:rPr>
              <a:t>speed</a:t>
            </a:r>
            <a:endParaRPr b="1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Setting </a:t>
            </a:r>
            <a:r>
              <a:rPr b="1" lang="en">
                <a:solidFill>
                  <a:schemeClr val="accent1"/>
                </a:solidFill>
              </a:rPr>
              <a:t>target</a:t>
            </a:r>
            <a:r>
              <a:rPr lang="en">
                <a:solidFill>
                  <a:schemeClr val="dk1"/>
                </a:solidFill>
              </a:rPr>
              <a:t> metrics</a:t>
            </a:r>
            <a:endParaRPr b="1">
              <a:solidFill>
                <a:schemeClr val="accent4"/>
              </a:solidFill>
            </a:endParaRPr>
          </a:p>
        </p:txBody>
      </p:sp>
      <p:sp>
        <p:nvSpPr>
          <p:cNvPr id="568" name="Google Shape;568;p46"/>
          <p:cNvSpPr/>
          <p:nvPr/>
        </p:nvSpPr>
        <p:spPr>
          <a:xfrm>
            <a:off x="571500" y="5270525"/>
            <a:ext cx="640511" cy="839598"/>
          </a:xfrm>
          <a:custGeom>
            <a:rect b="b" l="l" r="r" t="t"/>
            <a:pathLst>
              <a:path extrusionOk="0" h="77045" w="58776">
                <a:moveTo>
                  <a:pt x="35560" y="0"/>
                </a:moveTo>
                <a:cubicBezTo>
                  <a:pt x="39276" y="7437"/>
                  <a:pt x="63783" y="31782"/>
                  <a:pt x="57856" y="44623"/>
                </a:cubicBezTo>
                <a:cubicBezTo>
                  <a:pt x="51929" y="57464"/>
                  <a:pt x="9643" y="71641"/>
                  <a:pt x="0" y="77045"/>
                </a:cubicBezTo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triangle"/>
            <a:tailEnd len="med" w="med" type="none"/>
          </a:ln>
        </p:spPr>
      </p:sp>
      <p:sp>
        <p:nvSpPr>
          <p:cNvPr id="569" name="Google Shape;569;p46"/>
          <p:cNvSpPr/>
          <p:nvPr/>
        </p:nvSpPr>
        <p:spPr>
          <a:xfrm>
            <a:off x="5427213" y="526300"/>
            <a:ext cx="2988300" cy="7089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46"/>
          <p:cNvSpPr/>
          <p:nvPr/>
        </p:nvSpPr>
        <p:spPr>
          <a:xfrm>
            <a:off x="5427213" y="1274275"/>
            <a:ext cx="3218700" cy="6987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46"/>
          <p:cNvSpPr/>
          <p:nvPr/>
        </p:nvSpPr>
        <p:spPr>
          <a:xfrm>
            <a:off x="5053138" y="526300"/>
            <a:ext cx="402300" cy="2878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46"/>
          <p:cNvSpPr txBox="1"/>
          <p:nvPr/>
        </p:nvSpPr>
        <p:spPr>
          <a:xfrm rot="-5400000">
            <a:off x="4414738" y="1764550"/>
            <a:ext cx="16791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AI Infrastructure</a:t>
            </a:r>
            <a:endParaRPr b="1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73" name="Google Shape;573;p46"/>
          <p:cNvSpPr txBox="1"/>
          <p:nvPr/>
        </p:nvSpPr>
        <p:spPr>
          <a:xfrm>
            <a:off x="6016938" y="650950"/>
            <a:ext cx="21096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rPr>
              <a:t>Data Engineering</a:t>
            </a:r>
            <a:endParaRPr b="1" sz="1800">
              <a:solidFill>
                <a:schemeClr val="accen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74" name="Google Shape;574;p46"/>
          <p:cNvSpPr txBox="1"/>
          <p:nvPr/>
        </p:nvSpPr>
        <p:spPr>
          <a:xfrm>
            <a:off x="6016888" y="1374250"/>
            <a:ext cx="26289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3"/>
                </a:solidFill>
                <a:latin typeface="Google Sans"/>
                <a:ea typeface="Google Sans"/>
                <a:cs typeface="Google Sans"/>
                <a:sym typeface="Google Sans"/>
              </a:rPr>
              <a:t>Model Engineering</a:t>
            </a:r>
            <a:endParaRPr b="1" sz="1800">
              <a:solidFill>
                <a:schemeClr val="accent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47"/>
          <p:cNvSpPr txBox="1"/>
          <p:nvPr>
            <p:ph type="title"/>
          </p:nvPr>
        </p:nvSpPr>
        <p:spPr>
          <a:xfrm>
            <a:off x="344500" y="603900"/>
            <a:ext cx="3864600" cy="9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Model</a:t>
            </a:r>
            <a:r>
              <a:rPr lang="en"/>
              <a:t> Engineering</a:t>
            </a:r>
            <a:endParaRPr/>
          </a:p>
        </p:txBody>
      </p:sp>
      <p:sp>
        <p:nvSpPr>
          <p:cNvPr id="580" name="Google Shape;580;p47"/>
          <p:cNvSpPr txBox="1"/>
          <p:nvPr/>
        </p:nvSpPr>
        <p:spPr>
          <a:xfrm rot="-5400000">
            <a:off x="4414738" y="1612150"/>
            <a:ext cx="16791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AI Infrastructure</a:t>
            </a:r>
            <a:endParaRPr b="1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81" name="Google Shape;581;p47"/>
          <p:cNvSpPr txBox="1"/>
          <p:nvPr/>
        </p:nvSpPr>
        <p:spPr>
          <a:xfrm>
            <a:off x="6016938" y="498550"/>
            <a:ext cx="21096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rPr>
              <a:t>Data Engineering</a:t>
            </a:r>
            <a:endParaRPr b="1" sz="1800">
              <a:solidFill>
                <a:schemeClr val="accen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82" name="Google Shape;582;p47"/>
          <p:cNvSpPr txBox="1"/>
          <p:nvPr>
            <p:ph idx="1" type="body"/>
          </p:nvPr>
        </p:nvSpPr>
        <p:spPr>
          <a:xfrm>
            <a:off x="344500" y="1718700"/>
            <a:ext cx="3864600" cy="23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b="1" lang="en">
                <a:solidFill>
                  <a:schemeClr val="dk2"/>
                </a:solidFill>
              </a:rPr>
              <a:t>Training</a:t>
            </a:r>
            <a:r>
              <a:rPr lang="en">
                <a:solidFill>
                  <a:schemeClr val="dk2"/>
                </a:solidFill>
              </a:rPr>
              <a:t> ML models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Improving training </a:t>
            </a:r>
            <a:r>
              <a:rPr b="1" lang="en">
                <a:solidFill>
                  <a:schemeClr val="dk2"/>
                </a:solidFill>
              </a:rPr>
              <a:t>speed</a:t>
            </a:r>
            <a:endParaRPr b="1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Setting </a:t>
            </a:r>
            <a:r>
              <a:rPr b="1" lang="en">
                <a:solidFill>
                  <a:schemeClr val="dk2"/>
                </a:solidFill>
              </a:rPr>
              <a:t>target</a:t>
            </a:r>
            <a:r>
              <a:rPr lang="en">
                <a:solidFill>
                  <a:schemeClr val="dk2"/>
                </a:solidFill>
              </a:rPr>
              <a:t> metrics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accent3"/>
                </a:solidFill>
              </a:rPr>
              <a:t>Evaluating</a:t>
            </a:r>
            <a:r>
              <a:rPr lang="en">
                <a:solidFill>
                  <a:schemeClr val="dk1"/>
                </a:solidFill>
              </a:rPr>
              <a:t> against metrics</a:t>
            </a:r>
            <a:endParaRPr b="1">
              <a:solidFill>
                <a:schemeClr val="accent4"/>
              </a:solidFill>
            </a:endParaRPr>
          </a:p>
        </p:txBody>
      </p:sp>
      <p:sp>
        <p:nvSpPr>
          <p:cNvPr id="583" name="Google Shape;583;p47"/>
          <p:cNvSpPr/>
          <p:nvPr/>
        </p:nvSpPr>
        <p:spPr>
          <a:xfrm>
            <a:off x="571500" y="5270525"/>
            <a:ext cx="640511" cy="839598"/>
          </a:xfrm>
          <a:custGeom>
            <a:rect b="b" l="l" r="r" t="t"/>
            <a:pathLst>
              <a:path extrusionOk="0" h="77045" w="58776">
                <a:moveTo>
                  <a:pt x="35560" y="0"/>
                </a:moveTo>
                <a:cubicBezTo>
                  <a:pt x="39276" y="7437"/>
                  <a:pt x="63783" y="31782"/>
                  <a:pt x="57856" y="44623"/>
                </a:cubicBezTo>
                <a:cubicBezTo>
                  <a:pt x="51929" y="57464"/>
                  <a:pt x="9643" y="71641"/>
                  <a:pt x="0" y="77045"/>
                </a:cubicBezTo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triangle"/>
            <a:tailEnd len="med" w="med" type="none"/>
          </a:ln>
        </p:spPr>
      </p:sp>
      <p:sp>
        <p:nvSpPr>
          <p:cNvPr id="584" name="Google Shape;584;p47"/>
          <p:cNvSpPr/>
          <p:nvPr/>
        </p:nvSpPr>
        <p:spPr>
          <a:xfrm>
            <a:off x="5427213" y="526300"/>
            <a:ext cx="2988300" cy="7089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47"/>
          <p:cNvSpPr/>
          <p:nvPr/>
        </p:nvSpPr>
        <p:spPr>
          <a:xfrm>
            <a:off x="5427213" y="1274275"/>
            <a:ext cx="3218700" cy="6987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47"/>
          <p:cNvSpPr/>
          <p:nvPr/>
        </p:nvSpPr>
        <p:spPr>
          <a:xfrm>
            <a:off x="5053138" y="526300"/>
            <a:ext cx="402300" cy="2878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47"/>
          <p:cNvSpPr txBox="1"/>
          <p:nvPr/>
        </p:nvSpPr>
        <p:spPr>
          <a:xfrm rot="-5400000">
            <a:off x="4414738" y="1764550"/>
            <a:ext cx="16791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AI Infrastructure</a:t>
            </a:r>
            <a:endParaRPr b="1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88" name="Google Shape;588;p47"/>
          <p:cNvSpPr txBox="1"/>
          <p:nvPr/>
        </p:nvSpPr>
        <p:spPr>
          <a:xfrm>
            <a:off x="6016938" y="650950"/>
            <a:ext cx="21096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rPr>
              <a:t>Data Engineering</a:t>
            </a:r>
            <a:endParaRPr b="1" sz="1800">
              <a:solidFill>
                <a:schemeClr val="accen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89" name="Google Shape;589;p47"/>
          <p:cNvSpPr txBox="1"/>
          <p:nvPr/>
        </p:nvSpPr>
        <p:spPr>
          <a:xfrm>
            <a:off x="6016888" y="1374250"/>
            <a:ext cx="26289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3"/>
                </a:solidFill>
                <a:latin typeface="Google Sans"/>
                <a:ea typeface="Google Sans"/>
                <a:cs typeface="Google Sans"/>
                <a:sym typeface="Google Sans"/>
              </a:rPr>
              <a:t>Model Engineering</a:t>
            </a:r>
            <a:endParaRPr b="1" sz="1800">
              <a:solidFill>
                <a:schemeClr val="accent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48"/>
          <p:cNvSpPr txBox="1"/>
          <p:nvPr>
            <p:ph type="title"/>
          </p:nvPr>
        </p:nvSpPr>
        <p:spPr>
          <a:xfrm>
            <a:off x="344500" y="603900"/>
            <a:ext cx="3864600" cy="9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Model</a:t>
            </a:r>
            <a:r>
              <a:rPr lang="en"/>
              <a:t> Engineering</a:t>
            </a:r>
            <a:endParaRPr/>
          </a:p>
        </p:txBody>
      </p:sp>
      <p:sp>
        <p:nvSpPr>
          <p:cNvPr id="595" name="Google Shape;595;p48"/>
          <p:cNvSpPr txBox="1"/>
          <p:nvPr/>
        </p:nvSpPr>
        <p:spPr>
          <a:xfrm rot="-5400000">
            <a:off x="4414738" y="1612150"/>
            <a:ext cx="16791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AI Infrastructure</a:t>
            </a:r>
            <a:endParaRPr b="1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96" name="Google Shape;596;p48"/>
          <p:cNvSpPr txBox="1"/>
          <p:nvPr/>
        </p:nvSpPr>
        <p:spPr>
          <a:xfrm>
            <a:off x="6016938" y="498550"/>
            <a:ext cx="21096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rPr>
              <a:t>Data Engineering</a:t>
            </a:r>
            <a:endParaRPr b="1" sz="1800">
              <a:solidFill>
                <a:schemeClr val="accen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97" name="Google Shape;597;p48"/>
          <p:cNvSpPr txBox="1"/>
          <p:nvPr>
            <p:ph idx="1" type="body"/>
          </p:nvPr>
        </p:nvSpPr>
        <p:spPr>
          <a:xfrm>
            <a:off x="344500" y="1718700"/>
            <a:ext cx="3864600" cy="23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b="1" lang="en">
                <a:solidFill>
                  <a:schemeClr val="dk2"/>
                </a:solidFill>
              </a:rPr>
              <a:t>Training</a:t>
            </a:r>
            <a:r>
              <a:rPr lang="en">
                <a:solidFill>
                  <a:schemeClr val="dk2"/>
                </a:solidFill>
              </a:rPr>
              <a:t> ML models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Improving training </a:t>
            </a:r>
            <a:r>
              <a:rPr b="1" lang="en">
                <a:solidFill>
                  <a:schemeClr val="dk2"/>
                </a:solidFill>
              </a:rPr>
              <a:t>speed</a:t>
            </a:r>
            <a:endParaRPr b="1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Setting </a:t>
            </a:r>
            <a:r>
              <a:rPr b="1" lang="en">
                <a:solidFill>
                  <a:schemeClr val="dk2"/>
                </a:solidFill>
              </a:rPr>
              <a:t>target</a:t>
            </a:r>
            <a:r>
              <a:rPr lang="en">
                <a:solidFill>
                  <a:schemeClr val="dk2"/>
                </a:solidFill>
              </a:rPr>
              <a:t> metrics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b="1" lang="en">
                <a:solidFill>
                  <a:schemeClr val="dk2"/>
                </a:solidFill>
              </a:rPr>
              <a:t>Evaluating</a:t>
            </a:r>
            <a:r>
              <a:rPr lang="en">
                <a:solidFill>
                  <a:schemeClr val="dk2"/>
                </a:solidFill>
              </a:rPr>
              <a:t> against metrics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accent4"/>
                </a:solidFill>
              </a:rPr>
              <a:t>Optimizing</a:t>
            </a:r>
            <a:r>
              <a:rPr lang="en">
                <a:solidFill>
                  <a:schemeClr val="dk1"/>
                </a:solidFill>
              </a:rPr>
              <a:t> model training</a:t>
            </a:r>
            <a:endParaRPr b="1">
              <a:solidFill>
                <a:schemeClr val="accent4"/>
              </a:solidFill>
            </a:endParaRPr>
          </a:p>
        </p:txBody>
      </p:sp>
      <p:sp>
        <p:nvSpPr>
          <p:cNvPr id="598" name="Google Shape;598;p48"/>
          <p:cNvSpPr/>
          <p:nvPr/>
        </p:nvSpPr>
        <p:spPr>
          <a:xfrm>
            <a:off x="571500" y="5270525"/>
            <a:ext cx="640511" cy="839598"/>
          </a:xfrm>
          <a:custGeom>
            <a:rect b="b" l="l" r="r" t="t"/>
            <a:pathLst>
              <a:path extrusionOk="0" h="77045" w="58776">
                <a:moveTo>
                  <a:pt x="35560" y="0"/>
                </a:moveTo>
                <a:cubicBezTo>
                  <a:pt x="39276" y="7437"/>
                  <a:pt x="63783" y="31782"/>
                  <a:pt x="57856" y="44623"/>
                </a:cubicBezTo>
                <a:cubicBezTo>
                  <a:pt x="51929" y="57464"/>
                  <a:pt x="9643" y="71641"/>
                  <a:pt x="0" y="77045"/>
                </a:cubicBezTo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triangle"/>
            <a:tailEnd len="med" w="med" type="none"/>
          </a:ln>
        </p:spPr>
      </p:sp>
      <p:sp>
        <p:nvSpPr>
          <p:cNvPr id="599" name="Google Shape;599;p48"/>
          <p:cNvSpPr/>
          <p:nvPr/>
        </p:nvSpPr>
        <p:spPr>
          <a:xfrm>
            <a:off x="5427213" y="526300"/>
            <a:ext cx="2988300" cy="7089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48"/>
          <p:cNvSpPr/>
          <p:nvPr/>
        </p:nvSpPr>
        <p:spPr>
          <a:xfrm>
            <a:off x="5427213" y="1274275"/>
            <a:ext cx="3218700" cy="6987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48"/>
          <p:cNvSpPr/>
          <p:nvPr/>
        </p:nvSpPr>
        <p:spPr>
          <a:xfrm>
            <a:off x="5053138" y="526300"/>
            <a:ext cx="402300" cy="2878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48"/>
          <p:cNvSpPr txBox="1"/>
          <p:nvPr/>
        </p:nvSpPr>
        <p:spPr>
          <a:xfrm rot="-5400000">
            <a:off x="4414738" y="1764550"/>
            <a:ext cx="16791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AI Infrastructure</a:t>
            </a:r>
            <a:endParaRPr b="1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03" name="Google Shape;603;p48"/>
          <p:cNvSpPr txBox="1"/>
          <p:nvPr/>
        </p:nvSpPr>
        <p:spPr>
          <a:xfrm>
            <a:off x="6016938" y="650950"/>
            <a:ext cx="21096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rPr>
              <a:t>Data Engineering</a:t>
            </a:r>
            <a:endParaRPr b="1" sz="1800">
              <a:solidFill>
                <a:schemeClr val="accen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04" name="Google Shape;604;p48"/>
          <p:cNvSpPr txBox="1"/>
          <p:nvPr/>
        </p:nvSpPr>
        <p:spPr>
          <a:xfrm>
            <a:off x="6016888" y="1374250"/>
            <a:ext cx="26289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3"/>
                </a:solidFill>
                <a:latin typeface="Google Sans"/>
                <a:ea typeface="Google Sans"/>
                <a:cs typeface="Google Sans"/>
                <a:sym typeface="Google Sans"/>
              </a:rPr>
              <a:t>Model Engineering</a:t>
            </a:r>
            <a:endParaRPr b="1" sz="1800">
              <a:solidFill>
                <a:schemeClr val="accent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49"/>
          <p:cNvSpPr txBox="1"/>
          <p:nvPr>
            <p:ph type="title"/>
          </p:nvPr>
        </p:nvSpPr>
        <p:spPr>
          <a:xfrm>
            <a:off x="344500" y="603900"/>
            <a:ext cx="3864600" cy="9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Model</a:t>
            </a:r>
            <a:r>
              <a:rPr lang="en"/>
              <a:t> Engineering</a:t>
            </a:r>
            <a:endParaRPr/>
          </a:p>
        </p:txBody>
      </p:sp>
      <p:sp>
        <p:nvSpPr>
          <p:cNvPr id="610" name="Google Shape;610;p49"/>
          <p:cNvSpPr txBox="1"/>
          <p:nvPr/>
        </p:nvSpPr>
        <p:spPr>
          <a:xfrm rot="-5400000">
            <a:off x="4414738" y="1612150"/>
            <a:ext cx="16791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AI Infrastructure</a:t>
            </a:r>
            <a:endParaRPr b="1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11" name="Google Shape;611;p49"/>
          <p:cNvSpPr txBox="1"/>
          <p:nvPr/>
        </p:nvSpPr>
        <p:spPr>
          <a:xfrm>
            <a:off x="6016938" y="498550"/>
            <a:ext cx="21096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rPr>
              <a:t>Data Engineering</a:t>
            </a:r>
            <a:endParaRPr b="1" sz="1800">
              <a:solidFill>
                <a:schemeClr val="accen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12" name="Google Shape;612;p49"/>
          <p:cNvSpPr txBox="1"/>
          <p:nvPr>
            <p:ph idx="1" type="body"/>
          </p:nvPr>
        </p:nvSpPr>
        <p:spPr>
          <a:xfrm>
            <a:off x="344500" y="1718700"/>
            <a:ext cx="3864600" cy="23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b="1" lang="en">
                <a:solidFill>
                  <a:schemeClr val="dk2"/>
                </a:solidFill>
              </a:rPr>
              <a:t>Training</a:t>
            </a:r>
            <a:r>
              <a:rPr lang="en">
                <a:solidFill>
                  <a:schemeClr val="dk2"/>
                </a:solidFill>
              </a:rPr>
              <a:t> ML models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Improving training </a:t>
            </a:r>
            <a:r>
              <a:rPr b="1" lang="en">
                <a:solidFill>
                  <a:schemeClr val="dk2"/>
                </a:solidFill>
              </a:rPr>
              <a:t>speed</a:t>
            </a:r>
            <a:endParaRPr b="1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Setting </a:t>
            </a:r>
            <a:r>
              <a:rPr b="1" lang="en">
                <a:solidFill>
                  <a:schemeClr val="dk2"/>
                </a:solidFill>
              </a:rPr>
              <a:t>target</a:t>
            </a:r>
            <a:r>
              <a:rPr lang="en">
                <a:solidFill>
                  <a:schemeClr val="dk2"/>
                </a:solidFill>
              </a:rPr>
              <a:t> metrics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b="1" lang="en">
                <a:solidFill>
                  <a:schemeClr val="dk2"/>
                </a:solidFill>
              </a:rPr>
              <a:t>Evaluating</a:t>
            </a:r>
            <a:r>
              <a:rPr lang="en">
                <a:solidFill>
                  <a:schemeClr val="dk2"/>
                </a:solidFill>
              </a:rPr>
              <a:t> against metrics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b="1" lang="en">
                <a:solidFill>
                  <a:schemeClr val="dk2"/>
                </a:solidFill>
              </a:rPr>
              <a:t>Optimizing</a:t>
            </a:r>
            <a:r>
              <a:rPr lang="en">
                <a:solidFill>
                  <a:schemeClr val="dk2"/>
                </a:solidFill>
              </a:rPr>
              <a:t> model training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Keeping up with </a:t>
            </a:r>
            <a:r>
              <a:rPr b="1" lang="en">
                <a:solidFill>
                  <a:schemeClr val="accent6"/>
                </a:solidFill>
              </a:rPr>
              <a:t>SOTA</a:t>
            </a:r>
            <a:endParaRPr b="1">
              <a:solidFill>
                <a:schemeClr val="accent6"/>
              </a:solidFill>
            </a:endParaRPr>
          </a:p>
        </p:txBody>
      </p:sp>
      <p:sp>
        <p:nvSpPr>
          <p:cNvPr id="613" name="Google Shape;613;p49"/>
          <p:cNvSpPr/>
          <p:nvPr/>
        </p:nvSpPr>
        <p:spPr>
          <a:xfrm>
            <a:off x="571500" y="5270525"/>
            <a:ext cx="640511" cy="839598"/>
          </a:xfrm>
          <a:custGeom>
            <a:rect b="b" l="l" r="r" t="t"/>
            <a:pathLst>
              <a:path extrusionOk="0" h="77045" w="58776">
                <a:moveTo>
                  <a:pt x="35560" y="0"/>
                </a:moveTo>
                <a:cubicBezTo>
                  <a:pt x="39276" y="7437"/>
                  <a:pt x="63783" y="31782"/>
                  <a:pt x="57856" y="44623"/>
                </a:cubicBezTo>
                <a:cubicBezTo>
                  <a:pt x="51929" y="57464"/>
                  <a:pt x="9643" y="71641"/>
                  <a:pt x="0" y="77045"/>
                </a:cubicBezTo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triangle"/>
            <a:tailEnd len="med" w="med" type="none"/>
          </a:ln>
        </p:spPr>
      </p:sp>
      <p:sp>
        <p:nvSpPr>
          <p:cNvPr id="614" name="Google Shape;614;p49"/>
          <p:cNvSpPr/>
          <p:nvPr/>
        </p:nvSpPr>
        <p:spPr>
          <a:xfrm>
            <a:off x="5427213" y="526300"/>
            <a:ext cx="2988300" cy="7089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49"/>
          <p:cNvSpPr/>
          <p:nvPr/>
        </p:nvSpPr>
        <p:spPr>
          <a:xfrm>
            <a:off x="5427213" y="1274275"/>
            <a:ext cx="3218700" cy="6987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49"/>
          <p:cNvSpPr txBox="1"/>
          <p:nvPr/>
        </p:nvSpPr>
        <p:spPr>
          <a:xfrm>
            <a:off x="6016938" y="650950"/>
            <a:ext cx="21096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rPr>
              <a:t>Data Engineering</a:t>
            </a:r>
            <a:endParaRPr b="1" sz="1800">
              <a:solidFill>
                <a:schemeClr val="accen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17" name="Google Shape;617;p49"/>
          <p:cNvSpPr txBox="1"/>
          <p:nvPr/>
        </p:nvSpPr>
        <p:spPr>
          <a:xfrm>
            <a:off x="6016888" y="1374250"/>
            <a:ext cx="26289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3"/>
                </a:solidFill>
                <a:latin typeface="Google Sans"/>
                <a:ea typeface="Google Sans"/>
                <a:cs typeface="Google Sans"/>
                <a:sym typeface="Google Sans"/>
              </a:rPr>
              <a:t>Model Engineering</a:t>
            </a:r>
            <a:endParaRPr b="1" sz="1800">
              <a:solidFill>
                <a:schemeClr val="accent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18" name="Google Shape;618;p49"/>
          <p:cNvSpPr/>
          <p:nvPr/>
        </p:nvSpPr>
        <p:spPr>
          <a:xfrm>
            <a:off x="5053138" y="526300"/>
            <a:ext cx="402300" cy="2878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49"/>
          <p:cNvSpPr txBox="1"/>
          <p:nvPr/>
        </p:nvSpPr>
        <p:spPr>
          <a:xfrm rot="-5400000">
            <a:off x="4414738" y="1764550"/>
            <a:ext cx="16791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AI Infrastructure</a:t>
            </a:r>
            <a:endParaRPr b="1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/>
        </p:nvSpPr>
        <p:spPr>
          <a:xfrm>
            <a:off x="1673050" y="2164950"/>
            <a:ext cx="1201500" cy="8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6"/>
                </a:solidFill>
                <a:latin typeface="Google Sans"/>
                <a:ea typeface="Google Sans"/>
                <a:cs typeface="Google Sans"/>
                <a:sym typeface="Google Sans"/>
              </a:rPr>
              <a:t>Input Data</a:t>
            </a:r>
            <a:endParaRPr b="1" sz="2000">
              <a:solidFill>
                <a:schemeClr val="accent6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grpSp>
        <p:nvGrpSpPr>
          <p:cNvPr id="149" name="Google Shape;149;p23"/>
          <p:cNvGrpSpPr/>
          <p:nvPr/>
        </p:nvGrpSpPr>
        <p:grpSpPr>
          <a:xfrm rot="-5400000">
            <a:off x="3654133" y="1473016"/>
            <a:ext cx="1835732" cy="2197484"/>
            <a:chOff x="817125" y="1341475"/>
            <a:chExt cx="2055461" cy="2460513"/>
          </a:xfrm>
        </p:grpSpPr>
        <p:sp>
          <p:nvSpPr>
            <p:cNvPr id="150" name="Google Shape;150;p23"/>
            <p:cNvSpPr/>
            <p:nvPr/>
          </p:nvSpPr>
          <p:spPr>
            <a:xfrm>
              <a:off x="817125" y="1341475"/>
              <a:ext cx="275100" cy="275100"/>
            </a:xfrm>
            <a:prstGeom prst="ellipse">
              <a:avLst/>
            </a:pr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3"/>
            <p:cNvSpPr/>
            <p:nvPr/>
          </p:nvSpPr>
          <p:spPr>
            <a:xfrm>
              <a:off x="1262215" y="1341475"/>
              <a:ext cx="275100" cy="275100"/>
            </a:xfrm>
            <a:prstGeom prst="ellipse">
              <a:avLst/>
            </a:pr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3"/>
            <p:cNvSpPr/>
            <p:nvPr/>
          </p:nvSpPr>
          <p:spPr>
            <a:xfrm>
              <a:off x="1707306" y="1341475"/>
              <a:ext cx="275100" cy="275100"/>
            </a:xfrm>
            <a:prstGeom prst="ellipse">
              <a:avLst/>
            </a:pr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3"/>
            <p:cNvSpPr/>
            <p:nvPr/>
          </p:nvSpPr>
          <p:spPr>
            <a:xfrm>
              <a:off x="2152396" y="1341475"/>
              <a:ext cx="275100" cy="275100"/>
            </a:xfrm>
            <a:prstGeom prst="ellipse">
              <a:avLst/>
            </a:pr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3"/>
            <p:cNvSpPr/>
            <p:nvPr/>
          </p:nvSpPr>
          <p:spPr>
            <a:xfrm>
              <a:off x="2597486" y="1341475"/>
              <a:ext cx="275100" cy="275100"/>
            </a:xfrm>
            <a:prstGeom prst="ellipse">
              <a:avLst/>
            </a:pr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3"/>
            <p:cNvSpPr/>
            <p:nvPr/>
          </p:nvSpPr>
          <p:spPr>
            <a:xfrm>
              <a:off x="1039652" y="2168979"/>
              <a:ext cx="275100" cy="275100"/>
            </a:xfrm>
            <a:prstGeom prst="ellipse">
              <a:avLst/>
            </a:pr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3"/>
            <p:cNvSpPr/>
            <p:nvPr/>
          </p:nvSpPr>
          <p:spPr>
            <a:xfrm>
              <a:off x="1484742" y="2168979"/>
              <a:ext cx="275100" cy="275100"/>
            </a:xfrm>
            <a:prstGeom prst="ellipse">
              <a:avLst/>
            </a:pr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3"/>
            <p:cNvSpPr/>
            <p:nvPr/>
          </p:nvSpPr>
          <p:spPr>
            <a:xfrm>
              <a:off x="1929832" y="2168979"/>
              <a:ext cx="275100" cy="275100"/>
            </a:xfrm>
            <a:prstGeom prst="ellipse">
              <a:avLst/>
            </a:pr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3"/>
            <p:cNvSpPr/>
            <p:nvPr/>
          </p:nvSpPr>
          <p:spPr>
            <a:xfrm>
              <a:off x="2374923" y="2168979"/>
              <a:ext cx="275100" cy="275100"/>
            </a:xfrm>
            <a:prstGeom prst="ellipse">
              <a:avLst/>
            </a:pr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3"/>
            <p:cNvSpPr/>
            <p:nvPr/>
          </p:nvSpPr>
          <p:spPr>
            <a:xfrm>
              <a:off x="1262215" y="2847938"/>
              <a:ext cx="275100" cy="275100"/>
            </a:xfrm>
            <a:prstGeom prst="ellipse">
              <a:avLst/>
            </a:pr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3"/>
            <p:cNvSpPr/>
            <p:nvPr/>
          </p:nvSpPr>
          <p:spPr>
            <a:xfrm>
              <a:off x="1707306" y="2847938"/>
              <a:ext cx="275100" cy="275100"/>
            </a:xfrm>
            <a:prstGeom prst="ellipse">
              <a:avLst/>
            </a:pr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3"/>
            <p:cNvSpPr/>
            <p:nvPr/>
          </p:nvSpPr>
          <p:spPr>
            <a:xfrm>
              <a:off x="2152396" y="2847938"/>
              <a:ext cx="275100" cy="275100"/>
            </a:xfrm>
            <a:prstGeom prst="ellipse">
              <a:avLst/>
            </a:pr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3"/>
            <p:cNvSpPr/>
            <p:nvPr/>
          </p:nvSpPr>
          <p:spPr>
            <a:xfrm>
              <a:off x="1484749" y="3526888"/>
              <a:ext cx="275100" cy="275100"/>
            </a:xfrm>
            <a:prstGeom prst="ellipse">
              <a:avLst/>
            </a:pr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3"/>
            <p:cNvSpPr/>
            <p:nvPr/>
          </p:nvSpPr>
          <p:spPr>
            <a:xfrm>
              <a:off x="1929839" y="3526888"/>
              <a:ext cx="275100" cy="275100"/>
            </a:xfrm>
            <a:prstGeom prst="ellipse">
              <a:avLst/>
            </a:pr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64" name="Google Shape;164;p23"/>
            <p:cNvCxnSpPr>
              <a:stCxn id="150" idx="4"/>
              <a:endCxn id="158" idx="0"/>
            </p:cNvCxnSpPr>
            <p:nvPr/>
          </p:nvCxnSpPr>
          <p:spPr>
            <a:xfrm flipH="1" rot="-5400000">
              <a:off x="1457475" y="1113775"/>
              <a:ext cx="552300" cy="1557900"/>
            </a:xfrm>
            <a:prstGeom prst="straightConnector1">
              <a:avLst/>
            </a:prstGeom>
            <a:noFill/>
            <a:ln cap="flat" cmpd="sng" w="9525">
              <a:solidFill>
                <a:srgbClr val="BDC1C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5" name="Google Shape;165;p23"/>
            <p:cNvCxnSpPr>
              <a:stCxn id="151" idx="4"/>
              <a:endCxn id="155" idx="0"/>
            </p:cNvCxnSpPr>
            <p:nvPr/>
          </p:nvCxnSpPr>
          <p:spPr>
            <a:xfrm rot="5400000">
              <a:off x="1012315" y="1781425"/>
              <a:ext cx="552300" cy="222600"/>
            </a:xfrm>
            <a:prstGeom prst="straightConnector1">
              <a:avLst/>
            </a:prstGeom>
            <a:noFill/>
            <a:ln cap="flat" cmpd="sng" w="9525">
              <a:solidFill>
                <a:srgbClr val="BDC1C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6" name="Google Shape;166;p23"/>
            <p:cNvCxnSpPr>
              <a:stCxn id="152" idx="4"/>
              <a:endCxn id="157" idx="0"/>
            </p:cNvCxnSpPr>
            <p:nvPr/>
          </p:nvCxnSpPr>
          <p:spPr>
            <a:xfrm flipH="1" rot="-5400000">
              <a:off x="1680006" y="1781425"/>
              <a:ext cx="552300" cy="222600"/>
            </a:xfrm>
            <a:prstGeom prst="straightConnector1">
              <a:avLst/>
            </a:prstGeom>
            <a:noFill/>
            <a:ln cap="flat" cmpd="sng" w="9525">
              <a:solidFill>
                <a:srgbClr val="BDC1C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7" name="Google Shape;167;p23"/>
            <p:cNvCxnSpPr>
              <a:stCxn id="153" idx="4"/>
              <a:endCxn id="155" idx="0"/>
            </p:cNvCxnSpPr>
            <p:nvPr/>
          </p:nvCxnSpPr>
          <p:spPr>
            <a:xfrm rot="5400000">
              <a:off x="1457446" y="1336375"/>
              <a:ext cx="552300" cy="1112700"/>
            </a:xfrm>
            <a:prstGeom prst="straightConnector1">
              <a:avLst/>
            </a:prstGeom>
            <a:noFill/>
            <a:ln cap="flat" cmpd="sng" w="9525">
              <a:solidFill>
                <a:srgbClr val="BDC1C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8" name="Google Shape;168;p23"/>
            <p:cNvCxnSpPr>
              <a:stCxn id="153" idx="4"/>
              <a:endCxn id="158" idx="0"/>
            </p:cNvCxnSpPr>
            <p:nvPr/>
          </p:nvCxnSpPr>
          <p:spPr>
            <a:xfrm flipH="1" rot="-5400000">
              <a:off x="2125096" y="1781425"/>
              <a:ext cx="552300" cy="222600"/>
            </a:xfrm>
            <a:prstGeom prst="straightConnector1">
              <a:avLst/>
            </a:prstGeom>
            <a:noFill/>
            <a:ln cap="flat" cmpd="sng" w="9525">
              <a:solidFill>
                <a:srgbClr val="BDC1C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9" name="Google Shape;169;p23"/>
            <p:cNvCxnSpPr>
              <a:stCxn id="154" idx="4"/>
              <a:endCxn id="157" idx="0"/>
            </p:cNvCxnSpPr>
            <p:nvPr/>
          </p:nvCxnSpPr>
          <p:spPr>
            <a:xfrm rot="5400000">
              <a:off x="2124986" y="1558825"/>
              <a:ext cx="552300" cy="667800"/>
            </a:xfrm>
            <a:prstGeom prst="straightConnector1">
              <a:avLst/>
            </a:prstGeom>
            <a:noFill/>
            <a:ln cap="flat" cmpd="sng" w="9525">
              <a:solidFill>
                <a:srgbClr val="BDC1C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0" name="Google Shape;170;p23"/>
            <p:cNvCxnSpPr>
              <a:stCxn id="155" idx="4"/>
              <a:endCxn id="159" idx="0"/>
            </p:cNvCxnSpPr>
            <p:nvPr/>
          </p:nvCxnSpPr>
          <p:spPr>
            <a:xfrm flipH="1" rot="-5400000">
              <a:off x="1086602" y="2534679"/>
              <a:ext cx="403800" cy="222600"/>
            </a:xfrm>
            <a:prstGeom prst="straightConnector1">
              <a:avLst/>
            </a:prstGeom>
            <a:noFill/>
            <a:ln cap="flat" cmpd="sng" w="9525">
              <a:solidFill>
                <a:srgbClr val="BDC1C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1" name="Google Shape;171;p23"/>
            <p:cNvCxnSpPr>
              <a:stCxn id="156" idx="4"/>
              <a:endCxn id="160" idx="0"/>
            </p:cNvCxnSpPr>
            <p:nvPr/>
          </p:nvCxnSpPr>
          <p:spPr>
            <a:xfrm flipH="1" rot="-5400000">
              <a:off x="1531692" y="2534679"/>
              <a:ext cx="403800" cy="222600"/>
            </a:xfrm>
            <a:prstGeom prst="straightConnector1">
              <a:avLst/>
            </a:prstGeom>
            <a:noFill/>
            <a:ln cap="flat" cmpd="sng" w="9525">
              <a:solidFill>
                <a:srgbClr val="BDC1C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2" name="Google Shape;172;p23"/>
            <p:cNvCxnSpPr>
              <a:stCxn id="157" idx="4"/>
              <a:endCxn id="159" idx="0"/>
            </p:cNvCxnSpPr>
            <p:nvPr/>
          </p:nvCxnSpPr>
          <p:spPr>
            <a:xfrm rot="5400000">
              <a:off x="1531732" y="2312229"/>
              <a:ext cx="403800" cy="667500"/>
            </a:xfrm>
            <a:prstGeom prst="straightConnector1">
              <a:avLst/>
            </a:prstGeom>
            <a:noFill/>
            <a:ln cap="flat" cmpd="sng" w="9525">
              <a:solidFill>
                <a:srgbClr val="BDC1C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3" name="Google Shape;173;p23"/>
            <p:cNvCxnSpPr>
              <a:stCxn id="157" idx="4"/>
              <a:endCxn id="161" idx="0"/>
            </p:cNvCxnSpPr>
            <p:nvPr/>
          </p:nvCxnSpPr>
          <p:spPr>
            <a:xfrm flipH="1" rot="-5400000">
              <a:off x="1976782" y="2534679"/>
              <a:ext cx="403800" cy="222600"/>
            </a:xfrm>
            <a:prstGeom prst="straightConnector1">
              <a:avLst/>
            </a:prstGeom>
            <a:noFill/>
            <a:ln cap="flat" cmpd="sng" w="9525">
              <a:solidFill>
                <a:srgbClr val="BDC1C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4" name="Google Shape;174;p23"/>
            <p:cNvCxnSpPr>
              <a:stCxn id="158" idx="4"/>
              <a:endCxn id="161" idx="0"/>
            </p:cNvCxnSpPr>
            <p:nvPr/>
          </p:nvCxnSpPr>
          <p:spPr>
            <a:xfrm rot="5400000">
              <a:off x="2199273" y="2534679"/>
              <a:ext cx="403800" cy="222600"/>
            </a:xfrm>
            <a:prstGeom prst="straightConnector1">
              <a:avLst/>
            </a:prstGeom>
            <a:noFill/>
            <a:ln cap="flat" cmpd="sng" w="9525">
              <a:solidFill>
                <a:srgbClr val="BDC1C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5" name="Google Shape;175;p23"/>
            <p:cNvCxnSpPr>
              <a:stCxn id="159" idx="4"/>
              <a:endCxn id="162" idx="0"/>
            </p:cNvCxnSpPr>
            <p:nvPr/>
          </p:nvCxnSpPr>
          <p:spPr>
            <a:xfrm flipH="1" rot="-5400000">
              <a:off x="1309165" y="3213638"/>
              <a:ext cx="403800" cy="222600"/>
            </a:xfrm>
            <a:prstGeom prst="straightConnector1">
              <a:avLst/>
            </a:prstGeom>
            <a:noFill/>
            <a:ln cap="flat" cmpd="sng" w="9525">
              <a:solidFill>
                <a:srgbClr val="BDC1C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6" name="Google Shape;176;p23"/>
            <p:cNvCxnSpPr>
              <a:stCxn id="159" idx="4"/>
              <a:endCxn id="163" idx="0"/>
            </p:cNvCxnSpPr>
            <p:nvPr/>
          </p:nvCxnSpPr>
          <p:spPr>
            <a:xfrm flipH="1" rot="-5400000">
              <a:off x="1531615" y="2991188"/>
              <a:ext cx="403800" cy="667500"/>
            </a:xfrm>
            <a:prstGeom prst="straightConnector1">
              <a:avLst/>
            </a:prstGeom>
            <a:noFill/>
            <a:ln cap="flat" cmpd="sng" w="9525">
              <a:solidFill>
                <a:srgbClr val="BDC1C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7" name="Google Shape;177;p23"/>
            <p:cNvCxnSpPr>
              <a:stCxn id="160" idx="4"/>
              <a:endCxn id="163" idx="0"/>
            </p:cNvCxnSpPr>
            <p:nvPr/>
          </p:nvCxnSpPr>
          <p:spPr>
            <a:xfrm flipH="1" rot="-5400000">
              <a:off x="1754256" y="3213638"/>
              <a:ext cx="403800" cy="222600"/>
            </a:xfrm>
            <a:prstGeom prst="straightConnector1">
              <a:avLst/>
            </a:prstGeom>
            <a:noFill/>
            <a:ln cap="flat" cmpd="sng" w="9525">
              <a:solidFill>
                <a:srgbClr val="BDC1C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8" name="Google Shape;178;p23"/>
            <p:cNvCxnSpPr>
              <a:stCxn id="161" idx="4"/>
              <a:endCxn id="162" idx="0"/>
            </p:cNvCxnSpPr>
            <p:nvPr/>
          </p:nvCxnSpPr>
          <p:spPr>
            <a:xfrm rot="5400000">
              <a:off x="1754296" y="2991188"/>
              <a:ext cx="403800" cy="667500"/>
            </a:xfrm>
            <a:prstGeom prst="straightConnector1">
              <a:avLst/>
            </a:prstGeom>
            <a:noFill/>
            <a:ln cap="flat" cmpd="sng" w="9525">
              <a:solidFill>
                <a:srgbClr val="BDC1C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9" name="Google Shape;179;p23"/>
            <p:cNvCxnSpPr>
              <a:stCxn id="152" idx="4"/>
              <a:endCxn id="156" idx="0"/>
            </p:cNvCxnSpPr>
            <p:nvPr/>
          </p:nvCxnSpPr>
          <p:spPr>
            <a:xfrm rot="5400000">
              <a:off x="1457406" y="1781425"/>
              <a:ext cx="552300" cy="222600"/>
            </a:xfrm>
            <a:prstGeom prst="straightConnector1">
              <a:avLst/>
            </a:prstGeom>
            <a:noFill/>
            <a:ln cap="flat" cmpd="sng" w="9525">
              <a:solidFill>
                <a:srgbClr val="BDC1C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50"/>
          <p:cNvSpPr txBox="1"/>
          <p:nvPr>
            <p:ph type="title"/>
          </p:nvPr>
        </p:nvSpPr>
        <p:spPr>
          <a:xfrm>
            <a:off x="344500" y="603900"/>
            <a:ext cx="3864600" cy="9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Model</a:t>
            </a:r>
            <a:r>
              <a:rPr lang="en"/>
              <a:t> Deployment</a:t>
            </a:r>
            <a:endParaRPr/>
          </a:p>
        </p:txBody>
      </p:sp>
      <p:sp>
        <p:nvSpPr>
          <p:cNvPr id="625" name="Google Shape;625;p50"/>
          <p:cNvSpPr txBox="1"/>
          <p:nvPr>
            <p:ph idx="1" type="body"/>
          </p:nvPr>
        </p:nvSpPr>
        <p:spPr>
          <a:xfrm>
            <a:off x="344500" y="1718700"/>
            <a:ext cx="3864600" cy="23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Model </a:t>
            </a:r>
            <a:r>
              <a:rPr b="1" lang="en">
                <a:solidFill>
                  <a:schemeClr val="accent1"/>
                </a:solidFill>
              </a:rPr>
              <a:t>conversion</a:t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626" name="Google Shape;626;p50"/>
          <p:cNvSpPr/>
          <p:nvPr/>
        </p:nvSpPr>
        <p:spPr>
          <a:xfrm>
            <a:off x="571500" y="5270525"/>
            <a:ext cx="640511" cy="839598"/>
          </a:xfrm>
          <a:custGeom>
            <a:rect b="b" l="l" r="r" t="t"/>
            <a:pathLst>
              <a:path extrusionOk="0" h="77045" w="58776">
                <a:moveTo>
                  <a:pt x="35560" y="0"/>
                </a:moveTo>
                <a:cubicBezTo>
                  <a:pt x="39276" y="7437"/>
                  <a:pt x="63783" y="31782"/>
                  <a:pt x="57856" y="44623"/>
                </a:cubicBezTo>
                <a:cubicBezTo>
                  <a:pt x="51929" y="57464"/>
                  <a:pt x="9643" y="71641"/>
                  <a:pt x="0" y="77045"/>
                </a:cubicBezTo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triangle"/>
            <a:tailEnd len="med" w="med" type="none"/>
          </a:ln>
        </p:spPr>
      </p:sp>
      <p:sp>
        <p:nvSpPr>
          <p:cNvPr id="627" name="Google Shape;627;p50"/>
          <p:cNvSpPr txBox="1"/>
          <p:nvPr/>
        </p:nvSpPr>
        <p:spPr>
          <a:xfrm rot="-5400000">
            <a:off x="4414738" y="1612150"/>
            <a:ext cx="16791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AI Infrastructure</a:t>
            </a:r>
            <a:endParaRPr b="1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28" name="Google Shape;628;p50"/>
          <p:cNvSpPr txBox="1"/>
          <p:nvPr/>
        </p:nvSpPr>
        <p:spPr>
          <a:xfrm>
            <a:off x="6016938" y="498550"/>
            <a:ext cx="21096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rPr>
              <a:t>Data Engineering</a:t>
            </a:r>
            <a:endParaRPr b="1" sz="1800">
              <a:solidFill>
                <a:schemeClr val="accen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29" name="Google Shape;629;p50"/>
          <p:cNvSpPr/>
          <p:nvPr/>
        </p:nvSpPr>
        <p:spPr>
          <a:xfrm>
            <a:off x="5427213" y="526300"/>
            <a:ext cx="2988300" cy="7089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50"/>
          <p:cNvSpPr/>
          <p:nvPr/>
        </p:nvSpPr>
        <p:spPr>
          <a:xfrm>
            <a:off x="5427213" y="1274275"/>
            <a:ext cx="3218700" cy="6987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50"/>
          <p:cNvSpPr txBox="1"/>
          <p:nvPr/>
        </p:nvSpPr>
        <p:spPr>
          <a:xfrm>
            <a:off x="6016938" y="650950"/>
            <a:ext cx="21096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rPr>
              <a:t>Data Engineering</a:t>
            </a:r>
            <a:endParaRPr b="1" sz="1800">
              <a:solidFill>
                <a:schemeClr val="accen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32" name="Google Shape;632;p50"/>
          <p:cNvSpPr txBox="1"/>
          <p:nvPr/>
        </p:nvSpPr>
        <p:spPr>
          <a:xfrm>
            <a:off x="6016888" y="1374250"/>
            <a:ext cx="26289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3"/>
                </a:solidFill>
                <a:latin typeface="Google Sans"/>
                <a:ea typeface="Google Sans"/>
                <a:cs typeface="Google Sans"/>
                <a:sym typeface="Google Sans"/>
              </a:rPr>
              <a:t>Model Engineering</a:t>
            </a:r>
            <a:endParaRPr b="1" sz="1800">
              <a:solidFill>
                <a:schemeClr val="accent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33" name="Google Shape;633;p50"/>
          <p:cNvSpPr/>
          <p:nvPr/>
        </p:nvSpPr>
        <p:spPr>
          <a:xfrm>
            <a:off x="5427213" y="2012050"/>
            <a:ext cx="3416400" cy="6504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50"/>
          <p:cNvSpPr txBox="1"/>
          <p:nvPr/>
        </p:nvSpPr>
        <p:spPr>
          <a:xfrm>
            <a:off x="6016938" y="2097550"/>
            <a:ext cx="26289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4"/>
                </a:solidFill>
                <a:latin typeface="Google Sans"/>
                <a:ea typeface="Google Sans"/>
                <a:cs typeface="Google Sans"/>
                <a:sym typeface="Google Sans"/>
              </a:rPr>
              <a:t>Model Deployment</a:t>
            </a:r>
            <a:endParaRPr b="1" sz="1800">
              <a:solidFill>
                <a:schemeClr val="accent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35" name="Google Shape;635;p50"/>
          <p:cNvSpPr/>
          <p:nvPr/>
        </p:nvSpPr>
        <p:spPr>
          <a:xfrm>
            <a:off x="5053138" y="526300"/>
            <a:ext cx="402300" cy="2878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50"/>
          <p:cNvSpPr txBox="1"/>
          <p:nvPr/>
        </p:nvSpPr>
        <p:spPr>
          <a:xfrm rot="-5400000">
            <a:off x="4414738" y="1764550"/>
            <a:ext cx="16791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AI Infrastructure</a:t>
            </a:r>
            <a:endParaRPr b="1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51"/>
          <p:cNvSpPr txBox="1"/>
          <p:nvPr>
            <p:ph type="title"/>
          </p:nvPr>
        </p:nvSpPr>
        <p:spPr>
          <a:xfrm>
            <a:off x="344500" y="603900"/>
            <a:ext cx="3864600" cy="9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Model</a:t>
            </a:r>
            <a:r>
              <a:rPr lang="en"/>
              <a:t> Deployment</a:t>
            </a:r>
            <a:endParaRPr/>
          </a:p>
        </p:txBody>
      </p:sp>
      <p:sp>
        <p:nvSpPr>
          <p:cNvPr id="642" name="Google Shape;642;p51"/>
          <p:cNvSpPr txBox="1"/>
          <p:nvPr>
            <p:ph idx="1" type="body"/>
          </p:nvPr>
        </p:nvSpPr>
        <p:spPr>
          <a:xfrm>
            <a:off x="344500" y="1718700"/>
            <a:ext cx="3864600" cy="23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Model </a:t>
            </a:r>
            <a:r>
              <a:rPr b="1" lang="en">
                <a:solidFill>
                  <a:schemeClr val="dk2"/>
                </a:solidFill>
              </a:rPr>
              <a:t>conversion</a:t>
            </a:r>
            <a:endParaRPr b="1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accent3"/>
                </a:solidFill>
              </a:rPr>
              <a:t>Performance</a:t>
            </a:r>
            <a:r>
              <a:rPr lang="en">
                <a:solidFill>
                  <a:schemeClr val="dk1"/>
                </a:solidFill>
              </a:rPr>
              <a:t> optimization</a:t>
            </a:r>
            <a:endParaRPr b="1">
              <a:solidFill>
                <a:schemeClr val="accent2"/>
              </a:solidFill>
            </a:endParaRPr>
          </a:p>
        </p:txBody>
      </p:sp>
      <p:sp>
        <p:nvSpPr>
          <p:cNvPr id="643" name="Google Shape;643;p51"/>
          <p:cNvSpPr/>
          <p:nvPr/>
        </p:nvSpPr>
        <p:spPr>
          <a:xfrm>
            <a:off x="571500" y="5270525"/>
            <a:ext cx="640511" cy="839598"/>
          </a:xfrm>
          <a:custGeom>
            <a:rect b="b" l="l" r="r" t="t"/>
            <a:pathLst>
              <a:path extrusionOk="0" h="77045" w="58776">
                <a:moveTo>
                  <a:pt x="35560" y="0"/>
                </a:moveTo>
                <a:cubicBezTo>
                  <a:pt x="39276" y="7437"/>
                  <a:pt x="63783" y="31782"/>
                  <a:pt x="57856" y="44623"/>
                </a:cubicBezTo>
                <a:cubicBezTo>
                  <a:pt x="51929" y="57464"/>
                  <a:pt x="9643" y="71641"/>
                  <a:pt x="0" y="77045"/>
                </a:cubicBezTo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triangle"/>
            <a:tailEnd len="med" w="med" type="none"/>
          </a:ln>
        </p:spPr>
      </p:sp>
      <p:sp>
        <p:nvSpPr>
          <p:cNvPr id="644" name="Google Shape;644;p51"/>
          <p:cNvSpPr txBox="1"/>
          <p:nvPr/>
        </p:nvSpPr>
        <p:spPr>
          <a:xfrm rot="-5400000">
            <a:off x="4414738" y="1612150"/>
            <a:ext cx="16791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AI Infrastructure</a:t>
            </a:r>
            <a:endParaRPr b="1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45" name="Google Shape;645;p51"/>
          <p:cNvSpPr txBox="1"/>
          <p:nvPr/>
        </p:nvSpPr>
        <p:spPr>
          <a:xfrm>
            <a:off x="6016938" y="498550"/>
            <a:ext cx="21096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rPr>
              <a:t>Data Engineering</a:t>
            </a:r>
            <a:endParaRPr b="1" sz="1800">
              <a:solidFill>
                <a:schemeClr val="accen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46" name="Google Shape;646;p51"/>
          <p:cNvSpPr/>
          <p:nvPr/>
        </p:nvSpPr>
        <p:spPr>
          <a:xfrm>
            <a:off x="5427213" y="526300"/>
            <a:ext cx="2988300" cy="7089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51"/>
          <p:cNvSpPr/>
          <p:nvPr/>
        </p:nvSpPr>
        <p:spPr>
          <a:xfrm>
            <a:off x="5427213" y="1274275"/>
            <a:ext cx="3218700" cy="6987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51"/>
          <p:cNvSpPr txBox="1"/>
          <p:nvPr/>
        </p:nvSpPr>
        <p:spPr>
          <a:xfrm>
            <a:off x="6016938" y="650950"/>
            <a:ext cx="21096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rPr>
              <a:t>Data Engineering</a:t>
            </a:r>
            <a:endParaRPr b="1" sz="1800">
              <a:solidFill>
                <a:schemeClr val="accen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49" name="Google Shape;649;p51"/>
          <p:cNvSpPr txBox="1"/>
          <p:nvPr/>
        </p:nvSpPr>
        <p:spPr>
          <a:xfrm>
            <a:off x="6016888" y="1374250"/>
            <a:ext cx="26289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3"/>
                </a:solidFill>
                <a:latin typeface="Google Sans"/>
                <a:ea typeface="Google Sans"/>
                <a:cs typeface="Google Sans"/>
                <a:sym typeface="Google Sans"/>
              </a:rPr>
              <a:t>Model Engineering</a:t>
            </a:r>
            <a:endParaRPr b="1" sz="1800">
              <a:solidFill>
                <a:schemeClr val="accent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50" name="Google Shape;650;p51"/>
          <p:cNvSpPr/>
          <p:nvPr/>
        </p:nvSpPr>
        <p:spPr>
          <a:xfrm>
            <a:off x="5427213" y="2012050"/>
            <a:ext cx="3416400" cy="6504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51"/>
          <p:cNvSpPr txBox="1"/>
          <p:nvPr/>
        </p:nvSpPr>
        <p:spPr>
          <a:xfrm>
            <a:off x="6016938" y="2097550"/>
            <a:ext cx="26289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4"/>
                </a:solidFill>
                <a:latin typeface="Google Sans"/>
                <a:ea typeface="Google Sans"/>
                <a:cs typeface="Google Sans"/>
                <a:sym typeface="Google Sans"/>
              </a:rPr>
              <a:t>Model Deployment</a:t>
            </a:r>
            <a:endParaRPr b="1" sz="1800">
              <a:solidFill>
                <a:schemeClr val="accent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52" name="Google Shape;652;p51"/>
          <p:cNvSpPr/>
          <p:nvPr/>
        </p:nvSpPr>
        <p:spPr>
          <a:xfrm>
            <a:off x="5053138" y="526300"/>
            <a:ext cx="402300" cy="2878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51"/>
          <p:cNvSpPr txBox="1"/>
          <p:nvPr/>
        </p:nvSpPr>
        <p:spPr>
          <a:xfrm rot="-5400000">
            <a:off x="4414738" y="1764550"/>
            <a:ext cx="16791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AI Infrastructure</a:t>
            </a:r>
            <a:endParaRPr b="1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52"/>
          <p:cNvSpPr txBox="1"/>
          <p:nvPr>
            <p:ph type="title"/>
          </p:nvPr>
        </p:nvSpPr>
        <p:spPr>
          <a:xfrm>
            <a:off x="344500" y="603900"/>
            <a:ext cx="3864600" cy="9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Model</a:t>
            </a:r>
            <a:r>
              <a:rPr lang="en"/>
              <a:t> Deployment</a:t>
            </a:r>
            <a:endParaRPr/>
          </a:p>
        </p:txBody>
      </p:sp>
      <p:sp>
        <p:nvSpPr>
          <p:cNvPr id="659" name="Google Shape;659;p52"/>
          <p:cNvSpPr txBox="1"/>
          <p:nvPr>
            <p:ph idx="1" type="body"/>
          </p:nvPr>
        </p:nvSpPr>
        <p:spPr>
          <a:xfrm>
            <a:off x="344500" y="1718700"/>
            <a:ext cx="3864600" cy="23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Model </a:t>
            </a:r>
            <a:r>
              <a:rPr b="1" lang="en">
                <a:solidFill>
                  <a:schemeClr val="dk2"/>
                </a:solidFill>
              </a:rPr>
              <a:t>conversion</a:t>
            </a:r>
            <a:endParaRPr b="1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b="1" lang="en">
                <a:solidFill>
                  <a:schemeClr val="dk2"/>
                </a:solidFill>
              </a:rPr>
              <a:t>Performance</a:t>
            </a:r>
            <a:r>
              <a:rPr lang="en">
                <a:solidFill>
                  <a:schemeClr val="dk2"/>
                </a:solidFill>
              </a:rPr>
              <a:t> optimization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accent4"/>
                </a:solidFill>
              </a:rPr>
              <a:t>Energy-aware</a:t>
            </a:r>
            <a:r>
              <a:rPr lang="en">
                <a:solidFill>
                  <a:schemeClr val="accent4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optimizations</a:t>
            </a:r>
            <a:endParaRPr b="1">
              <a:solidFill>
                <a:schemeClr val="accent2"/>
              </a:solidFill>
            </a:endParaRPr>
          </a:p>
        </p:txBody>
      </p:sp>
      <p:sp>
        <p:nvSpPr>
          <p:cNvPr id="660" name="Google Shape;660;p52"/>
          <p:cNvSpPr/>
          <p:nvPr/>
        </p:nvSpPr>
        <p:spPr>
          <a:xfrm>
            <a:off x="571500" y="5270525"/>
            <a:ext cx="640511" cy="839598"/>
          </a:xfrm>
          <a:custGeom>
            <a:rect b="b" l="l" r="r" t="t"/>
            <a:pathLst>
              <a:path extrusionOk="0" h="77045" w="58776">
                <a:moveTo>
                  <a:pt x="35560" y="0"/>
                </a:moveTo>
                <a:cubicBezTo>
                  <a:pt x="39276" y="7437"/>
                  <a:pt x="63783" y="31782"/>
                  <a:pt x="57856" y="44623"/>
                </a:cubicBezTo>
                <a:cubicBezTo>
                  <a:pt x="51929" y="57464"/>
                  <a:pt x="9643" y="71641"/>
                  <a:pt x="0" y="77045"/>
                </a:cubicBezTo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triangle"/>
            <a:tailEnd len="med" w="med" type="none"/>
          </a:ln>
        </p:spPr>
      </p:sp>
      <p:sp>
        <p:nvSpPr>
          <p:cNvPr id="661" name="Google Shape;661;p52"/>
          <p:cNvSpPr txBox="1"/>
          <p:nvPr/>
        </p:nvSpPr>
        <p:spPr>
          <a:xfrm rot="-5400000">
            <a:off x="4414738" y="1612150"/>
            <a:ext cx="16791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AI Infrastructure</a:t>
            </a:r>
            <a:endParaRPr b="1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62" name="Google Shape;662;p52"/>
          <p:cNvSpPr txBox="1"/>
          <p:nvPr/>
        </p:nvSpPr>
        <p:spPr>
          <a:xfrm>
            <a:off x="6016938" y="498550"/>
            <a:ext cx="21096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rPr>
              <a:t>Data Engineering</a:t>
            </a:r>
            <a:endParaRPr b="1" sz="1800">
              <a:solidFill>
                <a:schemeClr val="accen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63" name="Google Shape;663;p52"/>
          <p:cNvSpPr/>
          <p:nvPr/>
        </p:nvSpPr>
        <p:spPr>
          <a:xfrm>
            <a:off x="5427213" y="526300"/>
            <a:ext cx="2988300" cy="7089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52"/>
          <p:cNvSpPr/>
          <p:nvPr/>
        </p:nvSpPr>
        <p:spPr>
          <a:xfrm>
            <a:off x="5427213" y="1274275"/>
            <a:ext cx="3218700" cy="6987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Google Shape;665;p52"/>
          <p:cNvSpPr txBox="1"/>
          <p:nvPr/>
        </p:nvSpPr>
        <p:spPr>
          <a:xfrm>
            <a:off x="6016938" y="650950"/>
            <a:ext cx="21096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rPr>
              <a:t>Data Engineering</a:t>
            </a:r>
            <a:endParaRPr b="1" sz="1800">
              <a:solidFill>
                <a:schemeClr val="accen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66" name="Google Shape;666;p52"/>
          <p:cNvSpPr txBox="1"/>
          <p:nvPr/>
        </p:nvSpPr>
        <p:spPr>
          <a:xfrm>
            <a:off x="6016888" y="1374250"/>
            <a:ext cx="26289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3"/>
                </a:solidFill>
                <a:latin typeface="Google Sans"/>
                <a:ea typeface="Google Sans"/>
                <a:cs typeface="Google Sans"/>
                <a:sym typeface="Google Sans"/>
              </a:rPr>
              <a:t>Model Engineering</a:t>
            </a:r>
            <a:endParaRPr b="1" sz="1800">
              <a:solidFill>
                <a:schemeClr val="accent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67" name="Google Shape;667;p52"/>
          <p:cNvSpPr/>
          <p:nvPr/>
        </p:nvSpPr>
        <p:spPr>
          <a:xfrm>
            <a:off x="5427213" y="2012050"/>
            <a:ext cx="3416400" cy="6504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" name="Google Shape;668;p52"/>
          <p:cNvSpPr txBox="1"/>
          <p:nvPr/>
        </p:nvSpPr>
        <p:spPr>
          <a:xfrm>
            <a:off x="6016938" y="2097550"/>
            <a:ext cx="26289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4"/>
                </a:solidFill>
                <a:latin typeface="Google Sans"/>
                <a:ea typeface="Google Sans"/>
                <a:cs typeface="Google Sans"/>
                <a:sym typeface="Google Sans"/>
              </a:rPr>
              <a:t>Model Deployment</a:t>
            </a:r>
            <a:endParaRPr b="1" sz="1800">
              <a:solidFill>
                <a:schemeClr val="accent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69" name="Google Shape;669;p52"/>
          <p:cNvSpPr/>
          <p:nvPr/>
        </p:nvSpPr>
        <p:spPr>
          <a:xfrm>
            <a:off x="5053138" y="526300"/>
            <a:ext cx="402300" cy="2878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p52"/>
          <p:cNvSpPr txBox="1"/>
          <p:nvPr/>
        </p:nvSpPr>
        <p:spPr>
          <a:xfrm rot="-5400000">
            <a:off x="4414738" y="1764550"/>
            <a:ext cx="16791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AI Infrastructure</a:t>
            </a:r>
            <a:endParaRPr b="1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53"/>
          <p:cNvSpPr txBox="1"/>
          <p:nvPr>
            <p:ph type="title"/>
          </p:nvPr>
        </p:nvSpPr>
        <p:spPr>
          <a:xfrm>
            <a:off x="344500" y="603900"/>
            <a:ext cx="3864600" cy="9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Model</a:t>
            </a:r>
            <a:r>
              <a:rPr lang="en"/>
              <a:t> Deployment</a:t>
            </a:r>
            <a:endParaRPr/>
          </a:p>
        </p:txBody>
      </p:sp>
      <p:sp>
        <p:nvSpPr>
          <p:cNvPr id="676" name="Google Shape;676;p53"/>
          <p:cNvSpPr txBox="1"/>
          <p:nvPr>
            <p:ph idx="1" type="body"/>
          </p:nvPr>
        </p:nvSpPr>
        <p:spPr>
          <a:xfrm>
            <a:off x="344500" y="1718700"/>
            <a:ext cx="3864600" cy="23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Model </a:t>
            </a:r>
            <a:r>
              <a:rPr b="1" lang="en">
                <a:solidFill>
                  <a:schemeClr val="dk2"/>
                </a:solidFill>
              </a:rPr>
              <a:t>conversion</a:t>
            </a:r>
            <a:endParaRPr b="1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b="1" lang="en">
                <a:solidFill>
                  <a:schemeClr val="dk2"/>
                </a:solidFill>
              </a:rPr>
              <a:t>Performance</a:t>
            </a:r>
            <a:r>
              <a:rPr lang="en">
                <a:solidFill>
                  <a:schemeClr val="dk2"/>
                </a:solidFill>
              </a:rPr>
              <a:t> optimization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b="1" lang="en">
                <a:solidFill>
                  <a:schemeClr val="dk2"/>
                </a:solidFill>
              </a:rPr>
              <a:t>Energy-aware</a:t>
            </a:r>
            <a:r>
              <a:rPr lang="en">
                <a:solidFill>
                  <a:schemeClr val="dk2"/>
                </a:solidFill>
              </a:rPr>
              <a:t> optimizations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accent2"/>
                </a:solidFill>
              </a:rPr>
              <a:t>Security</a:t>
            </a:r>
            <a:r>
              <a:rPr lang="en">
                <a:solidFill>
                  <a:schemeClr val="dk1"/>
                </a:solidFill>
              </a:rPr>
              <a:t> and </a:t>
            </a:r>
            <a:r>
              <a:rPr b="1" lang="en">
                <a:solidFill>
                  <a:schemeClr val="accent2"/>
                </a:solidFill>
              </a:rPr>
              <a:t>privacy</a:t>
            </a:r>
            <a:endParaRPr b="1">
              <a:solidFill>
                <a:schemeClr val="accent2"/>
              </a:solidFill>
            </a:endParaRPr>
          </a:p>
        </p:txBody>
      </p:sp>
      <p:sp>
        <p:nvSpPr>
          <p:cNvPr id="677" name="Google Shape;677;p53"/>
          <p:cNvSpPr/>
          <p:nvPr/>
        </p:nvSpPr>
        <p:spPr>
          <a:xfrm>
            <a:off x="571500" y="5270525"/>
            <a:ext cx="640511" cy="839598"/>
          </a:xfrm>
          <a:custGeom>
            <a:rect b="b" l="l" r="r" t="t"/>
            <a:pathLst>
              <a:path extrusionOk="0" h="77045" w="58776">
                <a:moveTo>
                  <a:pt x="35560" y="0"/>
                </a:moveTo>
                <a:cubicBezTo>
                  <a:pt x="39276" y="7437"/>
                  <a:pt x="63783" y="31782"/>
                  <a:pt x="57856" y="44623"/>
                </a:cubicBezTo>
                <a:cubicBezTo>
                  <a:pt x="51929" y="57464"/>
                  <a:pt x="9643" y="71641"/>
                  <a:pt x="0" y="77045"/>
                </a:cubicBezTo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triangle"/>
            <a:tailEnd len="med" w="med" type="none"/>
          </a:ln>
        </p:spPr>
      </p:sp>
      <p:sp>
        <p:nvSpPr>
          <p:cNvPr id="678" name="Google Shape;678;p53"/>
          <p:cNvSpPr txBox="1"/>
          <p:nvPr/>
        </p:nvSpPr>
        <p:spPr>
          <a:xfrm rot="-5400000">
            <a:off x="4414738" y="1612150"/>
            <a:ext cx="16791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AI Infrastructure</a:t>
            </a:r>
            <a:endParaRPr b="1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79" name="Google Shape;679;p53"/>
          <p:cNvSpPr txBox="1"/>
          <p:nvPr/>
        </p:nvSpPr>
        <p:spPr>
          <a:xfrm>
            <a:off x="6016938" y="498550"/>
            <a:ext cx="21096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rPr>
              <a:t>Data Engineering</a:t>
            </a:r>
            <a:endParaRPr b="1" sz="1800">
              <a:solidFill>
                <a:schemeClr val="accen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80" name="Google Shape;680;p53"/>
          <p:cNvSpPr/>
          <p:nvPr/>
        </p:nvSpPr>
        <p:spPr>
          <a:xfrm>
            <a:off x="5427213" y="526300"/>
            <a:ext cx="2988300" cy="7089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Google Shape;681;p53"/>
          <p:cNvSpPr/>
          <p:nvPr/>
        </p:nvSpPr>
        <p:spPr>
          <a:xfrm>
            <a:off x="5427213" y="1274275"/>
            <a:ext cx="3218700" cy="6987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Google Shape;682;p53"/>
          <p:cNvSpPr txBox="1"/>
          <p:nvPr/>
        </p:nvSpPr>
        <p:spPr>
          <a:xfrm>
            <a:off x="6016938" y="650950"/>
            <a:ext cx="21096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rPr>
              <a:t>Data Engineering</a:t>
            </a:r>
            <a:endParaRPr b="1" sz="1800">
              <a:solidFill>
                <a:schemeClr val="accen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83" name="Google Shape;683;p53"/>
          <p:cNvSpPr txBox="1"/>
          <p:nvPr/>
        </p:nvSpPr>
        <p:spPr>
          <a:xfrm>
            <a:off x="6016888" y="1374250"/>
            <a:ext cx="26289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3"/>
                </a:solidFill>
                <a:latin typeface="Google Sans"/>
                <a:ea typeface="Google Sans"/>
                <a:cs typeface="Google Sans"/>
                <a:sym typeface="Google Sans"/>
              </a:rPr>
              <a:t>Model Engineering</a:t>
            </a:r>
            <a:endParaRPr b="1" sz="1800">
              <a:solidFill>
                <a:schemeClr val="accent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84" name="Google Shape;684;p53"/>
          <p:cNvSpPr/>
          <p:nvPr/>
        </p:nvSpPr>
        <p:spPr>
          <a:xfrm>
            <a:off x="5427213" y="2012050"/>
            <a:ext cx="3416400" cy="6504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" name="Google Shape;685;p53"/>
          <p:cNvSpPr txBox="1"/>
          <p:nvPr/>
        </p:nvSpPr>
        <p:spPr>
          <a:xfrm>
            <a:off x="6016938" y="2097550"/>
            <a:ext cx="26289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4"/>
                </a:solidFill>
                <a:latin typeface="Google Sans"/>
                <a:ea typeface="Google Sans"/>
                <a:cs typeface="Google Sans"/>
                <a:sym typeface="Google Sans"/>
              </a:rPr>
              <a:t>Model Deployment</a:t>
            </a:r>
            <a:endParaRPr b="1" sz="1800">
              <a:solidFill>
                <a:schemeClr val="accent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86" name="Google Shape;686;p53"/>
          <p:cNvSpPr/>
          <p:nvPr/>
        </p:nvSpPr>
        <p:spPr>
          <a:xfrm>
            <a:off x="5053138" y="526300"/>
            <a:ext cx="402300" cy="2878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" name="Google Shape;687;p53"/>
          <p:cNvSpPr txBox="1"/>
          <p:nvPr/>
        </p:nvSpPr>
        <p:spPr>
          <a:xfrm rot="-5400000">
            <a:off x="4414738" y="1764550"/>
            <a:ext cx="16791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AI Infrastructure</a:t>
            </a:r>
            <a:endParaRPr b="1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54"/>
          <p:cNvSpPr txBox="1"/>
          <p:nvPr>
            <p:ph type="title"/>
          </p:nvPr>
        </p:nvSpPr>
        <p:spPr>
          <a:xfrm>
            <a:off x="344500" y="603900"/>
            <a:ext cx="3864600" cy="9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Model</a:t>
            </a:r>
            <a:r>
              <a:rPr lang="en"/>
              <a:t> Deployment</a:t>
            </a:r>
            <a:endParaRPr/>
          </a:p>
        </p:txBody>
      </p:sp>
      <p:sp>
        <p:nvSpPr>
          <p:cNvPr id="693" name="Google Shape;693;p54"/>
          <p:cNvSpPr txBox="1"/>
          <p:nvPr>
            <p:ph idx="1" type="body"/>
          </p:nvPr>
        </p:nvSpPr>
        <p:spPr>
          <a:xfrm>
            <a:off x="344500" y="1718700"/>
            <a:ext cx="3864600" cy="23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Model </a:t>
            </a:r>
            <a:r>
              <a:rPr b="1" lang="en">
                <a:solidFill>
                  <a:schemeClr val="dk2"/>
                </a:solidFill>
              </a:rPr>
              <a:t>conversion</a:t>
            </a:r>
            <a:endParaRPr b="1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b="1" lang="en">
                <a:solidFill>
                  <a:schemeClr val="dk2"/>
                </a:solidFill>
              </a:rPr>
              <a:t>Performance</a:t>
            </a:r>
            <a:r>
              <a:rPr lang="en">
                <a:solidFill>
                  <a:schemeClr val="dk2"/>
                </a:solidFill>
              </a:rPr>
              <a:t> optimization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b="1" lang="en">
                <a:solidFill>
                  <a:schemeClr val="dk2"/>
                </a:solidFill>
              </a:rPr>
              <a:t>Energy-aware</a:t>
            </a:r>
            <a:r>
              <a:rPr lang="en">
                <a:solidFill>
                  <a:schemeClr val="dk2"/>
                </a:solidFill>
              </a:rPr>
              <a:t> optimizations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b="1" lang="en">
                <a:solidFill>
                  <a:schemeClr val="dk2"/>
                </a:solidFill>
              </a:rPr>
              <a:t>Security</a:t>
            </a:r>
            <a:r>
              <a:rPr lang="en">
                <a:solidFill>
                  <a:schemeClr val="dk2"/>
                </a:solidFill>
              </a:rPr>
              <a:t> and </a:t>
            </a:r>
            <a:r>
              <a:rPr b="1" lang="en">
                <a:solidFill>
                  <a:schemeClr val="dk2"/>
                </a:solidFill>
              </a:rPr>
              <a:t>privacy</a:t>
            </a:r>
            <a:endParaRPr b="1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accent1"/>
                </a:solidFill>
              </a:rPr>
              <a:t>Inference</a:t>
            </a:r>
            <a:r>
              <a:rPr lang="en">
                <a:solidFill>
                  <a:schemeClr val="dk1"/>
                </a:solidFill>
              </a:rPr>
              <a:t> serving APIs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694" name="Google Shape;694;p54"/>
          <p:cNvSpPr/>
          <p:nvPr/>
        </p:nvSpPr>
        <p:spPr>
          <a:xfrm>
            <a:off x="571500" y="5270525"/>
            <a:ext cx="640511" cy="839598"/>
          </a:xfrm>
          <a:custGeom>
            <a:rect b="b" l="l" r="r" t="t"/>
            <a:pathLst>
              <a:path extrusionOk="0" h="77045" w="58776">
                <a:moveTo>
                  <a:pt x="35560" y="0"/>
                </a:moveTo>
                <a:cubicBezTo>
                  <a:pt x="39276" y="7437"/>
                  <a:pt x="63783" y="31782"/>
                  <a:pt x="57856" y="44623"/>
                </a:cubicBezTo>
                <a:cubicBezTo>
                  <a:pt x="51929" y="57464"/>
                  <a:pt x="9643" y="71641"/>
                  <a:pt x="0" y="77045"/>
                </a:cubicBezTo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triangle"/>
            <a:tailEnd len="med" w="med" type="none"/>
          </a:ln>
        </p:spPr>
      </p:sp>
      <p:sp>
        <p:nvSpPr>
          <p:cNvPr id="695" name="Google Shape;695;p54"/>
          <p:cNvSpPr txBox="1"/>
          <p:nvPr/>
        </p:nvSpPr>
        <p:spPr>
          <a:xfrm rot="-5400000">
            <a:off x="4414738" y="1612150"/>
            <a:ext cx="16791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AI Infrastructure</a:t>
            </a:r>
            <a:endParaRPr b="1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96" name="Google Shape;696;p54"/>
          <p:cNvSpPr txBox="1"/>
          <p:nvPr/>
        </p:nvSpPr>
        <p:spPr>
          <a:xfrm>
            <a:off x="6016938" y="498550"/>
            <a:ext cx="21096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rPr>
              <a:t>Data Engineering</a:t>
            </a:r>
            <a:endParaRPr b="1" sz="1800">
              <a:solidFill>
                <a:schemeClr val="accen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97" name="Google Shape;697;p54"/>
          <p:cNvSpPr/>
          <p:nvPr/>
        </p:nvSpPr>
        <p:spPr>
          <a:xfrm>
            <a:off x="5427213" y="526300"/>
            <a:ext cx="2988300" cy="7089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" name="Google Shape;698;p54"/>
          <p:cNvSpPr/>
          <p:nvPr/>
        </p:nvSpPr>
        <p:spPr>
          <a:xfrm>
            <a:off x="5427213" y="1274275"/>
            <a:ext cx="3218700" cy="6987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Google Shape;699;p54"/>
          <p:cNvSpPr txBox="1"/>
          <p:nvPr/>
        </p:nvSpPr>
        <p:spPr>
          <a:xfrm>
            <a:off x="6016938" y="650950"/>
            <a:ext cx="21096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rPr>
              <a:t>Data Engineering</a:t>
            </a:r>
            <a:endParaRPr b="1" sz="1800">
              <a:solidFill>
                <a:schemeClr val="accen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00" name="Google Shape;700;p54"/>
          <p:cNvSpPr txBox="1"/>
          <p:nvPr/>
        </p:nvSpPr>
        <p:spPr>
          <a:xfrm>
            <a:off x="6016888" y="1374250"/>
            <a:ext cx="26289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3"/>
                </a:solidFill>
                <a:latin typeface="Google Sans"/>
                <a:ea typeface="Google Sans"/>
                <a:cs typeface="Google Sans"/>
                <a:sym typeface="Google Sans"/>
              </a:rPr>
              <a:t>Model Engineering</a:t>
            </a:r>
            <a:endParaRPr b="1" sz="1800">
              <a:solidFill>
                <a:schemeClr val="accent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01" name="Google Shape;701;p54"/>
          <p:cNvSpPr/>
          <p:nvPr/>
        </p:nvSpPr>
        <p:spPr>
          <a:xfrm>
            <a:off x="5427213" y="2012050"/>
            <a:ext cx="3416400" cy="6504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2" name="Google Shape;702;p54"/>
          <p:cNvSpPr txBox="1"/>
          <p:nvPr/>
        </p:nvSpPr>
        <p:spPr>
          <a:xfrm>
            <a:off x="6016938" y="2097550"/>
            <a:ext cx="26289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4"/>
                </a:solidFill>
                <a:latin typeface="Google Sans"/>
                <a:ea typeface="Google Sans"/>
                <a:cs typeface="Google Sans"/>
                <a:sym typeface="Google Sans"/>
              </a:rPr>
              <a:t>Model Deployment</a:t>
            </a:r>
            <a:endParaRPr b="1" sz="1800">
              <a:solidFill>
                <a:schemeClr val="accent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03" name="Google Shape;703;p54"/>
          <p:cNvSpPr/>
          <p:nvPr/>
        </p:nvSpPr>
        <p:spPr>
          <a:xfrm>
            <a:off x="5053138" y="526300"/>
            <a:ext cx="402300" cy="2878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4" name="Google Shape;704;p54"/>
          <p:cNvSpPr txBox="1"/>
          <p:nvPr/>
        </p:nvSpPr>
        <p:spPr>
          <a:xfrm rot="-5400000">
            <a:off x="4414738" y="1764550"/>
            <a:ext cx="16791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AI Infrastructure</a:t>
            </a:r>
            <a:endParaRPr b="1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55"/>
          <p:cNvSpPr txBox="1"/>
          <p:nvPr>
            <p:ph type="title"/>
          </p:nvPr>
        </p:nvSpPr>
        <p:spPr>
          <a:xfrm>
            <a:off x="344500" y="603900"/>
            <a:ext cx="3864600" cy="9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Model</a:t>
            </a:r>
            <a:r>
              <a:rPr lang="en"/>
              <a:t> Deployment</a:t>
            </a:r>
            <a:endParaRPr/>
          </a:p>
        </p:txBody>
      </p:sp>
      <p:sp>
        <p:nvSpPr>
          <p:cNvPr id="710" name="Google Shape;710;p55"/>
          <p:cNvSpPr txBox="1"/>
          <p:nvPr>
            <p:ph idx="1" type="body"/>
          </p:nvPr>
        </p:nvSpPr>
        <p:spPr>
          <a:xfrm>
            <a:off x="344500" y="1718700"/>
            <a:ext cx="3864600" cy="23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Model </a:t>
            </a:r>
            <a:r>
              <a:rPr b="1" lang="en">
                <a:solidFill>
                  <a:schemeClr val="dk2"/>
                </a:solidFill>
              </a:rPr>
              <a:t>conversion</a:t>
            </a:r>
            <a:endParaRPr b="1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b="1" lang="en">
                <a:solidFill>
                  <a:schemeClr val="dk2"/>
                </a:solidFill>
              </a:rPr>
              <a:t>Performance</a:t>
            </a:r>
            <a:r>
              <a:rPr lang="en">
                <a:solidFill>
                  <a:schemeClr val="dk2"/>
                </a:solidFill>
              </a:rPr>
              <a:t> optimization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b="1" lang="en">
                <a:solidFill>
                  <a:schemeClr val="dk2"/>
                </a:solidFill>
              </a:rPr>
              <a:t>Energy-aware</a:t>
            </a:r>
            <a:r>
              <a:rPr lang="en">
                <a:solidFill>
                  <a:schemeClr val="dk2"/>
                </a:solidFill>
              </a:rPr>
              <a:t> optimizations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b="1" lang="en">
                <a:solidFill>
                  <a:schemeClr val="dk2"/>
                </a:solidFill>
              </a:rPr>
              <a:t>Security</a:t>
            </a:r>
            <a:r>
              <a:rPr lang="en">
                <a:solidFill>
                  <a:schemeClr val="dk2"/>
                </a:solidFill>
              </a:rPr>
              <a:t> and </a:t>
            </a:r>
            <a:r>
              <a:rPr b="1" lang="en">
                <a:solidFill>
                  <a:schemeClr val="dk2"/>
                </a:solidFill>
              </a:rPr>
              <a:t>privacy</a:t>
            </a:r>
            <a:endParaRPr b="1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b="1" lang="en">
                <a:solidFill>
                  <a:schemeClr val="dk2"/>
                </a:solidFill>
              </a:rPr>
              <a:t>Inference</a:t>
            </a:r>
            <a:r>
              <a:rPr lang="en">
                <a:solidFill>
                  <a:schemeClr val="dk2"/>
                </a:solidFill>
              </a:rPr>
              <a:t> serving APIs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accent6"/>
                </a:solidFill>
              </a:rPr>
              <a:t>On-device</a:t>
            </a:r>
            <a:r>
              <a:rPr lang="en">
                <a:solidFill>
                  <a:schemeClr val="dk1"/>
                </a:solidFill>
              </a:rPr>
              <a:t> fine-tuning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711" name="Google Shape;711;p55"/>
          <p:cNvSpPr/>
          <p:nvPr/>
        </p:nvSpPr>
        <p:spPr>
          <a:xfrm>
            <a:off x="571500" y="5270525"/>
            <a:ext cx="640511" cy="839598"/>
          </a:xfrm>
          <a:custGeom>
            <a:rect b="b" l="l" r="r" t="t"/>
            <a:pathLst>
              <a:path extrusionOk="0" h="77045" w="58776">
                <a:moveTo>
                  <a:pt x="35560" y="0"/>
                </a:moveTo>
                <a:cubicBezTo>
                  <a:pt x="39276" y="7437"/>
                  <a:pt x="63783" y="31782"/>
                  <a:pt x="57856" y="44623"/>
                </a:cubicBezTo>
                <a:cubicBezTo>
                  <a:pt x="51929" y="57464"/>
                  <a:pt x="9643" y="71641"/>
                  <a:pt x="0" y="77045"/>
                </a:cubicBezTo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triangle"/>
            <a:tailEnd len="med" w="med" type="none"/>
          </a:ln>
        </p:spPr>
      </p:sp>
      <p:sp>
        <p:nvSpPr>
          <p:cNvPr id="712" name="Google Shape;712;p55"/>
          <p:cNvSpPr txBox="1"/>
          <p:nvPr/>
        </p:nvSpPr>
        <p:spPr>
          <a:xfrm rot="-5400000">
            <a:off x="4414738" y="1612150"/>
            <a:ext cx="16791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AI Infrastructure</a:t>
            </a:r>
            <a:endParaRPr b="1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13" name="Google Shape;713;p55"/>
          <p:cNvSpPr txBox="1"/>
          <p:nvPr/>
        </p:nvSpPr>
        <p:spPr>
          <a:xfrm>
            <a:off x="6016938" y="498550"/>
            <a:ext cx="21096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rPr>
              <a:t>Data Engineering</a:t>
            </a:r>
            <a:endParaRPr b="1" sz="1800">
              <a:solidFill>
                <a:schemeClr val="accen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14" name="Google Shape;714;p55"/>
          <p:cNvSpPr/>
          <p:nvPr/>
        </p:nvSpPr>
        <p:spPr>
          <a:xfrm>
            <a:off x="5427213" y="526300"/>
            <a:ext cx="2988300" cy="7089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p55"/>
          <p:cNvSpPr/>
          <p:nvPr/>
        </p:nvSpPr>
        <p:spPr>
          <a:xfrm>
            <a:off x="5427213" y="1274275"/>
            <a:ext cx="3218700" cy="6987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Google Shape;716;p55"/>
          <p:cNvSpPr txBox="1"/>
          <p:nvPr/>
        </p:nvSpPr>
        <p:spPr>
          <a:xfrm>
            <a:off x="6016938" y="650950"/>
            <a:ext cx="21096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rPr>
              <a:t>Data Engineering</a:t>
            </a:r>
            <a:endParaRPr b="1" sz="1800">
              <a:solidFill>
                <a:schemeClr val="accen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17" name="Google Shape;717;p55"/>
          <p:cNvSpPr txBox="1"/>
          <p:nvPr/>
        </p:nvSpPr>
        <p:spPr>
          <a:xfrm>
            <a:off x="6016888" y="1374250"/>
            <a:ext cx="26289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3"/>
                </a:solidFill>
                <a:latin typeface="Google Sans"/>
                <a:ea typeface="Google Sans"/>
                <a:cs typeface="Google Sans"/>
                <a:sym typeface="Google Sans"/>
              </a:rPr>
              <a:t>Model Engineering</a:t>
            </a:r>
            <a:endParaRPr b="1" sz="1800">
              <a:solidFill>
                <a:schemeClr val="accent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18" name="Google Shape;718;p55"/>
          <p:cNvSpPr/>
          <p:nvPr/>
        </p:nvSpPr>
        <p:spPr>
          <a:xfrm>
            <a:off x="5427213" y="2012050"/>
            <a:ext cx="3416400" cy="6504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9" name="Google Shape;719;p55"/>
          <p:cNvSpPr txBox="1"/>
          <p:nvPr/>
        </p:nvSpPr>
        <p:spPr>
          <a:xfrm>
            <a:off x="6016938" y="2097550"/>
            <a:ext cx="26289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4"/>
                </a:solidFill>
                <a:latin typeface="Google Sans"/>
                <a:ea typeface="Google Sans"/>
                <a:cs typeface="Google Sans"/>
                <a:sym typeface="Google Sans"/>
              </a:rPr>
              <a:t>Model Deployment</a:t>
            </a:r>
            <a:endParaRPr b="1" sz="1800">
              <a:solidFill>
                <a:schemeClr val="accent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20" name="Google Shape;720;p55"/>
          <p:cNvSpPr/>
          <p:nvPr/>
        </p:nvSpPr>
        <p:spPr>
          <a:xfrm>
            <a:off x="5053138" y="526300"/>
            <a:ext cx="402300" cy="2878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1" name="Google Shape;721;p55"/>
          <p:cNvSpPr txBox="1"/>
          <p:nvPr/>
        </p:nvSpPr>
        <p:spPr>
          <a:xfrm rot="-5400000">
            <a:off x="4414738" y="1764550"/>
            <a:ext cx="16791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AI Infrastructure</a:t>
            </a:r>
            <a:endParaRPr b="1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56"/>
          <p:cNvSpPr txBox="1"/>
          <p:nvPr>
            <p:ph type="title"/>
          </p:nvPr>
        </p:nvSpPr>
        <p:spPr>
          <a:xfrm>
            <a:off x="344500" y="603900"/>
            <a:ext cx="3864600" cy="9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Product</a:t>
            </a:r>
            <a:r>
              <a:rPr lang="en"/>
              <a:t> Analysis</a:t>
            </a:r>
            <a:endParaRPr/>
          </a:p>
        </p:txBody>
      </p:sp>
      <p:sp>
        <p:nvSpPr>
          <p:cNvPr id="727" name="Google Shape;727;p56"/>
          <p:cNvSpPr txBox="1"/>
          <p:nvPr>
            <p:ph idx="1" type="body"/>
          </p:nvPr>
        </p:nvSpPr>
        <p:spPr>
          <a:xfrm>
            <a:off x="344500" y="1718700"/>
            <a:ext cx="4001700" cy="23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accent2"/>
                </a:solidFill>
              </a:rPr>
              <a:t>Dashboards</a:t>
            </a:r>
            <a:r>
              <a:rPr b="1" lang="en">
                <a:solidFill>
                  <a:schemeClr val="dk1"/>
                </a:solidFill>
              </a:rPr>
              <a:t> </a:t>
            </a:r>
            <a:endParaRPr b="1">
              <a:solidFill>
                <a:schemeClr val="accent3"/>
              </a:solidFill>
            </a:endParaRPr>
          </a:p>
        </p:txBody>
      </p:sp>
      <p:sp>
        <p:nvSpPr>
          <p:cNvPr id="728" name="Google Shape;728;p56"/>
          <p:cNvSpPr/>
          <p:nvPr/>
        </p:nvSpPr>
        <p:spPr>
          <a:xfrm>
            <a:off x="571500" y="5270525"/>
            <a:ext cx="640511" cy="839598"/>
          </a:xfrm>
          <a:custGeom>
            <a:rect b="b" l="l" r="r" t="t"/>
            <a:pathLst>
              <a:path extrusionOk="0" h="77045" w="58776">
                <a:moveTo>
                  <a:pt x="35560" y="0"/>
                </a:moveTo>
                <a:cubicBezTo>
                  <a:pt x="39276" y="7437"/>
                  <a:pt x="63783" y="31782"/>
                  <a:pt x="57856" y="44623"/>
                </a:cubicBezTo>
                <a:cubicBezTo>
                  <a:pt x="51929" y="57464"/>
                  <a:pt x="9643" y="71641"/>
                  <a:pt x="0" y="77045"/>
                </a:cubicBezTo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triangle"/>
            <a:tailEnd len="med" w="med" type="none"/>
          </a:ln>
        </p:spPr>
      </p:sp>
      <p:sp>
        <p:nvSpPr>
          <p:cNvPr id="729" name="Google Shape;729;p56"/>
          <p:cNvSpPr txBox="1"/>
          <p:nvPr/>
        </p:nvSpPr>
        <p:spPr>
          <a:xfrm rot="-5400000">
            <a:off x="4414738" y="1612150"/>
            <a:ext cx="16791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AI Infrastructure</a:t>
            </a:r>
            <a:endParaRPr b="1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30" name="Google Shape;730;p56"/>
          <p:cNvSpPr txBox="1"/>
          <p:nvPr/>
        </p:nvSpPr>
        <p:spPr>
          <a:xfrm>
            <a:off x="6016938" y="498550"/>
            <a:ext cx="21096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rPr>
              <a:t>Data Engineering</a:t>
            </a:r>
            <a:endParaRPr b="1" sz="1800">
              <a:solidFill>
                <a:schemeClr val="accen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31" name="Google Shape;731;p56"/>
          <p:cNvSpPr/>
          <p:nvPr/>
        </p:nvSpPr>
        <p:spPr>
          <a:xfrm>
            <a:off x="5427213" y="526300"/>
            <a:ext cx="2988300" cy="7089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p56"/>
          <p:cNvSpPr/>
          <p:nvPr/>
        </p:nvSpPr>
        <p:spPr>
          <a:xfrm>
            <a:off x="5427213" y="1274275"/>
            <a:ext cx="3218700" cy="6987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3" name="Google Shape;733;p56"/>
          <p:cNvSpPr txBox="1"/>
          <p:nvPr/>
        </p:nvSpPr>
        <p:spPr>
          <a:xfrm>
            <a:off x="6016938" y="650950"/>
            <a:ext cx="21096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rPr>
              <a:t>Data Engineering</a:t>
            </a:r>
            <a:endParaRPr b="1" sz="1800">
              <a:solidFill>
                <a:schemeClr val="accen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34" name="Google Shape;734;p56"/>
          <p:cNvSpPr txBox="1"/>
          <p:nvPr/>
        </p:nvSpPr>
        <p:spPr>
          <a:xfrm>
            <a:off x="6016888" y="1374250"/>
            <a:ext cx="26289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3"/>
                </a:solidFill>
                <a:latin typeface="Google Sans"/>
                <a:ea typeface="Google Sans"/>
                <a:cs typeface="Google Sans"/>
                <a:sym typeface="Google Sans"/>
              </a:rPr>
              <a:t>Model Engineering</a:t>
            </a:r>
            <a:endParaRPr b="1" sz="1800">
              <a:solidFill>
                <a:schemeClr val="accent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35" name="Google Shape;735;p56"/>
          <p:cNvSpPr/>
          <p:nvPr/>
        </p:nvSpPr>
        <p:spPr>
          <a:xfrm>
            <a:off x="5427213" y="2012050"/>
            <a:ext cx="3416400" cy="6504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6" name="Google Shape;736;p56"/>
          <p:cNvSpPr txBox="1"/>
          <p:nvPr/>
        </p:nvSpPr>
        <p:spPr>
          <a:xfrm>
            <a:off x="6016938" y="2097550"/>
            <a:ext cx="26289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4"/>
                </a:solidFill>
                <a:latin typeface="Google Sans"/>
                <a:ea typeface="Google Sans"/>
                <a:cs typeface="Google Sans"/>
                <a:sym typeface="Google Sans"/>
              </a:rPr>
              <a:t>Model Deployment</a:t>
            </a:r>
            <a:endParaRPr b="1" sz="1800">
              <a:solidFill>
                <a:schemeClr val="accent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37" name="Google Shape;737;p56"/>
          <p:cNvSpPr/>
          <p:nvPr/>
        </p:nvSpPr>
        <p:spPr>
          <a:xfrm>
            <a:off x="5427225" y="2701525"/>
            <a:ext cx="3568500" cy="6987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8" name="Google Shape;738;p56"/>
          <p:cNvSpPr txBox="1"/>
          <p:nvPr/>
        </p:nvSpPr>
        <p:spPr>
          <a:xfrm>
            <a:off x="6017013" y="2815975"/>
            <a:ext cx="21942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2"/>
                </a:solidFill>
                <a:latin typeface="Google Sans"/>
                <a:ea typeface="Google Sans"/>
                <a:cs typeface="Google Sans"/>
                <a:sym typeface="Google Sans"/>
              </a:rPr>
              <a:t>Product Analytics</a:t>
            </a:r>
            <a:endParaRPr b="1" sz="1800">
              <a:solidFill>
                <a:schemeClr val="accent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39" name="Google Shape;739;p56"/>
          <p:cNvSpPr/>
          <p:nvPr/>
        </p:nvSpPr>
        <p:spPr>
          <a:xfrm>
            <a:off x="5053138" y="526300"/>
            <a:ext cx="402300" cy="2878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0" name="Google Shape;740;p56"/>
          <p:cNvSpPr txBox="1"/>
          <p:nvPr/>
        </p:nvSpPr>
        <p:spPr>
          <a:xfrm rot="-5400000">
            <a:off x="4414738" y="1764550"/>
            <a:ext cx="16791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AI Infrastructure</a:t>
            </a:r>
            <a:endParaRPr b="1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57"/>
          <p:cNvSpPr txBox="1"/>
          <p:nvPr>
            <p:ph type="title"/>
          </p:nvPr>
        </p:nvSpPr>
        <p:spPr>
          <a:xfrm>
            <a:off x="344500" y="603900"/>
            <a:ext cx="3864600" cy="9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Product</a:t>
            </a:r>
            <a:r>
              <a:rPr lang="en"/>
              <a:t> Analysis</a:t>
            </a:r>
            <a:endParaRPr/>
          </a:p>
        </p:txBody>
      </p:sp>
      <p:sp>
        <p:nvSpPr>
          <p:cNvPr id="746" name="Google Shape;746;p57"/>
          <p:cNvSpPr txBox="1"/>
          <p:nvPr>
            <p:ph idx="1" type="body"/>
          </p:nvPr>
        </p:nvSpPr>
        <p:spPr>
          <a:xfrm>
            <a:off x="344500" y="1718700"/>
            <a:ext cx="4001700" cy="23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b="1" lang="en">
                <a:solidFill>
                  <a:schemeClr val="dk2"/>
                </a:solidFill>
              </a:rPr>
              <a:t>Dashboards</a:t>
            </a:r>
            <a:endParaRPr b="1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Field data </a:t>
            </a:r>
            <a:r>
              <a:rPr b="1" lang="en">
                <a:solidFill>
                  <a:schemeClr val="accent3"/>
                </a:solidFill>
              </a:rPr>
              <a:t>evaluation</a:t>
            </a:r>
            <a:endParaRPr b="1">
              <a:solidFill>
                <a:schemeClr val="accent3"/>
              </a:solidFill>
            </a:endParaRPr>
          </a:p>
        </p:txBody>
      </p:sp>
      <p:sp>
        <p:nvSpPr>
          <p:cNvPr id="747" name="Google Shape;747;p57"/>
          <p:cNvSpPr/>
          <p:nvPr/>
        </p:nvSpPr>
        <p:spPr>
          <a:xfrm>
            <a:off x="571500" y="5270525"/>
            <a:ext cx="640511" cy="839598"/>
          </a:xfrm>
          <a:custGeom>
            <a:rect b="b" l="l" r="r" t="t"/>
            <a:pathLst>
              <a:path extrusionOk="0" h="77045" w="58776">
                <a:moveTo>
                  <a:pt x="35560" y="0"/>
                </a:moveTo>
                <a:cubicBezTo>
                  <a:pt x="39276" y="7437"/>
                  <a:pt x="63783" y="31782"/>
                  <a:pt x="57856" y="44623"/>
                </a:cubicBezTo>
                <a:cubicBezTo>
                  <a:pt x="51929" y="57464"/>
                  <a:pt x="9643" y="71641"/>
                  <a:pt x="0" y="77045"/>
                </a:cubicBezTo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triangle"/>
            <a:tailEnd len="med" w="med" type="none"/>
          </a:ln>
        </p:spPr>
      </p:sp>
      <p:sp>
        <p:nvSpPr>
          <p:cNvPr id="748" name="Google Shape;748;p57"/>
          <p:cNvSpPr txBox="1"/>
          <p:nvPr/>
        </p:nvSpPr>
        <p:spPr>
          <a:xfrm rot="-5400000">
            <a:off x="4414738" y="1612150"/>
            <a:ext cx="16791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AI Infrastructure</a:t>
            </a:r>
            <a:endParaRPr b="1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49" name="Google Shape;749;p57"/>
          <p:cNvSpPr txBox="1"/>
          <p:nvPr/>
        </p:nvSpPr>
        <p:spPr>
          <a:xfrm>
            <a:off x="6016938" y="498550"/>
            <a:ext cx="21096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rPr>
              <a:t>Data Engineering</a:t>
            </a:r>
            <a:endParaRPr b="1" sz="1800">
              <a:solidFill>
                <a:schemeClr val="accen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50" name="Google Shape;750;p57"/>
          <p:cNvSpPr/>
          <p:nvPr/>
        </p:nvSpPr>
        <p:spPr>
          <a:xfrm>
            <a:off x="5427213" y="526300"/>
            <a:ext cx="2988300" cy="7089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1" name="Google Shape;751;p57"/>
          <p:cNvSpPr/>
          <p:nvPr/>
        </p:nvSpPr>
        <p:spPr>
          <a:xfrm>
            <a:off x="5427213" y="1274275"/>
            <a:ext cx="3218700" cy="6987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2" name="Google Shape;752;p57"/>
          <p:cNvSpPr txBox="1"/>
          <p:nvPr/>
        </p:nvSpPr>
        <p:spPr>
          <a:xfrm>
            <a:off x="6016938" y="650950"/>
            <a:ext cx="21096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rPr>
              <a:t>Data Engineering</a:t>
            </a:r>
            <a:endParaRPr b="1" sz="1800">
              <a:solidFill>
                <a:schemeClr val="accen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53" name="Google Shape;753;p57"/>
          <p:cNvSpPr txBox="1"/>
          <p:nvPr/>
        </p:nvSpPr>
        <p:spPr>
          <a:xfrm>
            <a:off x="6016888" y="1374250"/>
            <a:ext cx="26289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3"/>
                </a:solidFill>
                <a:latin typeface="Google Sans"/>
                <a:ea typeface="Google Sans"/>
                <a:cs typeface="Google Sans"/>
                <a:sym typeface="Google Sans"/>
              </a:rPr>
              <a:t>Model Engineering</a:t>
            </a:r>
            <a:endParaRPr b="1" sz="1800">
              <a:solidFill>
                <a:schemeClr val="accent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54" name="Google Shape;754;p57"/>
          <p:cNvSpPr/>
          <p:nvPr/>
        </p:nvSpPr>
        <p:spPr>
          <a:xfrm>
            <a:off x="5427213" y="2012050"/>
            <a:ext cx="3416400" cy="6504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5" name="Google Shape;755;p57"/>
          <p:cNvSpPr txBox="1"/>
          <p:nvPr/>
        </p:nvSpPr>
        <p:spPr>
          <a:xfrm>
            <a:off x="6016938" y="2097550"/>
            <a:ext cx="26289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4"/>
                </a:solidFill>
                <a:latin typeface="Google Sans"/>
                <a:ea typeface="Google Sans"/>
                <a:cs typeface="Google Sans"/>
                <a:sym typeface="Google Sans"/>
              </a:rPr>
              <a:t>Model Deployment</a:t>
            </a:r>
            <a:endParaRPr b="1" sz="1800">
              <a:solidFill>
                <a:schemeClr val="accent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56" name="Google Shape;756;p57"/>
          <p:cNvSpPr/>
          <p:nvPr/>
        </p:nvSpPr>
        <p:spPr>
          <a:xfrm>
            <a:off x="5427225" y="2701525"/>
            <a:ext cx="3568500" cy="6987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7" name="Google Shape;757;p57"/>
          <p:cNvSpPr txBox="1"/>
          <p:nvPr/>
        </p:nvSpPr>
        <p:spPr>
          <a:xfrm>
            <a:off x="6017013" y="2815975"/>
            <a:ext cx="21942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2"/>
                </a:solidFill>
                <a:latin typeface="Google Sans"/>
                <a:ea typeface="Google Sans"/>
                <a:cs typeface="Google Sans"/>
                <a:sym typeface="Google Sans"/>
              </a:rPr>
              <a:t>Product Analytics</a:t>
            </a:r>
            <a:endParaRPr b="1" sz="1800">
              <a:solidFill>
                <a:schemeClr val="accent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58" name="Google Shape;758;p57"/>
          <p:cNvSpPr/>
          <p:nvPr/>
        </p:nvSpPr>
        <p:spPr>
          <a:xfrm>
            <a:off x="5053138" y="526300"/>
            <a:ext cx="402300" cy="2878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9" name="Google Shape;759;p57"/>
          <p:cNvSpPr txBox="1"/>
          <p:nvPr/>
        </p:nvSpPr>
        <p:spPr>
          <a:xfrm rot="-5400000">
            <a:off x="4414738" y="1764550"/>
            <a:ext cx="16791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AI Infrastructure</a:t>
            </a:r>
            <a:endParaRPr b="1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58"/>
          <p:cNvSpPr txBox="1"/>
          <p:nvPr>
            <p:ph type="title"/>
          </p:nvPr>
        </p:nvSpPr>
        <p:spPr>
          <a:xfrm>
            <a:off x="344500" y="603900"/>
            <a:ext cx="3864600" cy="9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Product</a:t>
            </a:r>
            <a:r>
              <a:rPr lang="en"/>
              <a:t> Analysis</a:t>
            </a:r>
            <a:endParaRPr/>
          </a:p>
        </p:txBody>
      </p:sp>
      <p:sp>
        <p:nvSpPr>
          <p:cNvPr id="765" name="Google Shape;765;p58"/>
          <p:cNvSpPr txBox="1"/>
          <p:nvPr>
            <p:ph idx="1" type="body"/>
          </p:nvPr>
        </p:nvSpPr>
        <p:spPr>
          <a:xfrm>
            <a:off x="344500" y="1718700"/>
            <a:ext cx="4001700" cy="23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b="1" lang="en">
                <a:solidFill>
                  <a:schemeClr val="dk2"/>
                </a:solidFill>
              </a:rPr>
              <a:t>Dashboards</a:t>
            </a:r>
            <a:endParaRPr b="1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Field data </a:t>
            </a:r>
            <a:r>
              <a:rPr b="1" lang="en">
                <a:solidFill>
                  <a:schemeClr val="dk2"/>
                </a:solidFill>
              </a:rPr>
              <a:t>evaluation</a:t>
            </a:r>
            <a:endParaRPr b="1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accent1"/>
                </a:solidFill>
              </a:rPr>
              <a:t>Value-added</a:t>
            </a:r>
            <a:r>
              <a:rPr lang="en">
                <a:solidFill>
                  <a:schemeClr val="dk1"/>
                </a:solidFill>
              </a:rPr>
              <a:t> for business</a:t>
            </a:r>
            <a:endParaRPr b="1">
              <a:solidFill>
                <a:schemeClr val="accent4"/>
              </a:solidFill>
            </a:endParaRPr>
          </a:p>
        </p:txBody>
      </p:sp>
      <p:sp>
        <p:nvSpPr>
          <p:cNvPr id="766" name="Google Shape;766;p58"/>
          <p:cNvSpPr/>
          <p:nvPr/>
        </p:nvSpPr>
        <p:spPr>
          <a:xfrm>
            <a:off x="571500" y="5270525"/>
            <a:ext cx="640511" cy="839598"/>
          </a:xfrm>
          <a:custGeom>
            <a:rect b="b" l="l" r="r" t="t"/>
            <a:pathLst>
              <a:path extrusionOk="0" h="77045" w="58776">
                <a:moveTo>
                  <a:pt x="35560" y="0"/>
                </a:moveTo>
                <a:cubicBezTo>
                  <a:pt x="39276" y="7437"/>
                  <a:pt x="63783" y="31782"/>
                  <a:pt x="57856" y="44623"/>
                </a:cubicBezTo>
                <a:cubicBezTo>
                  <a:pt x="51929" y="57464"/>
                  <a:pt x="9643" y="71641"/>
                  <a:pt x="0" y="77045"/>
                </a:cubicBezTo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triangle"/>
            <a:tailEnd len="med" w="med" type="none"/>
          </a:ln>
        </p:spPr>
      </p:sp>
      <p:sp>
        <p:nvSpPr>
          <p:cNvPr id="767" name="Google Shape;767;p58"/>
          <p:cNvSpPr txBox="1"/>
          <p:nvPr/>
        </p:nvSpPr>
        <p:spPr>
          <a:xfrm rot="-5400000">
            <a:off x="4414738" y="1612150"/>
            <a:ext cx="16791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AI Infrastructure</a:t>
            </a:r>
            <a:endParaRPr b="1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68" name="Google Shape;768;p58"/>
          <p:cNvSpPr txBox="1"/>
          <p:nvPr/>
        </p:nvSpPr>
        <p:spPr>
          <a:xfrm>
            <a:off x="6016938" y="498550"/>
            <a:ext cx="21096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rPr>
              <a:t>Data Engineering</a:t>
            </a:r>
            <a:endParaRPr b="1" sz="1800">
              <a:solidFill>
                <a:schemeClr val="accen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69" name="Google Shape;769;p58"/>
          <p:cNvSpPr/>
          <p:nvPr/>
        </p:nvSpPr>
        <p:spPr>
          <a:xfrm>
            <a:off x="5427213" y="526300"/>
            <a:ext cx="2988300" cy="7089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0" name="Google Shape;770;p58"/>
          <p:cNvSpPr/>
          <p:nvPr/>
        </p:nvSpPr>
        <p:spPr>
          <a:xfrm>
            <a:off x="5427213" y="1274275"/>
            <a:ext cx="3218700" cy="6987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1" name="Google Shape;771;p58"/>
          <p:cNvSpPr txBox="1"/>
          <p:nvPr/>
        </p:nvSpPr>
        <p:spPr>
          <a:xfrm>
            <a:off x="6016938" y="650950"/>
            <a:ext cx="21096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rPr>
              <a:t>Data Engineering</a:t>
            </a:r>
            <a:endParaRPr b="1" sz="1800">
              <a:solidFill>
                <a:schemeClr val="accen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72" name="Google Shape;772;p58"/>
          <p:cNvSpPr txBox="1"/>
          <p:nvPr/>
        </p:nvSpPr>
        <p:spPr>
          <a:xfrm>
            <a:off x="6016888" y="1374250"/>
            <a:ext cx="26289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3"/>
                </a:solidFill>
                <a:latin typeface="Google Sans"/>
                <a:ea typeface="Google Sans"/>
                <a:cs typeface="Google Sans"/>
                <a:sym typeface="Google Sans"/>
              </a:rPr>
              <a:t>Model Engineering</a:t>
            </a:r>
            <a:endParaRPr b="1" sz="1800">
              <a:solidFill>
                <a:schemeClr val="accent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73" name="Google Shape;773;p58"/>
          <p:cNvSpPr/>
          <p:nvPr/>
        </p:nvSpPr>
        <p:spPr>
          <a:xfrm>
            <a:off x="5427213" y="2012050"/>
            <a:ext cx="3416400" cy="6504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Google Shape;774;p58"/>
          <p:cNvSpPr txBox="1"/>
          <p:nvPr/>
        </p:nvSpPr>
        <p:spPr>
          <a:xfrm>
            <a:off x="6016938" y="2097550"/>
            <a:ext cx="26289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4"/>
                </a:solidFill>
                <a:latin typeface="Google Sans"/>
                <a:ea typeface="Google Sans"/>
                <a:cs typeface="Google Sans"/>
                <a:sym typeface="Google Sans"/>
              </a:rPr>
              <a:t>Model Deployment</a:t>
            </a:r>
            <a:endParaRPr b="1" sz="1800">
              <a:solidFill>
                <a:schemeClr val="accent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75" name="Google Shape;775;p58"/>
          <p:cNvSpPr/>
          <p:nvPr/>
        </p:nvSpPr>
        <p:spPr>
          <a:xfrm>
            <a:off x="5427225" y="2701525"/>
            <a:ext cx="3568500" cy="6987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6" name="Google Shape;776;p58"/>
          <p:cNvSpPr txBox="1"/>
          <p:nvPr/>
        </p:nvSpPr>
        <p:spPr>
          <a:xfrm>
            <a:off x="6017013" y="2815975"/>
            <a:ext cx="21942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2"/>
                </a:solidFill>
                <a:latin typeface="Google Sans"/>
                <a:ea typeface="Google Sans"/>
                <a:cs typeface="Google Sans"/>
                <a:sym typeface="Google Sans"/>
              </a:rPr>
              <a:t>Product Analytics</a:t>
            </a:r>
            <a:endParaRPr b="1" sz="1800">
              <a:solidFill>
                <a:schemeClr val="accent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77" name="Google Shape;777;p58"/>
          <p:cNvSpPr/>
          <p:nvPr/>
        </p:nvSpPr>
        <p:spPr>
          <a:xfrm>
            <a:off x="5053138" y="526300"/>
            <a:ext cx="402300" cy="2878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8" name="Google Shape;778;p58"/>
          <p:cNvSpPr txBox="1"/>
          <p:nvPr/>
        </p:nvSpPr>
        <p:spPr>
          <a:xfrm rot="-5400000">
            <a:off x="4414738" y="1764550"/>
            <a:ext cx="16791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AI Infrastructure</a:t>
            </a:r>
            <a:endParaRPr b="1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59"/>
          <p:cNvSpPr txBox="1"/>
          <p:nvPr>
            <p:ph type="title"/>
          </p:nvPr>
        </p:nvSpPr>
        <p:spPr>
          <a:xfrm>
            <a:off x="344500" y="603900"/>
            <a:ext cx="3864600" cy="9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Product</a:t>
            </a:r>
            <a:r>
              <a:rPr lang="en"/>
              <a:t> Analysis</a:t>
            </a:r>
            <a:endParaRPr/>
          </a:p>
        </p:txBody>
      </p:sp>
      <p:sp>
        <p:nvSpPr>
          <p:cNvPr id="784" name="Google Shape;784;p59"/>
          <p:cNvSpPr txBox="1"/>
          <p:nvPr>
            <p:ph idx="1" type="body"/>
          </p:nvPr>
        </p:nvSpPr>
        <p:spPr>
          <a:xfrm>
            <a:off x="344500" y="1718700"/>
            <a:ext cx="4001700" cy="23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b="1" lang="en">
                <a:solidFill>
                  <a:schemeClr val="dk2"/>
                </a:solidFill>
              </a:rPr>
              <a:t>Dashboards</a:t>
            </a:r>
            <a:endParaRPr b="1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Field data </a:t>
            </a:r>
            <a:r>
              <a:rPr b="1" lang="en">
                <a:solidFill>
                  <a:schemeClr val="dk2"/>
                </a:solidFill>
              </a:rPr>
              <a:t>evaluation</a:t>
            </a:r>
            <a:endParaRPr b="1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b="1" lang="en">
                <a:solidFill>
                  <a:schemeClr val="dk2"/>
                </a:solidFill>
              </a:rPr>
              <a:t>Value-added</a:t>
            </a:r>
            <a:r>
              <a:rPr lang="en">
                <a:solidFill>
                  <a:schemeClr val="dk2"/>
                </a:solidFill>
              </a:rPr>
              <a:t> for business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Opportunities for </a:t>
            </a:r>
            <a:r>
              <a:rPr b="1" lang="en">
                <a:solidFill>
                  <a:schemeClr val="accent4"/>
                </a:solidFill>
              </a:rPr>
              <a:t>advancement</a:t>
            </a:r>
            <a:r>
              <a:rPr lang="en">
                <a:solidFill>
                  <a:schemeClr val="dk1"/>
                </a:solidFill>
              </a:rPr>
              <a:t> and </a:t>
            </a:r>
            <a:r>
              <a:rPr b="1" lang="en">
                <a:solidFill>
                  <a:schemeClr val="accent4"/>
                </a:solidFill>
              </a:rPr>
              <a:t>improvements</a:t>
            </a:r>
            <a:endParaRPr b="1">
              <a:solidFill>
                <a:schemeClr val="accent4"/>
              </a:solidFill>
            </a:endParaRPr>
          </a:p>
        </p:txBody>
      </p:sp>
      <p:sp>
        <p:nvSpPr>
          <p:cNvPr id="785" name="Google Shape;785;p59"/>
          <p:cNvSpPr/>
          <p:nvPr/>
        </p:nvSpPr>
        <p:spPr>
          <a:xfrm>
            <a:off x="571500" y="5270525"/>
            <a:ext cx="640511" cy="839598"/>
          </a:xfrm>
          <a:custGeom>
            <a:rect b="b" l="l" r="r" t="t"/>
            <a:pathLst>
              <a:path extrusionOk="0" h="77045" w="58776">
                <a:moveTo>
                  <a:pt x="35560" y="0"/>
                </a:moveTo>
                <a:cubicBezTo>
                  <a:pt x="39276" y="7437"/>
                  <a:pt x="63783" y="31782"/>
                  <a:pt x="57856" y="44623"/>
                </a:cubicBezTo>
                <a:cubicBezTo>
                  <a:pt x="51929" y="57464"/>
                  <a:pt x="9643" y="71641"/>
                  <a:pt x="0" y="77045"/>
                </a:cubicBezTo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triangle"/>
            <a:tailEnd len="med" w="med" type="none"/>
          </a:ln>
        </p:spPr>
      </p:sp>
      <p:sp>
        <p:nvSpPr>
          <p:cNvPr id="786" name="Google Shape;786;p59"/>
          <p:cNvSpPr txBox="1"/>
          <p:nvPr/>
        </p:nvSpPr>
        <p:spPr>
          <a:xfrm rot="-5400000">
            <a:off x="4414738" y="1612150"/>
            <a:ext cx="16791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AI Infrastructure</a:t>
            </a:r>
            <a:endParaRPr b="1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87" name="Google Shape;787;p59"/>
          <p:cNvSpPr txBox="1"/>
          <p:nvPr/>
        </p:nvSpPr>
        <p:spPr>
          <a:xfrm>
            <a:off x="6016938" y="498550"/>
            <a:ext cx="21096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rPr>
              <a:t>Data Engineering</a:t>
            </a:r>
            <a:endParaRPr b="1" sz="1800">
              <a:solidFill>
                <a:schemeClr val="accen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88" name="Google Shape;788;p59"/>
          <p:cNvSpPr/>
          <p:nvPr/>
        </p:nvSpPr>
        <p:spPr>
          <a:xfrm>
            <a:off x="5427213" y="526300"/>
            <a:ext cx="2988300" cy="7089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9" name="Google Shape;789;p59"/>
          <p:cNvSpPr/>
          <p:nvPr/>
        </p:nvSpPr>
        <p:spPr>
          <a:xfrm>
            <a:off x="5427213" y="1274275"/>
            <a:ext cx="3218700" cy="6987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0" name="Google Shape;790;p59"/>
          <p:cNvSpPr txBox="1"/>
          <p:nvPr/>
        </p:nvSpPr>
        <p:spPr>
          <a:xfrm>
            <a:off x="6016938" y="650950"/>
            <a:ext cx="21096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rPr>
              <a:t>Data Engineering</a:t>
            </a:r>
            <a:endParaRPr b="1" sz="1800">
              <a:solidFill>
                <a:schemeClr val="accen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91" name="Google Shape;791;p59"/>
          <p:cNvSpPr txBox="1"/>
          <p:nvPr/>
        </p:nvSpPr>
        <p:spPr>
          <a:xfrm>
            <a:off x="6016888" y="1374250"/>
            <a:ext cx="26289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3"/>
                </a:solidFill>
                <a:latin typeface="Google Sans"/>
                <a:ea typeface="Google Sans"/>
                <a:cs typeface="Google Sans"/>
                <a:sym typeface="Google Sans"/>
              </a:rPr>
              <a:t>Model Engineering</a:t>
            </a:r>
            <a:endParaRPr b="1" sz="1800">
              <a:solidFill>
                <a:schemeClr val="accent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92" name="Google Shape;792;p59"/>
          <p:cNvSpPr/>
          <p:nvPr/>
        </p:nvSpPr>
        <p:spPr>
          <a:xfrm>
            <a:off x="5427213" y="2012050"/>
            <a:ext cx="3416400" cy="6504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3" name="Google Shape;793;p59"/>
          <p:cNvSpPr txBox="1"/>
          <p:nvPr/>
        </p:nvSpPr>
        <p:spPr>
          <a:xfrm>
            <a:off x="6016938" y="2097550"/>
            <a:ext cx="26289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4"/>
                </a:solidFill>
                <a:latin typeface="Google Sans"/>
                <a:ea typeface="Google Sans"/>
                <a:cs typeface="Google Sans"/>
                <a:sym typeface="Google Sans"/>
              </a:rPr>
              <a:t>Model Deployment</a:t>
            </a:r>
            <a:endParaRPr b="1" sz="1800">
              <a:solidFill>
                <a:schemeClr val="accent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94" name="Google Shape;794;p59"/>
          <p:cNvSpPr/>
          <p:nvPr/>
        </p:nvSpPr>
        <p:spPr>
          <a:xfrm>
            <a:off x="5427225" y="2701525"/>
            <a:ext cx="3568500" cy="6987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5" name="Google Shape;795;p59"/>
          <p:cNvSpPr txBox="1"/>
          <p:nvPr/>
        </p:nvSpPr>
        <p:spPr>
          <a:xfrm>
            <a:off x="6017013" y="2815975"/>
            <a:ext cx="21942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2"/>
                </a:solidFill>
                <a:latin typeface="Google Sans"/>
                <a:ea typeface="Google Sans"/>
                <a:cs typeface="Google Sans"/>
                <a:sym typeface="Google Sans"/>
              </a:rPr>
              <a:t>Product Analytics</a:t>
            </a:r>
            <a:endParaRPr b="1" sz="1800">
              <a:solidFill>
                <a:schemeClr val="accent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96" name="Google Shape;796;p59"/>
          <p:cNvSpPr/>
          <p:nvPr/>
        </p:nvSpPr>
        <p:spPr>
          <a:xfrm>
            <a:off x="5053138" y="526300"/>
            <a:ext cx="402300" cy="2878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7" name="Google Shape;797;p59"/>
          <p:cNvSpPr txBox="1"/>
          <p:nvPr/>
        </p:nvSpPr>
        <p:spPr>
          <a:xfrm rot="-5400000">
            <a:off x="4414738" y="1764550"/>
            <a:ext cx="16791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AI Infrastructure</a:t>
            </a:r>
            <a:endParaRPr b="1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4"/>
          <p:cNvSpPr txBox="1"/>
          <p:nvPr/>
        </p:nvSpPr>
        <p:spPr>
          <a:xfrm>
            <a:off x="1673050" y="2164950"/>
            <a:ext cx="1201500" cy="8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Input Data</a:t>
            </a:r>
            <a:endParaRPr b="1" sz="200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grpSp>
        <p:nvGrpSpPr>
          <p:cNvPr id="185" name="Google Shape;185;p24"/>
          <p:cNvGrpSpPr/>
          <p:nvPr/>
        </p:nvGrpSpPr>
        <p:grpSpPr>
          <a:xfrm rot="-5400000">
            <a:off x="3654133" y="1473016"/>
            <a:ext cx="1835732" cy="2197484"/>
            <a:chOff x="817125" y="1341475"/>
            <a:chExt cx="2055461" cy="2460513"/>
          </a:xfrm>
        </p:grpSpPr>
        <p:sp>
          <p:nvSpPr>
            <p:cNvPr id="186" name="Google Shape;186;p24"/>
            <p:cNvSpPr/>
            <p:nvPr/>
          </p:nvSpPr>
          <p:spPr>
            <a:xfrm>
              <a:off x="817125" y="1341475"/>
              <a:ext cx="275100" cy="275100"/>
            </a:xfrm>
            <a:prstGeom prst="ellipse">
              <a:avLst/>
            </a:pr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4"/>
            <p:cNvSpPr/>
            <p:nvPr/>
          </p:nvSpPr>
          <p:spPr>
            <a:xfrm>
              <a:off x="1262215" y="1341475"/>
              <a:ext cx="275100" cy="275100"/>
            </a:xfrm>
            <a:prstGeom prst="ellipse">
              <a:avLst/>
            </a:pr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4"/>
            <p:cNvSpPr/>
            <p:nvPr/>
          </p:nvSpPr>
          <p:spPr>
            <a:xfrm>
              <a:off x="1707306" y="1341475"/>
              <a:ext cx="275100" cy="275100"/>
            </a:xfrm>
            <a:prstGeom prst="ellipse">
              <a:avLst/>
            </a:pr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4"/>
            <p:cNvSpPr/>
            <p:nvPr/>
          </p:nvSpPr>
          <p:spPr>
            <a:xfrm>
              <a:off x="2152396" y="1341475"/>
              <a:ext cx="275100" cy="275100"/>
            </a:xfrm>
            <a:prstGeom prst="ellipse">
              <a:avLst/>
            </a:pr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4"/>
            <p:cNvSpPr/>
            <p:nvPr/>
          </p:nvSpPr>
          <p:spPr>
            <a:xfrm>
              <a:off x="2597486" y="1341475"/>
              <a:ext cx="275100" cy="275100"/>
            </a:xfrm>
            <a:prstGeom prst="ellipse">
              <a:avLst/>
            </a:pr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4"/>
            <p:cNvSpPr/>
            <p:nvPr/>
          </p:nvSpPr>
          <p:spPr>
            <a:xfrm>
              <a:off x="1039652" y="2168979"/>
              <a:ext cx="275100" cy="275100"/>
            </a:xfrm>
            <a:prstGeom prst="ellipse">
              <a:avLst/>
            </a:pr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4"/>
            <p:cNvSpPr/>
            <p:nvPr/>
          </p:nvSpPr>
          <p:spPr>
            <a:xfrm>
              <a:off x="1484742" y="2168979"/>
              <a:ext cx="275100" cy="275100"/>
            </a:xfrm>
            <a:prstGeom prst="ellipse">
              <a:avLst/>
            </a:pr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4"/>
            <p:cNvSpPr/>
            <p:nvPr/>
          </p:nvSpPr>
          <p:spPr>
            <a:xfrm>
              <a:off x="1929832" y="2168979"/>
              <a:ext cx="275100" cy="275100"/>
            </a:xfrm>
            <a:prstGeom prst="ellipse">
              <a:avLst/>
            </a:pr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4"/>
            <p:cNvSpPr/>
            <p:nvPr/>
          </p:nvSpPr>
          <p:spPr>
            <a:xfrm>
              <a:off x="2374923" y="2168979"/>
              <a:ext cx="275100" cy="275100"/>
            </a:xfrm>
            <a:prstGeom prst="ellipse">
              <a:avLst/>
            </a:pr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4"/>
            <p:cNvSpPr/>
            <p:nvPr/>
          </p:nvSpPr>
          <p:spPr>
            <a:xfrm>
              <a:off x="1262215" y="2847938"/>
              <a:ext cx="275100" cy="275100"/>
            </a:xfrm>
            <a:prstGeom prst="ellipse">
              <a:avLst/>
            </a:pr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4"/>
            <p:cNvSpPr/>
            <p:nvPr/>
          </p:nvSpPr>
          <p:spPr>
            <a:xfrm>
              <a:off x="1707306" y="2847938"/>
              <a:ext cx="275100" cy="275100"/>
            </a:xfrm>
            <a:prstGeom prst="ellipse">
              <a:avLst/>
            </a:pr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4"/>
            <p:cNvSpPr/>
            <p:nvPr/>
          </p:nvSpPr>
          <p:spPr>
            <a:xfrm>
              <a:off x="2152396" y="2847938"/>
              <a:ext cx="275100" cy="275100"/>
            </a:xfrm>
            <a:prstGeom prst="ellipse">
              <a:avLst/>
            </a:pr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4"/>
            <p:cNvSpPr/>
            <p:nvPr/>
          </p:nvSpPr>
          <p:spPr>
            <a:xfrm>
              <a:off x="1484749" y="3526888"/>
              <a:ext cx="275100" cy="275100"/>
            </a:xfrm>
            <a:prstGeom prst="ellipse">
              <a:avLst/>
            </a:pr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4"/>
            <p:cNvSpPr/>
            <p:nvPr/>
          </p:nvSpPr>
          <p:spPr>
            <a:xfrm>
              <a:off x="1929839" y="3526888"/>
              <a:ext cx="275100" cy="275100"/>
            </a:xfrm>
            <a:prstGeom prst="ellipse">
              <a:avLst/>
            </a:pr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0" name="Google Shape;200;p24"/>
            <p:cNvCxnSpPr>
              <a:stCxn id="186" idx="4"/>
              <a:endCxn id="194" idx="0"/>
            </p:cNvCxnSpPr>
            <p:nvPr/>
          </p:nvCxnSpPr>
          <p:spPr>
            <a:xfrm flipH="1" rot="-5400000">
              <a:off x="1457475" y="1113775"/>
              <a:ext cx="552300" cy="1557900"/>
            </a:xfrm>
            <a:prstGeom prst="straightConnector1">
              <a:avLst/>
            </a:prstGeom>
            <a:noFill/>
            <a:ln cap="flat" cmpd="sng" w="9525">
              <a:solidFill>
                <a:srgbClr val="BDC1C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1" name="Google Shape;201;p24"/>
            <p:cNvCxnSpPr>
              <a:stCxn id="187" idx="4"/>
              <a:endCxn id="191" idx="0"/>
            </p:cNvCxnSpPr>
            <p:nvPr/>
          </p:nvCxnSpPr>
          <p:spPr>
            <a:xfrm rot="5400000">
              <a:off x="1012315" y="1781425"/>
              <a:ext cx="552300" cy="222600"/>
            </a:xfrm>
            <a:prstGeom prst="straightConnector1">
              <a:avLst/>
            </a:prstGeom>
            <a:noFill/>
            <a:ln cap="flat" cmpd="sng" w="9525">
              <a:solidFill>
                <a:srgbClr val="BDC1C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2" name="Google Shape;202;p24"/>
            <p:cNvCxnSpPr>
              <a:stCxn id="188" idx="4"/>
              <a:endCxn id="193" idx="0"/>
            </p:cNvCxnSpPr>
            <p:nvPr/>
          </p:nvCxnSpPr>
          <p:spPr>
            <a:xfrm flipH="1" rot="-5400000">
              <a:off x="1680006" y="1781425"/>
              <a:ext cx="552300" cy="222600"/>
            </a:xfrm>
            <a:prstGeom prst="straightConnector1">
              <a:avLst/>
            </a:prstGeom>
            <a:noFill/>
            <a:ln cap="flat" cmpd="sng" w="9525">
              <a:solidFill>
                <a:srgbClr val="BDC1C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3" name="Google Shape;203;p24"/>
            <p:cNvCxnSpPr>
              <a:stCxn id="189" idx="4"/>
              <a:endCxn id="191" idx="0"/>
            </p:cNvCxnSpPr>
            <p:nvPr/>
          </p:nvCxnSpPr>
          <p:spPr>
            <a:xfrm rot="5400000">
              <a:off x="1457446" y="1336375"/>
              <a:ext cx="552300" cy="1112700"/>
            </a:xfrm>
            <a:prstGeom prst="straightConnector1">
              <a:avLst/>
            </a:prstGeom>
            <a:noFill/>
            <a:ln cap="flat" cmpd="sng" w="9525">
              <a:solidFill>
                <a:srgbClr val="BDC1C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4" name="Google Shape;204;p24"/>
            <p:cNvCxnSpPr>
              <a:stCxn id="189" idx="4"/>
              <a:endCxn id="194" idx="0"/>
            </p:cNvCxnSpPr>
            <p:nvPr/>
          </p:nvCxnSpPr>
          <p:spPr>
            <a:xfrm flipH="1" rot="-5400000">
              <a:off x="2125096" y="1781425"/>
              <a:ext cx="552300" cy="222600"/>
            </a:xfrm>
            <a:prstGeom prst="straightConnector1">
              <a:avLst/>
            </a:prstGeom>
            <a:noFill/>
            <a:ln cap="flat" cmpd="sng" w="9525">
              <a:solidFill>
                <a:srgbClr val="BDC1C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5" name="Google Shape;205;p24"/>
            <p:cNvCxnSpPr>
              <a:stCxn id="190" idx="4"/>
              <a:endCxn id="193" idx="0"/>
            </p:cNvCxnSpPr>
            <p:nvPr/>
          </p:nvCxnSpPr>
          <p:spPr>
            <a:xfrm rot="5400000">
              <a:off x="2124986" y="1558825"/>
              <a:ext cx="552300" cy="667800"/>
            </a:xfrm>
            <a:prstGeom prst="straightConnector1">
              <a:avLst/>
            </a:prstGeom>
            <a:noFill/>
            <a:ln cap="flat" cmpd="sng" w="9525">
              <a:solidFill>
                <a:srgbClr val="BDC1C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6" name="Google Shape;206;p24"/>
            <p:cNvCxnSpPr>
              <a:stCxn id="191" idx="4"/>
              <a:endCxn id="195" idx="0"/>
            </p:cNvCxnSpPr>
            <p:nvPr/>
          </p:nvCxnSpPr>
          <p:spPr>
            <a:xfrm flipH="1" rot="-5400000">
              <a:off x="1086602" y="2534679"/>
              <a:ext cx="403800" cy="222600"/>
            </a:xfrm>
            <a:prstGeom prst="straightConnector1">
              <a:avLst/>
            </a:prstGeom>
            <a:noFill/>
            <a:ln cap="flat" cmpd="sng" w="9525">
              <a:solidFill>
                <a:srgbClr val="BDC1C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7" name="Google Shape;207;p24"/>
            <p:cNvCxnSpPr>
              <a:stCxn id="192" idx="4"/>
              <a:endCxn id="196" idx="0"/>
            </p:cNvCxnSpPr>
            <p:nvPr/>
          </p:nvCxnSpPr>
          <p:spPr>
            <a:xfrm flipH="1" rot="-5400000">
              <a:off x="1531692" y="2534679"/>
              <a:ext cx="403800" cy="222600"/>
            </a:xfrm>
            <a:prstGeom prst="straightConnector1">
              <a:avLst/>
            </a:prstGeom>
            <a:noFill/>
            <a:ln cap="flat" cmpd="sng" w="9525">
              <a:solidFill>
                <a:srgbClr val="BDC1C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8" name="Google Shape;208;p24"/>
            <p:cNvCxnSpPr>
              <a:stCxn id="193" idx="4"/>
              <a:endCxn id="195" idx="0"/>
            </p:cNvCxnSpPr>
            <p:nvPr/>
          </p:nvCxnSpPr>
          <p:spPr>
            <a:xfrm rot="5400000">
              <a:off x="1531732" y="2312229"/>
              <a:ext cx="403800" cy="667500"/>
            </a:xfrm>
            <a:prstGeom prst="straightConnector1">
              <a:avLst/>
            </a:prstGeom>
            <a:noFill/>
            <a:ln cap="flat" cmpd="sng" w="9525">
              <a:solidFill>
                <a:srgbClr val="BDC1C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9" name="Google Shape;209;p24"/>
            <p:cNvCxnSpPr>
              <a:stCxn id="193" idx="4"/>
              <a:endCxn id="197" idx="0"/>
            </p:cNvCxnSpPr>
            <p:nvPr/>
          </p:nvCxnSpPr>
          <p:spPr>
            <a:xfrm flipH="1" rot="-5400000">
              <a:off x="1976782" y="2534679"/>
              <a:ext cx="403800" cy="222600"/>
            </a:xfrm>
            <a:prstGeom prst="straightConnector1">
              <a:avLst/>
            </a:prstGeom>
            <a:noFill/>
            <a:ln cap="flat" cmpd="sng" w="9525">
              <a:solidFill>
                <a:srgbClr val="BDC1C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0" name="Google Shape;210;p24"/>
            <p:cNvCxnSpPr>
              <a:stCxn id="194" idx="4"/>
              <a:endCxn id="197" idx="0"/>
            </p:cNvCxnSpPr>
            <p:nvPr/>
          </p:nvCxnSpPr>
          <p:spPr>
            <a:xfrm rot="5400000">
              <a:off x="2199273" y="2534679"/>
              <a:ext cx="403800" cy="222600"/>
            </a:xfrm>
            <a:prstGeom prst="straightConnector1">
              <a:avLst/>
            </a:prstGeom>
            <a:noFill/>
            <a:ln cap="flat" cmpd="sng" w="9525">
              <a:solidFill>
                <a:srgbClr val="BDC1C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1" name="Google Shape;211;p24"/>
            <p:cNvCxnSpPr>
              <a:stCxn id="195" idx="4"/>
              <a:endCxn id="198" idx="0"/>
            </p:cNvCxnSpPr>
            <p:nvPr/>
          </p:nvCxnSpPr>
          <p:spPr>
            <a:xfrm flipH="1" rot="-5400000">
              <a:off x="1309165" y="3213638"/>
              <a:ext cx="403800" cy="222600"/>
            </a:xfrm>
            <a:prstGeom prst="straightConnector1">
              <a:avLst/>
            </a:prstGeom>
            <a:noFill/>
            <a:ln cap="flat" cmpd="sng" w="9525">
              <a:solidFill>
                <a:srgbClr val="BDC1C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2" name="Google Shape;212;p24"/>
            <p:cNvCxnSpPr>
              <a:stCxn id="195" idx="4"/>
              <a:endCxn id="199" idx="0"/>
            </p:cNvCxnSpPr>
            <p:nvPr/>
          </p:nvCxnSpPr>
          <p:spPr>
            <a:xfrm flipH="1" rot="-5400000">
              <a:off x="1531615" y="2991188"/>
              <a:ext cx="403800" cy="667500"/>
            </a:xfrm>
            <a:prstGeom prst="straightConnector1">
              <a:avLst/>
            </a:prstGeom>
            <a:noFill/>
            <a:ln cap="flat" cmpd="sng" w="9525">
              <a:solidFill>
                <a:srgbClr val="BDC1C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3" name="Google Shape;213;p24"/>
            <p:cNvCxnSpPr>
              <a:stCxn id="196" idx="4"/>
              <a:endCxn id="199" idx="0"/>
            </p:cNvCxnSpPr>
            <p:nvPr/>
          </p:nvCxnSpPr>
          <p:spPr>
            <a:xfrm flipH="1" rot="-5400000">
              <a:off x="1754256" y="3213638"/>
              <a:ext cx="403800" cy="222600"/>
            </a:xfrm>
            <a:prstGeom prst="straightConnector1">
              <a:avLst/>
            </a:prstGeom>
            <a:noFill/>
            <a:ln cap="flat" cmpd="sng" w="9525">
              <a:solidFill>
                <a:srgbClr val="BDC1C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4" name="Google Shape;214;p24"/>
            <p:cNvCxnSpPr>
              <a:stCxn id="197" idx="4"/>
              <a:endCxn id="198" idx="0"/>
            </p:cNvCxnSpPr>
            <p:nvPr/>
          </p:nvCxnSpPr>
          <p:spPr>
            <a:xfrm rot="5400000">
              <a:off x="1754296" y="2991188"/>
              <a:ext cx="403800" cy="667500"/>
            </a:xfrm>
            <a:prstGeom prst="straightConnector1">
              <a:avLst/>
            </a:prstGeom>
            <a:noFill/>
            <a:ln cap="flat" cmpd="sng" w="9525">
              <a:solidFill>
                <a:srgbClr val="BDC1C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5" name="Google Shape;215;p24"/>
            <p:cNvCxnSpPr>
              <a:stCxn id="188" idx="4"/>
              <a:endCxn id="192" idx="0"/>
            </p:cNvCxnSpPr>
            <p:nvPr/>
          </p:nvCxnSpPr>
          <p:spPr>
            <a:xfrm rot="5400000">
              <a:off x="1457406" y="1781425"/>
              <a:ext cx="552300" cy="222600"/>
            </a:xfrm>
            <a:prstGeom prst="straightConnector1">
              <a:avLst/>
            </a:prstGeom>
            <a:noFill/>
            <a:ln cap="flat" cmpd="sng" w="9525">
              <a:solidFill>
                <a:srgbClr val="BDC1C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16" name="Google Shape;216;p24"/>
          <p:cNvSpPr txBox="1"/>
          <p:nvPr/>
        </p:nvSpPr>
        <p:spPr>
          <a:xfrm>
            <a:off x="6269450" y="2164963"/>
            <a:ext cx="1201500" cy="8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6"/>
                </a:solidFill>
                <a:latin typeface="Google Sans"/>
                <a:ea typeface="Google Sans"/>
                <a:cs typeface="Google Sans"/>
                <a:sym typeface="Google Sans"/>
              </a:rPr>
              <a:t>Output</a:t>
            </a:r>
            <a:endParaRPr b="1" sz="2000">
              <a:solidFill>
                <a:schemeClr val="accent6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60"/>
          <p:cNvSpPr/>
          <p:nvPr/>
        </p:nvSpPr>
        <p:spPr>
          <a:xfrm>
            <a:off x="3018438" y="1284750"/>
            <a:ext cx="2988300" cy="7089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3" name="Google Shape;803;p60"/>
          <p:cNvSpPr/>
          <p:nvPr/>
        </p:nvSpPr>
        <p:spPr>
          <a:xfrm>
            <a:off x="3018438" y="2032725"/>
            <a:ext cx="3218700" cy="6987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4" name="Google Shape;804;p60"/>
          <p:cNvSpPr/>
          <p:nvPr/>
        </p:nvSpPr>
        <p:spPr>
          <a:xfrm>
            <a:off x="3018438" y="2770500"/>
            <a:ext cx="3416400" cy="6504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5" name="Google Shape;805;p60"/>
          <p:cNvSpPr/>
          <p:nvPr/>
        </p:nvSpPr>
        <p:spPr>
          <a:xfrm>
            <a:off x="3018438" y="3464850"/>
            <a:ext cx="3633600" cy="6987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6" name="Google Shape;806;p60"/>
          <p:cNvSpPr/>
          <p:nvPr/>
        </p:nvSpPr>
        <p:spPr>
          <a:xfrm>
            <a:off x="2644363" y="1284750"/>
            <a:ext cx="402300" cy="2878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7" name="Google Shape;807;p60"/>
          <p:cNvSpPr txBox="1"/>
          <p:nvPr/>
        </p:nvSpPr>
        <p:spPr>
          <a:xfrm rot="-5400000">
            <a:off x="2005963" y="2523000"/>
            <a:ext cx="16791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AI Infrastructure</a:t>
            </a:r>
            <a:endParaRPr b="1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08" name="Google Shape;808;p60"/>
          <p:cNvSpPr txBox="1"/>
          <p:nvPr/>
        </p:nvSpPr>
        <p:spPr>
          <a:xfrm>
            <a:off x="3608163" y="1409400"/>
            <a:ext cx="21096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rPr>
              <a:t>Data Engineering</a:t>
            </a:r>
            <a:endParaRPr b="1" sz="1800">
              <a:solidFill>
                <a:schemeClr val="accen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09" name="Google Shape;809;p60"/>
          <p:cNvSpPr txBox="1"/>
          <p:nvPr/>
        </p:nvSpPr>
        <p:spPr>
          <a:xfrm>
            <a:off x="3608113" y="2132700"/>
            <a:ext cx="26289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3"/>
                </a:solidFill>
                <a:latin typeface="Google Sans"/>
                <a:ea typeface="Google Sans"/>
                <a:cs typeface="Google Sans"/>
                <a:sym typeface="Google Sans"/>
              </a:rPr>
              <a:t>Model Engineering</a:t>
            </a:r>
            <a:endParaRPr b="1" sz="1800">
              <a:solidFill>
                <a:schemeClr val="accent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10" name="Google Shape;810;p60"/>
          <p:cNvSpPr txBox="1"/>
          <p:nvPr/>
        </p:nvSpPr>
        <p:spPr>
          <a:xfrm>
            <a:off x="3608163" y="2856000"/>
            <a:ext cx="26289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4"/>
                </a:solidFill>
                <a:latin typeface="Google Sans"/>
                <a:ea typeface="Google Sans"/>
                <a:cs typeface="Google Sans"/>
                <a:sym typeface="Google Sans"/>
              </a:rPr>
              <a:t>Model Deployment</a:t>
            </a:r>
            <a:endParaRPr b="1" sz="1800">
              <a:solidFill>
                <a:schemeClr val="accent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11" name="Google Shape;811;p60"/>
          <p:cNvSpPr txBox="1"/>
          <p:nvPr/>
        </p:nvSpPr>
        <p:spPr>
          <a:xfrm>
            <a:off x="3608238" y="3579300"/>
            <a:ext cx="21942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2"/>
                </a:solidFill>
                <a:latin typeface="Google Sans"/>
                <a:ea typeface="Google Sans"/>
                <a:cs typeface="Google Sans"/>
                <a:sym typeface="Google Sans"/>
              </a:rPr>
              <a:t>Product Analytics</a:t>
            </a:r>
            <a:endParaRPr b="1" sz="1800">
              <a:solidFill>
                <a:schemeClr val="accent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12" name="Google Shape;812;p60"/>
          <p:cNvSpPr txBox="1"/>
          <p:nvPr>
            <p:ph idx="4294967295" type="title"/>
          </p:nvPr>
        </p:nvSpPr>
        <p:spPr>
          <a:xfrm>
            <a:off x="344500" y="275175"/>
            <a:ext cx="3966300" cy="12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Focus </a:t>
            </a:r>
            <a:r>
              <a:rPr lang="en"/>
              <a:t>in</a:t>
            </a:r>
            <a:r>
              <a:rPr b="1" lang="en"/>
              <a:t> </a:t>
            </a:r>
            <a:r>
              <a:rPr b="1" lang="en">
                <a:solidFill>
                  <a:schemeClr val="accent6"/>
                </a:solidFill>
              </a:rPr>
              <a:t>TinyML</a:t>
            </a:r>
            <a:endParaRPr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61"/>
          <p:cNvSpPr/>
          <p:nvPr/>
        </p:nvSpPr>
        <p:spPr>
          <a:xfrm>
            <a:off x="3018438" y="1284750"/>
            <a:ext cx="2988300" cy="7089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8" name="Google Shape;818;p61"/>
          <p:cNvSpPr/>
          <p:nvPr/>
        </p:nvSpPr>
        <p:spPr>
          <a:xfrm>
            <a:off x="3018438" y="2032725"/>
            <a:ext cx="3218700" cy="6987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9" name="Google Shape;819;p61"/>
          <p:cNvSpPr/>
          <p:nvPr/>
        </p:nvSpPr>
        <p:spPr>
          <a:xfrm>
            <a:off x="3018438" y="2770500"/>
            <a:ext cx="3416400" cy="6504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0" name="Google Shape;820;p61"/>
          <p:cNvSpPr/>
          <p:nvPr/>
        </p:nvSpPr>
        <p:spPr>
          <a:xfrm>
            <a:off x="3018438" y="3464850"/>
            <a:ext cx="3633600" cy="6987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1" name="Google Shape;821;p61"/>
          <p:cNvSpPr/>
          <p:nvPr/>
        </p:nvSpPr>
        <p:spPr>
          <a:xfrm>
            <a:off x="2644363" y="1284750"/>
            <a:ext cx="402300" cy="2878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2" name="Google Shape;822;p61"/>
          <p:cNvSpPr txBox="1"/>
          <p:nvPr/>
        </p:nvSpPr>
        <p:spPr>
          <a:xfrm rot="-5400000">
            <a:off x="2005963" y="2523000"/>
            <a:ext cx="16791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AI Infrastructure</a:t>
            </a:r>
            <a:endParaRPr b="1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23" name="Google Shape;823;p61"/>
          <p:cNvSpPr txBox="1"/>
          <p:nvPr/>
        </p:nvSpPr>
        <p:spPr>
          <a:xfrm>
            <a:off x="3608163" y="1409400"/>
            <a:ext cx="21096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rPr>
              <a:t>Data Engineering</a:t>
            </a:r>
            <a:endParaRPr b="1" sz="1800">
              <a:solidFill>
                <a:schemeClr val="accen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24" name="Google Shape;824;p61"/>
          <p:cNvSpPr txBox="1"/>
          <p:nvPr/>
        </p:nvSpPr>
        <p:spPr>
          <a:xfrm>
            <a:off x="3608113" y="2132700"/>
            <a:ext cx="26289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3"/>
                </a:solidFill>
                <a:latin typeface="Google Sans"/>
                <a:ea typeface="Google Sans"/>
                <a:cs typeface="Google Sans"/>
                <a:sym typeface="Google Sans"/>
              </a:rPr>
              <a:t>Model Engineering</a:t>
            </a:r>
            <a:endParaRPr b="1" sz="1800">
              <a:solidFill>
                <a:schemeClr val="accent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25" name="Google Shape;825;p61"/>
          <p:cNvSpPr txBox="1"/>
          <p:nvPr/>
        </p:nvSpPr>
        <p:spPr>
          <a:xfrm>
            <a:off x="3608163" y="2856000"/>
            <a:ext cx="26289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4"/>
                </a:solidFill>
                <a:latin typeface="Google Sans"/>
                <a:ea typeface="Google Sans"/>
                <a:cs typeface="Google Sans"/>
                <a:sym typeface="Google Sans"/>
              </a:rPr>
              <a:t>Model Deployment</a:t>
            </a:r>
            <a:endParaRPr b="1" sz="1800">
              <a:solidFill>
                <a:schemeClr val="accent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26" name="Google Shape;826;p61"/>
          <p:cNvSpPr txBox="1"/>
          <p:nvPr/>
        </p:nvSpPr>
        <p:spPr>
          <a:xfrm>
            <a:off x="3608238" y="3579300"/>
            <a:ext cx="21942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2"/>
                </a:solidFill>
                <a:latin typeface="Google Sans"/>
                <a:ea typeface="Google Sans"/>
                <a:cs typeface="Google Sans"/>
                <a:sym typeface="Google Sans"/>
              </a:rPr>
              <a:t>Product Analytics</a:t>
            </a:r>
            <a:endParaRPr b="1" sz="1800">
              <a:solidFill>
                <a:schemeClr val="accent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27" name="Google Shape;827;p61"/>
          <p:cNvSpPr txBox="1"/>
          <p:nvPr>
            <p:ph idx="4294967295" type="title"/>
          </p:nvPr>
        </p:nvSpPr>
        <p:spPr>
          <a:xfrm>
            <a:off x="344500" y="275175"/>
            <a:ext cx="3966300" cy="12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Focus </a:t>
            </a:r>
            <a:r>
              <a:rPr lang="en"/>
              <a:t>in</a:t>
            </a:r>
            <a:r>
              <a:rPr b="1" lang="en"/>
              <a:t> </a:t>
            </a:r>
            <a:r>
              <a:rPr b="1" lang="en">
                <a:solidFill>
                  <a:schemeClr val="accent6"/>
                </a:solidFill>
              </a:rPr>
              <a:t>TinyML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828" name="Google Shape;828;p61"/>
          <p:cNvSpPr/>
          <p:nvPr/>
        </p:nvSpPr>
        <p:spPr>
          <a:xfrm>
            <a:off x="3046675" y="3420900"/>
            <a:ext cx="3790200" cy="861900"/>
          </a:xfrm>
          <a:prstGeom prst="rect">
            <a:avLst/>
          </a:prstGeom>
          <a:solidFill>
            <a:srgbClr val="FFFFFF">
              <a:alpha val="832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62"/>
          <p:cNvSpPr txBox="1"/>
          <p:nvPr/>
        </p:nvSpPr>
        <p:spPr>
          <a:xfrm>
            <a:off x="1283675" y="1714914"/>
            <a:ext cx="4512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Raw</a:t>
            </a:r>
            <a:endParaRPr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data</a:t>
            </a:r>
            <a:endParaRPr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34" name="Google Shape;834;p62"/>
          <p:cNvSpPr txBox="1"/>
          <p:nvPr/>
        </p:nvSpPr>
        <p:spPr>
          <a:xfrm>
            <a:off x="2709025" y="1724514"/>
            <a:ext cx="5508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Indexed</a:t>
            </a:r>
            <a:endParaRPr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data</a:t>
            </a:r>
            <a:endParaRPr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35" name="Google Shape;835;p62"/>
          <p:cNvSpPr txBox="1"/>
          <p:nvPr/>
        </p:nvSpPr>
        <p:spPr>
          <a:xfrm>
            <a:off x="4191700" y="1714914"/>
            <a:ext cx="5628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Selected</a:t>
            </a:r>
            <a:endParaRPr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data</a:t>
            </a:r>
            <a:endParaRPr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36" name="Google Shape;836;p62"/>
          <p:cNvSpPr txBox="1"/>
          <p:nvPr/>
        </p:nvSpPr>
        <p:spPr>
          <a:xfrm>
            <a:off x="5768151" y="1714914"/>
            <a:ext cx="5508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Labeled</a:t>
            </a:r>
            <a:endParaRPr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data</a:t>
            </a:r>
            <a:endParaRPr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37" name="Google Shape;837;p62"/>
          <p:cNvSpPr txBox="1"/>
          <p:nvPr/>
        </p:nvSpPr>
        <p:spPr>
          <a:xfrm>
            <a:off x="7291250" y="1714914"/>
            <a:ext cx="5796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Validated</a:t>
            </a:r>
            <a:endParaRPr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data</a:t>
            </a:r>
            <a:endParaRPr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38" name="Google Shape;838;p62"/>
          <p:cNvSpPr txBox="1"/>
          <p:nvPr/>
        </p:nvSpPr>
        <p:spPr>
          <a:xfrm>
            <a:off x="5755739" y="4417614"/>
            <a:ext cx="5628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Models</a:t>
            </a:r>
            <a:endParaRPr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39" name="Google Shape;839;p62"/>
          <p:cNvSpPr txBox="1"/>
          <p:nvPr/>
        </p:nvSpPr>
        <p:spPr>
          <a:xfrm>
            <a:off x="4198926" y="4417614"/>
            <a:ext cx="5628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KPIs</a:t>
            </a:r>
            <a:endParaRPr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40" name="Google Shape;840;p62"/>
          <p:cNvSpPr txBox="1"/>
          <p:nvPr/>
        </p:nvSpPr>
        <p:spPr>
          <a:xfrm>
            <a:off x="2625313" y="4417614"/>
            <a:ext cx="6573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Validated</a:t>
            </a:r>
            <a:endParaRPr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ML System</a:t>
            </a:r>
            <a:endParaRPr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41" name="Google Shape;841;p62"/>
          <p:cNvSpPr txBox="1"/>
          <p:nvPr/>
        </p:nvSpPr>
        <p:spPr>
          <a:xfrm>
            <a:off x="264875" y="1298064"/>
            <a:ext cx="1018800" cy="85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Data</a:t>
            </a:r>
            <a:endParaRPr b="1" sz="12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Collection</a:t>
            </a:r>
            <a:endParaRPr b="1" sz="12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Continuous input stream</a:t>
            </a:r>
            <a:endParaRPr i="1" sz="9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42" name="Google Shape;842;p62"/>
          <p:cNvSpPr txBox="1"/>
          <p:nvPr/>
        </p:nvSpPr>
        <p:spPr>
          <a:xfrm>
            <a:off x="1734900" y="1298064"/>
            <a:ext cx="1018800" cy="85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Data</a:t>
            </a:r>
            <a:endParaRPr b="1" sz="12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Ingestion</a:t>
            </a:r>
            <a:endParaRPr b="1" sz="12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Prep data for downstream ML apps</a:t>
            </a:r>
            <a:endParaRPr i="1" sz="9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43" name="Google Shape;843;p62"/>
          <p:cNvSpPr txBox="1"/>
          <p:nvPr/>
        </p:nvSpPr>
        <p:spPr>
          <a:xfrm>
            <a:off x="3204925" y="1298064"/>
            <a:ext cx="1018800" cy="85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Data</a:t>
            </a:r>
            <a:endParaRPr b="1" sz="11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Analysis, Curation</a:t>
            </a:r>
            <a:endParaRPr b="1" sz="11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Inspect/select the right data</a:t>
            </a:r>
            <a:endParaRPr i="1" sz="9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44" name="Google Shape;844;p62"/>
          <p:cNvSpPr txBox="1"/>
          <p:nvPr/>
        </p:nvSpPr>
        <p:spPr>
          <a:xfrm>
            <a:off x="4774400" y="1298064"/>
            <a:ext cx="1018800" cy="85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Data</a:t>
            </a:r>
            <a:endParaRPr b="1" sz="12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Labelling</a:t>
            </a:r>
            <a:endParaRPr b="1" sz="12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Annotate data</a:t>
            </a:r>
            <a:endParaRPr i="1" sz="9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45" name="Google Shape;845;p62"/>
          <p:cNvSpPr txBox="1"/>
          <p:nvPr/>
        </p:nvSpPr>
        <p:spPr>
          <a:xfrm>
            <a:off x="6289225" y="1298064"/>
            <a:ext cx="1018800" cy="85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Data</a:t>
            </a:r>
            <a:endParaRPr b="1" sz="12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Validation</a:t>
            </a:r>
            <a:endParaRPr b="1" sz="12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Verify data is usable through pipeline</a:t>
            </a:r>
            <a:endParaRPr i="1" sz="9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46" name="Google Shape;846;p62"/>
          <p:cNvSpPr txBox="1"/>
          <p:nvPr/>
        </p:nvSpPr>
        <p:spPr>
          <a:xfrm>
            <a:off x="7870950" y="1298064"/>
            <a:ext cx="1018800" cy="85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Data</a:t>
            </a:r>
            <a:endParaRPr b="1" sz="115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Preparation</a:t>
            </a:r>
            <a:endParaRPr b="1" sz="115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Prep data for ML uses (split, versioning)</a:t>
            </a:r>
            <a:endParaRPr i="1" sz="9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47" name="Google Shape;847;p62"/>
          <p:cNvSpPr txBox="1"/>
          <p:nvPr/>
        </p:nvSpPr>
        <p:spPr>
          <a:xfrm>
            <a:off x="6289225" y="4006589"/>
            <a:ext cx="1018800" cy="85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Model</a:t>
            </a:r>
            <a:endParaRPr b="1" sz="12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Training</a:t>
            </a:r>
            <a:endParaRPr b="1" sz="12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Use ML algos to create models</a:t>
            </a:r>
            <a:endParaRPr i="1" sz="9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48" name="Google Shape;848;p62"/>
          <p:cNvSpPr txBox="1"/>
          <p:nvPr/>
        </p:nvSpPr>
        <p:spPr>
          <a:xfrm>
            <a:off x="4774400" y="4006589"/>
            <a:ext cx="1018800" cy="85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Model</a:t>
            </a:r>
            <a:endParaRPr b="1" sz="12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Evaluation</a:t>
            </a:r>
            <a:endParaRPr b="1" sz="12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Compute model KPIs</a:t>
            </a:r>
            <a:endParaRPr i="1" sz="9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49" name="Google Shape;849;p62"/>
          <p:cNvSpPr txBox="1"/>
          <p:nvPr/>
        </p:nvSpPr>
        <p:spPr>
          <a:xfrm>
            <a:off x="3204925" y="4006589"/>
            <a:ext cx="1018800" cy="85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ML System</a:t>
            </a:r>
            <a:endParaRPr b="1" sz="12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Validation</a:t>
            </a:r>
            <a:endParaRPr b="1" sz="12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Validate ML system for deployment</a:t>
            </a:r>
            <a:endParaRPr i="1" sz="9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50" name="Google Shape;850;p62"/>
          <p:cNvSpPr/>
          <p:nvPr/>
        </p:nvSpPr>
        <p:spPr>
          <a:xfrm>
            <a:off x="747575" y="1097689"/>
            <a:ext cx="2850675" cy="200375"/>
          </a:xfrm>
          <a:custGeom>
            <a:rect b="b" l="l" r="r" t="t"/>
            <a:pathLst>
              <a:path extrusionOk="0" h="8015" w="114027">
                <a:moveTo>
                  <a:pt x="114027" y="8015"/>
                </a:moveTo>
                <a:lnTo>
                  <a:pt x="114027" y="0"/>
                </a:lnTo>
                <a:lnTo>
                  <a:pt x="0" y="0"/>
                </a:lnTo>
                <a:lnTo>
                  <a:pt x="0" y="8015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triangle"/>
          </a:ln>
        </p:spPr>
      </p:sp>
      <p:sp>
        <p:nvSpPr>
          <p:cNvPr id="851" name="Google Shape;851;p62"/>
          <p:cNvSpPr/>
          <p:nvPr/>
        </p:nvSpPr>
        <p:spPr>
          <a:xfrm>
            <a:off x="3914575" y="1097689"/>
            <a:ext cx="2850675" cy="200375"/>
          </a:xfrm>
          <a:custGeom>
            <a:rect b="b" l="l" r="r" t="t"/>
            <a:pathLst>
              <a:path extrusionOk="0" h="8015" w="114027">
                <a:moveTo>
                  <a:pt x="114027" y="8015"/>
                </a:moveTo>
                <a:lnTo>
                  <a:pt x="114027" y="0"/>
                </a:lnTo>
                <a:lnTo>
                  <a:pt x="0" y="0"/>
                </a:lnTo>
                <a:lnTo>
                  <a:pt x="0" y="8015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triangle"/>
          </a:ln>
        </p:spPr>
      </p:sp>
      <p:cxnSp>
        <p:nvCxnSpPr>
          <p:cNvPr id="852" name="Google Shape;852;p62"/>
          <p:cNvCxnSpPr>
            <a:stCxn id="841" idx="3"/>
            <a:endCxn id="842" idx="1"/>
          </p:cNvCxnSpPr>
          <p:nvPr/>
        </p:nvCxnSpPr>
        <p:spPr>
          <a:xfrm>
            <a:off x="1283675" y="1724514"/>
            <a:ext cx="451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3" name="Google Shape;853;p62"/>
          <p:cNvCxnSpPr>
            <a:stCxn id="842" idx="3"/>
            <a:endCxn id="843" idx="1"/>
          </p:cNvCxnSpPr>
          <p:nvPr/>
        </p:nvCxnSpPr>
        <p:spPr>
          <a:xfrm>
            <a:off x="2753700" y="1724514"/>
            <a:ext cx="451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4" name="Google Shape;854;p62"/>
          <p:cNvCxnSpPr>
            <a:stCxn id="843" idx="3"/>
            <a:endCxn id="844" idx="1"/>
          </p:cNvCxnSpPr>
          <p:nvPr/>
        </p:nvCxnSpPr>
        <p:spPr>
          <a:xfrm>
            <a:off x="4223725" y="1724514"/>
            <a:ext cx="550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5" name="Google Shape;855;p62"/>
          <p:cNvCxnSpPr>
            <a:stCxn id="844" idx="3"/>
            <a:endCxn id="845" idx="1"/>
          </p:cNvCxnSpPr>
          <p:nvPr/>
        </p:nvCxnSpPr>
        <p:spPr>
          <a:xfrm>
            <a:off x="5793200" y="1724514"/>
            <a:ext cx="495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6" name="Google Shape;856;p62"/>
          <p:cNvCxnSpPr>
            <a:stCxn id="845" idx="3"/>
            <a:endCxn id="846" idx="1"/>
          </p:cNvCxnSpPr>
          <p:nvPr/>
        </p:nvCxnSpPr>
        <p:spPr>
          <a:xfrm>
            <a:off x="7308025" y="1724514"/>
            <a:ext cx="562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7" name="Google Shape;857;p62"/>
          <p:cNvCxnSpPr>
            <a:stCxn id="847" idx="1"/>
            <a:endCxn id="848" idx="3"/>
          </p:cNvCxnSpPr>
          <p:nvPr/>
        </p:nvCxnSpPr>
        <p:spPr>
          <a:xfrm rot="10800000">
            <a:off x="5793325" y="4433039"/>
            <a:ext cx="495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8" name="Google Shape;858;p62"/>
          <p:cNvCxnSpPr>
            <a:stCxn id="848" idx="1"/>
            <a:endCxn id="849" idx="3"/>
          </p:cNvCxnSpPr>
          <p:nvPr/>
        </p:nvCxnSpPr>
        <p:spPr>
          <a:xfrm rot="10800000">
            <a:off x="4223600" y="4433039"/>
            <a:ext cx="550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9" name="Google Shape;859;p62"/>
          <p:cNvCxnSpPr>
            <a:stCxn id="849" idx="1"/>
            <a:endCxn id="860" idx="3"/>
          </p:cNvCxnSpPr>
          <p:nvPr/>
        </p:nvCxnSpPr>
        <p:spPr>
          <a:xfrm rot="10800000">
            <a:off x="2702425" y="4433039"/>
            <a:ext cx="502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61" name="Google Shape;861;p62"/>
          <p:cNvSpPr txBox="1"/>
          <p:nvPr/>
        </p:nvSpPr>
        <p:spPr>
          <a:xfrm>
            <a:off x="7761701" y="2978589"/>
            <a:ext cx="5628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ML ready</a:t>
            </a:r>
            <a:endParaRPr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Datasets</a:t>
            </a:r>
            <a:endParaRPr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62" name="Google Shape;862;p62"/>
          <p:cNvSpPr txBox="1"/>
          <p:nvPr/>
        </p:nvSpPr>
        <p:spPr>
          <a:xfrm>
            <a:off x="1060601" y="4417614"/>
            <a:ext cx="5628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Online</a:t>
            </a:r>
            <a:endParaRPr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ML System</a:t>
            </a:r>
            <a:endParaRPr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63" name="Google Shape;863;p62"/>
          <p:cNvSpPr txBox="1"/>
          <p:nvPr/>
        </p:nvSpPr>
        <p:spPr>
          <a:xfrm>
            <a:off x="747575" y="2978589"/>
            <a:ext cx="7239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Online</a:t>
            </a:r>
            <a:endParaRPr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Performance</a:t>
            </a:r>
            <a:endParaRPr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64" name="Google Shape;864;p62"/>
          <p:cNvSpPr txBox="1"/>
          <p:nvPr/>
        </p:nvSpPr>
        <p:spPr>
          <a:xfrm>
            <a:off x="2619880" y="4030365"/>
            <a:ext cx="6573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ML</a:t>
            </a:r>
            <a:endParaRPr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Certificate</a:t>
            </a:r>
            <a:endParaRPr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65" name="Google Shape;865;p62"/>
          <p:cNvSpPr/>
          <p:nvPr/>
        </p:nvSpPr>
        <p:spPr>
          <a:xfrm>
            <a:off x="7310700" y="2161064"/>
            <a:ext cx="1049175" cy="2271990"/>
          </a:xfrm>
          <a:custGeom>
            <a:rect b="b" l="l" r="r" t="t"/>
            <a:pathLst>
              <a:path extrusionOk="0" h="93671" w="41967">
                <a:moveTo>
                  <a:pt x="41967" y="0"/>
                </a:moveTo>
                <a:lnTo>
                  <a:pt x="41967" y="93671"/>
                </a:lnTo>
                <a:lnTo>
                  <a:pt x="0" y="93671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866" name="Google Shape;866;p62"/>
          <p:cNvSpPr/>
          <p:nvPr/>
        </p:nvSpPr>
        <p:spPr>
          <a:xfrm>
            <a:off x="747575" y="2152689"/>
            <a:ext cx="875848" cy="2291400"/>
          </a:xfrm>
          <a:custGeom>
            <a:rect b="b" l="l" r="r" t="t"/>
            <a:pathLst>
              <a:path extrusionOk="0" h="91656" w="33239">
                <a:moveTo>
                  <a:pt x="33239" y="91656"/>
                </a:moveTo>
                <a:lnTo>
                  <a:pt x="0" y="91656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860" name="Google Shape;860;p62"/>
          <p:cNvSpPr txBox="1"/>
          <p:nvPr/>
        </p:nvSpPr>
        <p:spPr>
          <a:xfrm>
            <a:off x="1596450" y="4006589"/>
            <a:ext cx="1106100" cy="85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ML System</a:t>
            </a:r>
            <a:endParaRPr b="1" sz="12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Deployment</a:t>
            </a:r>
            <a:endParaRPr b="1" sz="12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Deploy ML system to production</a:t>
            </a:r>
            <a:endParaRPr i="1" sz="9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67" name="Google Shape;867;p62"/>
          <p:cNvSpPr txBox="1"/>
          <p:nvPr/>
        </p:nvSpPr>
        <p:spPr>
          <a:xfrm>
            <a:off x="1518475" y="843289"/>
            <a:ext cx="1142400" cy="25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DATA FIXES</a:t>
            </a:r>
            <a:endParaRPr b="1"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68" name="Google Shape;868;p62"/>
          <p:cNvSpPr txBox="1"/>
          <p:nvPr/>
        </p:nvSpPr>
        <p:spPr>
          <a:xfrm>
            <a:off x="4768700" y="843289"/>
            <a:ext cx="1142400" cy="25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DATA NEEDS</a:t>
            </a:r>
            <a:endParaRPr b="1"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869" name="Google Shape;869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4712" y="1721364"/>
            <a:ext cx="3322361" cy="2548016"/>
          </a:xfrm>
          <a:prstGeom prst="rect">
            <a:avLst/>
          </a:prstGeom>
          <a:noFill/>
          <a:ln>
            <a:noFill/>
          </a:ln>
        </p:spPr>
      </p:pic>
      <p:sp>
        <p:nvSpPr>
          <p:cNvPr id="870" name="Google Shape;870;p62"/>
          <p:cNvSpPr txBox="1"/>
          <p:nvPr>
            <p:ph idx="4294967295" type="title"/>
          </p:nvPr>
        </p:nvSpPr>
        <p:spPr>
          <a:xfrm>
            <a:off x="2588850" y="158600"/>
            <a:ext cx="3966300" cy="13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Life cycle</a:t>
            </a:r>
            <a:r>
              <a:rPr b="1" lang="en"/>
              <a:t> </a:t>
            </a:r>
            <a:r>
              <a:rPr lang="en"/>
              <a:t>of </a:t>
            </a:r>
            <a:r>
              <a:rPr b="1" lang="en">
                <a:solidFill>
                  <a:schemeClr val="accent6"/>
                </a:solidFill>
              </a:rPr>
              <a:t>ML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871" name="Google Shape;871;p62"/>
          <p:cNvSpPr/>
          <p:nvPr/>
        </p:nvSpPr>
        <p:spPr>
          <a:xfrm>
            <a:off x="1283675" y="843300"/>
            <a:ext cx="7860300" cy="4176000"/>
          </a:xfrm>
          <a:prstGeom prst="rect">
            <a:avLst/>
          </a:prstGeom>
          <a:solidFill>
            <a:srgbClr val="FFFFFF">
              <a:alpha val="832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2" name="Google Shape;872;p62"/>
          <p:cNvSpPr/>
          <p:nvPr/>
        </p:nvSpPr>
        <p:spPr>
          <a:xfrm>
            <a:off x="264875" y="2150975"/>
            <a:ext cx="1018800" cy="2992500"/>
          </a:xfrm>
          <a:prstGeom prst="rect">
            <a:avLst/>
          </a:prstGeom>
          <a:solidFill>
            <a:srgbClr val="FFFFFF">
              <a:alpha val="832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3" name="Google Shape;873;p62"/>
          <p:cNvSpPr/>
          <p:nvPr/>
        </p:nvSpPr>
        <p:spPr>
          <a:xfrm>
            <a:off x="264875" y="780600"/>
            <a:ext cx="1018800" cy="515700"/>
          </a:xfrm>
          <a:prstGeom prst="rect">
            <a:avLst/>
          </a:prstGeom>
          <a:solidFill>
            <a:srgbClr val="FFFFFF">
              <a:alpha val="832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63"/>
          <p:cNvSpPr txBox="1"/>
          <p:nvPr/>
        </p:nvSpPr>
        <p:spPr>
          <a:xfrm>
            <a:off x="1283675" y="1714914"/>
            <a:ext cx="4512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Raw</a:t>
            </a:r>
            <a:endParaRPr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data</a:t>
            </a:r>
            <a:endParaRPr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79" name="Google Shape;879;p63"/>
          <p:cNvSpPr txBox="1"/>
          <p:nvPr/>
        </p:nvSpPr>
        <p:spPr>
          <a:xfrm>
            <a:off x="2709025" y="1724514"/>
            <a:ext cx="5508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Indexed</a:t>
            </a:r>
            <a:endParaRPr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data</a:t>
            </a:r>
            <a:endParaRPr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80" name="Google Shape;880;p63"/>
          <p:cNvSpPr txBox="1"/>
          <p:nvPr/>
        </p:nvSpPr>
        <p:spPr>
          <a:xfrm>
            <a:off x="4191700" y="1714914"/>
            <a:ext cx="5628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Selected</a:t>
            </a:r>
            <a:endParaRPr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data</a:t>
            </a:r>
            <a:endParaRPr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81" name="Google Shape;881;p63"/>
          <p:cNvSpPr txBox="1"/>
          <p:nvPr/>
        </p:nvSpPr>
        <p:spPr>
          <a:xfrm>
            <a:off x="5768151" y="1714914"/>
            <a:ext cx="5508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Labeled</a:t>
            </a:r>
            <a:endParaRPr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data</a:t>
            </a:r>
            <a:endParaRPr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82" name="Google Shape;882;p63"/>
          <p:cNvSpPr txBox="1"/>
          <p:nvPr/>
        </p:nvSpPr>
        <p:spPr>
          <a:xfrm>
            <a:off x="7291250" y="1714914"/>
            <a:ext cx="5796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Validated</a:t>
            </a:r>
            <a:endParaRPr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data</a:t>
            </a:r>
            <a:endParaRPr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83" name="Google Shape;883;p63"/>
          <p:cNvSpPr txBox="1"/>
          <p:nvPr/>
        </p:nvSpPr>
        <p:spPr>
          <a:xfrm>
            <a:off x="5755739" y="4417614"/>
            <a:ext cx="5628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Models</a:t>
            </a:r>
            <a:endParaRPr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84" name="Google Shape;884;p63"/>
          <p:cNvSpPr txBox="1"/>
          <p:nvPr/>
        </p:nvSpPr>
        <p:spPr>
          <a:xfrm>
            <a:off x="4198926" y="4417614"/>
            <a:ext cx="5628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KPIs</a:t>
            </a:r>
            <a:endParaRPr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85" name="Google Shape;885;p63"/>
          <p:cNvSpPr txBox="1"/>
          <p:nvPr/>
        </p:nvSpPr>
        <p:spPr>
          <a:xfrm>
            <a:off x="2625313" y="4417614"/>
            <a:ext cx="6573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Validated</a:t>
            </a:r>
            <a:endParaRPr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ML System</a:t>
            </a:r>
            <a:endParaRPr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86" name="Google Shape;886;p63"/>
          <p:cNvSpPr txBox="1"/>
          <p:nvPr/>
        </p:nvSpPr>
        <p:spPr>
          <a:xfrm>
            <a:off x="264875" y="1298064"/>
            <a:ext cx="1018800" cy="85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Data</a:t>
            </a:r>
            <a:endParaRPr b="1" sz="12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Collection</a:t>
            </a:r>
            <a:endParaRPr b="1" sz="12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Continuous input stream</a:t>
            </a:r>
            <a:endParaRPr i="1" sz="9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87" name="Google Shape;887;p63"/>
          <p:cNvSpPr txBox="1"/>
          <p:nvPr/>
        </p:nvSpPr>
        <p:spPr>
          <a:xfrm>
            <a:off x="1734900" y="1298064"/>
            <a:ext cx="1018800" cy="85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Data</a:t>
            </a:r>
            <a:endParaRPr b="1" sz="12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Ingestion</a:t>
            </a:r>
            <a:endParaRPr b="1" sz="12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Prep data for downstream ML apps</a:t>
            </a:r>
            <a:endParaRPr i="1" sz="9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88" name="Google Shape;888;p63"/>
          <p:cNvSpPr txBox="1"/>
          <p:nvPr/>
        </p:nvSpPr>
        <p:spPr>
          <a:xfrm>
            <a:off x="3204925" y="1298064"/>
            <a:ext cx="1018800" cy="85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Data</a:t>
            </a:r>
            <a:endParaRPr b="1" sz="11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Analysis, Curation</a:t>
            </a:r>
            <a:endParaRPr b="1" sz="11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Inspect/select the right data</a:t>
            </a:r>
            <a:endParaRPr i="1" sz="9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89" name="Google Shape;889;p63"/>
          <p:cNvSpPr txBox="1"/>
          <p:nvPr/>
        </p:nvSpPr>
        <p:spPr>
          <a:xfrm>
            <a:off x="4774400" y="1298064"/>
            <a:ext cx="1018800" cy="85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Data</a:t>
            </a:r>
            <a:endParaRPr b="1" sz="12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Labelling</a:t>
            </a:r>
            <a:endParaRPr b="1" sz="12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Annotate data</a:t>
            </a:r>
            <a:endParaRPr i="1" sz="9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90" name="Google Shape;890;p63"/>
          <p:cNvSpPr txBox="1"/>
          <p:nvPr/>
        </p:nvSpPr>
        <p:spPr>
          <a:xfrm>
            <a:off x="6289225" y="1298064"/>
            <a:ext cx="1018800" cy="85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Data</a:t>
            </a:r>
            <a:endParaRPr b="1" sz="12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Validation</a:t>
            </a:r>
            <a:endParaRPr b="1" sz="12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Verify data is usable through pipeline</a:t>
            </a:r>
            <a:endParaRPr i="1" sz="9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91" name="Google Shape;891;p63"/>
          <p:cNvSpPr txBox="1"/>
          <p:nvPr/>
        </p:nvSpPr>
        <p:spPr>
          <a:xfrm>
            <a:off x="7870950" y="1298064"/>
            <a:ext cx="1018800" cy="85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Data</a:t>
            </a:r>
            <a:endParaRPr b="1" sz="115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Preparation</a:t>
            </a:r>
            <a:endParaRPr b="1" sz="115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Prep data for ML uses (split, versioning)</a:t>
            </a:r>
            <a:endParaRPr i="1" sz="9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92" name="Google Shape;892;p63"/>
          <p:cNvSpPr txBox="1"/>
          <p:nvPr/>
        </p:nvSpPr>
        <p:spPr>
          <a:xfrm>
            <a:off x="6289225" y="4006589"/>
            <a:ext cx="1018800" cy="85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Model</a:t>
            </a:r>
            <a:endParaRPr b="1" sz="12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Training</a:t>
            </a:r>
            <a:endParaRPr b="1" sz="12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Use ML algos to create models</a:t>
            </a:r>
            <a:endParaRPr i="1" sz="9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93" name="Google Shape;893;p63"/>
          <p:cNvSpPr txBox="1"/>
          <p:nvPr/>
        </p:nvSpPr>
        <p:spPr>
          <a:xfrm>
            <a:off x="4774400" y="4006589"/>
            <a:ext cx="1018800" cy="85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Model</a:t>
            </a:r>
            <a:endParaRPr b="1" sz="12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Evaluation</a:t>
            </a:r>
            <a:endParaRPr b="1" sz="12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Compute model KPIs</a:t>
            </a:r>
            <a:endParaRPr i="1" sz="9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94" name="Google Shape;894;p63"/>
          <p:cNvSpPr txBox="1"/>
          <p:nvPr/>
        </p:nvSpPr>
        <p:spPr>
          <a:xfrm>
            <a:off x="3204925" y="4006589"/>
            <a:ext cx="1018800" cy="85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ML System</a:t>
            </a:r>
            <a:endParaRPr b="1" sz="12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Validation</a:t>
            </a:r>
            <a:endParaRPr b="1" sz="12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Validate ML system for deployment</a:t>
            </a:r>
            <a:endParaRPr i="1" sz="9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95" name="Google Shape;895;p63"/>
          <p:cNvSpPr/>
          <p:nvPr/>
        </p:nvSpPr>
        <p:spPr>
          <a:xfrm>
            <a:off x="747575" y="1097689"/>
            <a:ext cx="2850675" cy="200375"/>
          </a:xfrm>
          <a:custGeom>
            <a:rect b="b" l="l" r="r" t="t"/>
            <a:pathLst>
              <a:path extrusionOk="0" h="8015" w="114027">
                <a:moveTo>
                  <a:pt x="114027" y="8015"/>
                </a:moveTo>
                <a:lnTo>
                  <a:pt x="114027" y="0"/>
                </a:lnTo>
                <a:lnTo>
                  <a:pt x="0" y="0"/>
                </a:lnTo>
                <a:lnTo>
                  <a:pt x="0" y="8015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triangle"/>
          </a:ln>
        </p:spPr>
      </p:sp>
      <p:sp>
        <p:nvSpPr>
          <p:cNvPr id="896" name="Google Shape;896;p63"/>
          <p:cNvSpPr/>
          <p:nvPr/>
        </p:nvSpPr>
        <p:spPr>
          <a:xfrm>
            <a:off x="3914575" y="1097689"/>
            <a:ext cx="2850675" cy="200375"/>
          </a:xfrm>
          <a:custGeom>
            <a:rect b="b" l="l" r="r" t="t"/>
            <a:pathLst>
              <a:path extrusionOk="0" h="8015" w="114027">
                <a:moveTo>
                  <a:pt x="114027" y="8015"/>
                </a:moveTo>
                <a:lnTo>
                  <a:pt x="114027" y="0"/>
                </a:lnTo>
                <a:lnTo>
                  <a:pt x="0" y="0"/>
                </a:lnTo>
                <a:lnTo>
                  <a:pt x="0" y="8015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triangle"/>
          </a:ln>
        </p:spPr>
      </p:sp>
      <p:cxnSp>
        <p:nvCxnSpPr>
          <p:cNvPr id="897" name="Google Shape;897;p63"/>
          <p:cNvCxnSpPr>
            <a:stCxn id="886" idx="3"/>
            <a:endCxn id="887" idx="1"/>
          </p:cNvCxnSpPr>
          <p:nvPr/>
        </p:nvCxnSpPr>
        <p:spPr>
          <a:xfrm>
            <a:off x="1283675" y="1724514"/>
            <a:ext cx="451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8" name="Google Shape;898;p63"/>
          <p:cNvCxnSpPr>
            <a:stCxn id="887" idx="3"/>
            <a:endCxn id="888" idx="1"/>
          </p:cNvCxnSpPr>
          <p:nvPr/>
        </p:nvCxnSpPr>
        <p:spPr>
          <a:xfrm>
            <a:off x="2753700" y="1724514"/>
            <a:ext cx="451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9" name="Google Shape;899;p63"/>
          <p:cNvCxnSpPr>
            <a:stCxn id="888" idx="3"/>
            <a:endCxn id="889" idx="1"/>
          </p:cNvCxnSpPr>
          <p:nvPr/>
        </p:nvCxnSpPr>
        <p:spPr>
          <a:xfrm>
            <a:off x="4223725" y="1724514"/>
            <a:ext cx="550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0" name="Google Shape;900;p63"/>
          <p:cNvCxnSpPr>
            <a:stCxn id="889" idx="3"/>
            <a:endCxn id="890" idx="1"/>
          </p:cNvCxnSpPr>
          <p:nvPr/>
        </p:nvCxnSpPr>
        <p:spPr>
          <a:xfrm>
            <a:off x="5793200" y="1724514"/>
            <a:ext cx="495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1" name="Google Shape;901;p63"/>
          <p:cNvCxnSpPr>
            <a:stCxn id="890" idx="3"/>
            <a:endCxn id="891" idx="1"/>
          </p:cNvCxnSpPr>
          <p:nvPr/>
        </p:nvCxnSpPr>
        <p:spPr>
          <a:xfrm>
            <a:off x="7308025" y="1724514"/>
            <a:ext cx="562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2" name="Google Shape;902;p63"/>
          <p:cNvCxnSpPr>
            <a:stCxn id="892" idx="1"/>
            <a:endCxn id="893" idx="3"/>
          </p:cNvCxnSpPr>
          <p:nvPr/>
        </p:nvCxnSpPr>
        <p:spPr>
          <a:xfrm rot="10800000">
            <a:off x="5793325" y="4433039"/>
            <a:ext cx="495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3" name="Google Shape;903;p63"/>
          <p:cNvCxnSpPr>
            <a:stCxn id="893" idx="1"/>
            <a:endCxn id="894" idx="3"/>
          </p:cNvCxnSpPr>
          <p:nvPr/>
        </p:nvCxnSpPr>
        <p:spPr>
          <a:xfrm rot="10800000">
            <a:off x="4223600" y="4433039"/>
            <a:ext cx="550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4" name="Google Shape;904;p63"/>
          <p:cNvCxnSpPr>
            <a:stCxn id="894" idx="1"/>
            <a:endCxn id="905" idx="3"/>
          </p:cNvCxnSpPr>
          <p:nvPr/>
        </p:nvCxnSpPr>
        <p:spPr>
          <a:xfrm rot="10800000">
            <a:off x="2702425" y="4433039"/>
            <a:ext cx="502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06" name="Google Shape;906;p63"/>
          <p:cNvSpPr txBox="1"/>
          <p:nvPr/>
        </p:nvSpPr>
        <p:spPr>
          <a:xfrm>
            <a:off x="7761701" y="2978589"/>
            <a:ext cx="5628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ML ready</a:t>
            </a:r>
            <a:endParaRPr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Datasets</a:t>
            </a:r>
            <a:endParaRPr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07" name="Google Shape;907;p63"/>
          <p:cNvSpPr txBox="1"/>
          <p:nvPr/>
        </p:nvSpPr>
        <p:spPr>
          <a:xfrm>
            <a:off x="1060601" y="4417614"/>
            <a:ext cx="5628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Online</a:t>
            </a:r>
            <a:endParaRPr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ML System</a:t>
            </a:r>
            <a:endParaRPr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08" name="Google Shape;908;p63"/>
          <p:cNvSpPr txBox="1"/>
          <p:nvPr/>
        </p:nvSpPr>
        <p:spPr>
          <a:xfrm>
            <a:off x="747575" y="2978589"/>
            <a:ext cx="7239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Online</a:t>
            </a:r>
            <a:endParaRPr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Performance</a:t>
            </a:r>
            <a:endParaRPr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09" name="Google Shape;909;p63"/>
          <p:cNvSpPr txBox="1"/>
          <p:nvPr/>
        </p:nvSpPr>
        <p:spPr>
          <a:xfrm>
            <a:off x="2619880" y="4030365"/>
            <a:ext cx="6573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ML</a:t>
            </a:r>
            <a:endParaRPr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Certificate</a:t>
            </a:r>
            <a:endParaRPr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10" name="Google Shape;910;p63"/>
          <p:cNvSpPr/>
          <p:nvPr/>
        </p:nvSpPr>
        <p:spPr>
          <a:xfrm>
            <a:off x="7310700" y="2161064"/>
            <a:ext cx="1049175" cy="2271990"/>
          </a:xfrm>
          <a:custGeom>
            <a:rect b="b" l="l" r="r" t="t"/>
            <a:pathLst>
              <a:path extrusionOk="0" h="93671" w="41967">
                <a:moveTo>
                  <a:pt x="41967" y="0"/>
                </a:moveTo>
                <a:lnTo>
                  <a:pt x="41967" y="93671"/>
                </a:lnTo>
                <a:lnTo>
                  <a:pt x="0" y="93671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911" name="Google Shape;911;p63"/>
          <p:cNvSpPr/>
          <p:nvPr/>
        </p:nvSpPr>
        <p:spPr>
          <a:xfrm>
            <a:off x="747575" y="2152689"/>
            <a:ext cx="875848" cy="2291400"/>
          </a:xfrm>
          <a:custGeom>
            <a:rect b="b" l="l" r="r" t="t"/>
            <a:pathLst>
              <a:path extrusionOk="0" h="91656" w="33239">
                <a:moveTo>
                  <a:pt x="33239" y="91656"/>
                </a:moveTo>
                <a:lnTo>
                  <a:pt x="0" y="91656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905" name="Google Shape;905;p63"/>
          <p:cNvSpPr txBox="1"/>
          <p:nvPr/>
        </p:nvSpPr>
        <p:spPr>
          <a:xfrm>
            <a:off x="1596450" y="4006589"/>
            <a:ext cx="1106100" cy="85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ML System</a:t>
            </a:r>
            <a:endParaRPr b="1" sz="12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Deployment</a:t>
            </a:r>
            <a:endParaRPr b="1" sz="12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Deploy ML system to production</a:t>
            </a:r>
            <a:endParaRPr i="1" sz="9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12" name="Google Shape;912;p63"/>
          <p:cNvSpPr txBox="1"/>
          <p:nvPr/>
        </p:nvSpPr>
        <p:spPr>
          <a:xfrm>
            <a:off x="1518475" y="843289"/>
            <a:ext cx="1142400" cy="25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DATA FIXES</a:t>
            </a:r>
            <a:endParaRPr b="1"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13" name="Google Shape;913;p63"/>
          <p:cNvSpPr txBox="1"/>
          <p:nvPr/>
        </p:nvSpPr>
        <p:spPr>
          <a:xfrm>
            <a:off x="4768700" y="843289"/>
            <a:ext cx="1142400" cy="25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DATA NEEDS</a:t>
            </a:r>
            <a:endParaRPr b="1"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914" name="Google Shape;914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4712" y="1721364"/>
            <a:ext cx="3322361" cy="2548016"/>
          </a:xfrm>
          <a:prstGeom prst="rect">
            <a:avLst/>
          </a:prstGeom>
          <a:noFill/>
          <a:ln>
            <a:noFill/>
          </a:ln>
        </p:spPr>
      </p:pic>
      <p:sp>
        <p:nvSpPr>
          <p:cNvPr id="915" name="Google Shape;915;p63"/>
          <p:cNvSpPr txBox="1"/>
          <p:nvPr>
            <p:ph idx="4294967295" type="title"/>
          </p:nvPr>
        </p:nvSpPr>
        <p:spPr>
          <a:xfrm>
            <a:off x="2588850" y="158600"/>
            <a:ext cx="3966300" cy="13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Life cycle </a:t>
            </a:r>
            <a:r>
              <a:rPr lang="en"/>
              <a:t>of </a:t>
            </a:r>
            <a:r>
              <a:rPr b="1" lang="en">
                <a:solidFill>
                  <a:schemeClr val="accent6"/>
                </a:solidFill>
              </a:rPr>
              <a:t>ML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916" name="Google Shape;916;p63"/>
          <p:cNvSpPr/>
          <p:nvPr/>
        </p:nvSpPr>
        <p:spPr>
          <a:xfrm>
            <a:off x="2753700" y="843300"/>
            <a:ext cx="6390300" cy="4176000"/>
          </a:xfrm>
          <a:prstGeom prst="rect">
            <a:avLst/>
          </a:prstGeom>
          <a:solidFill>
            <a:srgbClr val="FFFFFF">
              <a:alpha val="832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7" name="Google Shape;917;p63"/>
          <p:cNvSpPr/>
          <p:nvPr/>
        </p:nvSpPr>
        <p:spPr>
          <a:xfrm>
            <a:off x="264875" y="2150975"/>
            <a:ext cx="1018800" cy="2992500"/>
          </a:xfrm>
          <a:prstGeom prst="rect">
            <a:avLst/>
          </a:prstGeom>
          <a:solidFill>
            <a:srgbClr val="FFFFFF">
              <a:alpha val="832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8" name="Google Shape;918;p63"/>
          <p:cNvSpPr/>
          <p:nvPr/>
        </p:nvSpPr>
        <p:spPr>
          <a:xfrm>
            <a:off x="264875" y="780600"/>
            <a:ext cx="2488800" cy="515700"/>
          </a:xfrm>
          <a:prstGeom prst="rect">
            <a:avLst/>
          </a:prstGeom>
          <a:solidFill>
            <a:srgbClr val="FFFFFF">
              <a:alpha val="832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9" name="Google Shape;919;p63"/>
          <p:cNvSpPr/>
          <p:nvPr/>
        </p:nvSpPr>
        <p:spPr>
          <a:xfrm>
            <a:off x="1283675" y="2832825"/>
            <a:ext cx="1470000" cy="2271900"/>
          </a:xfrm>
          <a:prstGeom prst="rect">
            <a:avLst/>
          </a:prstGeom>
          <a:solidFill>
            <a:srgbClr val="FFFFFF">
              <a:alpha val="832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3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p64"/>
          <p:cNvSpPr txBox="1"/>
          <p:nvPr/>
        </p:nvSpPr>
        <p:spPr>
          <a:xfrm>
            <a:off x="1283675" y="1714914"/>
            <a:ext cx="4512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Raw</a:t>
            </a:r>
            <a:endParaRPr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data</a:t>
            </a:r>
            <a:endParaRPr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25" name="Google Shape;925;p64"/>
          <p:cNvSpPr txBox="1"/>
          <p:nvPr/>
        </p:nvSpPr>
        <p:spPr>
          <a:xfrm>
            <a:off x="2709025" y="1724514"/>
            <a:ext cx="5508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Indexed</a:t>
            </a:r>
            <a:endParaRPr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data</a:t>
            </a:r>
            <a:endParaRPr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26" name="Google Shape;926;p64"/>
          <p:cNvSpPr txBox="1"/>
          <p:nvPr/>
        </p:nvSpPr>
        <p:spPr>
          <a:xfrm>
            <a:off x="4191700" y="1714914"/>
            <a:ext cx="5628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Selected</a:t>
            </a:r>
            <a:endParaRPr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data</a:t>
            </a:r>
            <a:endParaRPr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27" name="Google Shape;927;p64"/>
          <p:cNvSpPr txBox="1"/>
          <p:nvPr/>
        </p:nvSpPr>
        <p:spPr>
          <a:xfrm>
            <a:off x="5768151" y="1714914"/>
            <a:ext cx="5508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Labeled</a:t>
            </a:r>
            <a:endParaRPr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data</a:t>
            </a:r>
            <a:endParaRPr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28" name="Google Shape;928;p64"/>
          <p:cNvSpPr txBox="1"/>
          <p:nvPr/>
        </p:nvSpPr>
        <p:spPr>
          <a:xfrm>
            <a:off x="7291250" y="1714914"/>
            <a:ext cx="5796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Validated</a:t>
            </a:r>
            <a:endParaRPr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data</a:t>
            </a:r>
            <a:endParaRPr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29" name="Google Shape;929;p64"/>
          <p:cNvSpPr txBox="1"/>
          <p:nvPr/>
        </p:nvSpPr>
        <p:spPr>
          <a:xfrm>
            <a:off x="5755739" y="4417614"/>
            <a:ext cx="5628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Models</a:t>
            </a:r>
            <a:endParaRPr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30" name="Google Shape;930;p64"/>
          <p:cNvSpPr txBox="1"/>
          <p:nvPr/>
        </p:nvSpPr>
        <p:spPr>
          <a:xfrm>
            <a:off x="4198926" y="4417614"/>
            <a:ext cx="5628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KPIs</a:t>
            </a:r>
            <a:endParaRPr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31" name="Google Shape;931;p64"/>
          <p:cNvSpPr txBox="1"/>
          <p:nvPr/>
        </p:nvSpPr>
        <p:spPr>
          <a:xfrm>
            <a:off x="2625313" y="4417614"/>
            <a:ext cx="6573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Validated</a:t>
            </a:r>
            <a:endParaRPr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ML System</a:t>
            </a:r>
            <a:endParaRPr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32" name="Google Shape;932;p64"/>
          <p:cNvSpPr txBox="1"/>
          <p:nvPr/>
        </p:nvSpPr>
        <p:spPr>
          <a:xfrm>
            <a:off x="264875" y="1298064"/>
            <a:ext cx="1018800" cy="85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Data</a:t>
            </a:r>
            <a:endParaRPr b="1" sz="12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Collection</a:t>
            </a:r>
            <a:endParaRPr b="1" sz="12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Continuous input stream</a:t>
            </a:r>
            <a:endParaRPr i="1" sz="9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33" name="Google Shape;933;p64"/>
          <p:cNvSpPr txBox="1"/>
          <p:nvPr/>
        </p:nvSpPr>
        <p:spPr>
          <a:xfrm>
            <a:off x="1734900" y="1298064"/>
            <a:ext cx="1018800" cy="85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Data</a:t>
            </a:r>
            <a:endParaRPr b="1" sz="12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Ingestion</a:t>
            </a:r>
            <a:endParaRPr b="1" sz="12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Prep data for downstream ML apps</a:t>
            </a:r>
            <a:endParaRPr i="1" sz="9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34" name="Google Shape;934;p64"/>
          <p:cNvSpPr txBox="1"/>
          <p:nvPr/>
        </p:nvSpPr>
        <p:spPr>
          <a:xfrm>
            <a:off x="3204925" y="1298064"/>
            <a:ext cx="1018800" cy="85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Data</a:t>
            </a:r>
            <a:endParaRPr b="1" sz="11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Analysis, Curation</a:t>
            </a:r>
            <a:endParaRPr b="1" sz="11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Inspect/select the right data</a:t>
            </a:r>
            <a:endParaRPr i="1" sz="9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35" name="Google Shape;935;p64"/>
          <p:cNvSpPr txBox="1"/>
          <p:nvPr/>
        </p:nvSpPr>
        <p:spPr>
          <a:xfrm>
            <a:off x="4774400" y="1298064"/>
            <a:ext cx="1018800" cy="85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Data</a:t>
            </a:r>
            <a:endParaRPr b="1" sz="12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Labelling</a:t>
            </a:r>
            <a:endParaRPr b="1" sz="12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Annotate data</a:t>
            </a:r>
            <a:endParaRPr i="1" sz="9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36" name="Google Shape;936;p64"/>
          <p:cNvSpPr txBox="1"/>
          <p:nvPr/>
        </p:nvSpPr>
        <p:spPr>
          <a:xfrm>
            <a:off x="6289225" y="1298064"/>
            <a:ext cx="1018800" cy="85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Data</a:t>
            </a:r>
            <a:endParaRPr b="1" sz="12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Validation</a:t>
            </a:r>
            <a:endParaRPr b="1" sz="12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Verify data is usable through pipeline</a:t>
            </a:r>
            <a:endParaRPr i="1" sz="9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37" name="Google Shape;937;p64"/>
          <p:cNvSpPr txBox="1"/>
          <p:nvPr/>
        </p:nvSpPr>
        <p:spPr>
          <a:xfrm>
            <a:off x="7870950" y="1298064"/>
            <a:ext cx="1018800" cy="85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Data</a:t>
            </a:r>
            <a:endParaRPr b="1" sz="115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Preparation</a:t>
            </a:r>
            <a:endParaRPr b="1" sz="115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Prep data for ML uses (split, versioning)</a:t>
            </a:r>
            <a:endParaRPr i="1" sz="9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38" name="Google Shape;938;p64"/>
          <p:cNvSpPr txBox="1"/>
          <p:nvPr/>
        </p:nvSpPr>
        <p:spPr>
          <a:xfrm>
            <a:off x="6289225" y="4006589"/>
            <a:ext cx="1018800" cy="85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Model</a:t>
            </a:r>
            <a:endParaRPr b="1" sz="12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Training</a:t>
            </a:r>
            <a:endParaRPr b="1" sz="12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Use ML algos to create models</a:t>
            </a:r>
            <a:endParaRPr i="1" sz="9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39" name="Google Shape;939;p64"/>
          <p:cNvSpPr txBox="1"/>
          <p:nvPr/>
        </p:nvSpPr>
        <p:spPr>
          <a:xfrm>
            <a:off x="4774400" y="4006589"/>
            <a:ext cx="1018800" cy="85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Model</a:t>
            </a:r>
            <a:endParaRPr b="1" sz="12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Evaluation</a:t>
            </a:r>
            <a:endParaRPr b="1" sz="12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Compute model KPIs</a:t>
            </a:r>
            <a:endParaRPr i="1" sz="9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40" name="Google Shape;940;p64"/>
          <p:cNvSpPr txBox="1"/>
          <p:nvPr/>
        </p:nvSpPr>
        <p:spPr>
          <a:xfrm>
            <a:off x="3204925" y="4006589"/>
            <a:ext cx="1018800" cy="85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ML System</a:t>
            </a:r>
            <a:endParaRPr b="1" sz="12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Validation</a:t>
            </a:r>
            <a:endParaRPr b="1" sz="12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Validate ML system for deployment</a:t>
            </a:r>
            <a:endParaRPr i="1" sz="9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41" name="Google Shape;941;p64"/>
          <p:cNvSpPr/>
          <p:nvPr/>
        </p:nvSpPr>
        <p:spPr>
          <a:xfrm>
            <a:off x="747575" y="1097689"/>
            <a:ext cx="2850675" cy="200375"/>
          </a:xfrm>
          <a:custGeom>
            <a:rect b="b" l="l" r="r" t="t"/>
            <a:pathLst>
              <a:path extrusionOk="0" h="8015" w="114027">
                <a:moveTo>
                  <a:pt x="114027" y="8015"/>
                </a:moveTo>
                <a:lnTo>
                  <a:pt x="114027" y="0"/>
                </a:lnTo>
                <a:lnTo>
                  <a:pt x="0" y="0"/>
                </a:lnTo>
                <a:lnTo>
                  <a:pt x="0" y="8015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triangle"/>
          </a:ln>
        </p:spPr>
      </p:sp>
      <p:sp>
        <p:nvSpPr>
          <p:cNvPr id="942" name="Google Shape;942;p64"/>
          <p:cNvSpPr/>
          <p:nvPr/>
        </p:nvSpPr>
        <p:spPr>
          <a:xfrm>
            <a:off x="3914575" y="1097689"/>
            <a:ext cx="2850675" cy="200375"/>
          </a:xfrm>
          <a:custGeom>
            <a:rect b="b" l="l" r="r" t="t"/>
            <a:pathLst>
              <a:path extrusionOk="0" h="8015" w="114027">
                <a:moveTo>
                  <a:pt x="114027" y="8015"/>
                </a:moveTo>
                <a:lnTo>
                  <a:pt x="114027" y="0"/>
                </a:lnTo>
                <a:lnTo>
                  <a:pt x="0" y="0"/>
                </a:lnTo>
                <a:lnTo>
                  <a:pt x="0" y="8015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triangle"/>
          </a:ln>
        </p:spPr>
      </p:sp>
      <p:cxnSp>
        <p:nvCxnSpPr>
          <p:cNvPr id="943" name="Google Shape;943;p64"/>
          <p:cNvCxnSpPr>
            <a:stCxn id="932" idx="3"/>
            <a:endCxn id="933" idx="1"/>
          </p:cNvCxnSpPr>
          <p:nvPr/>
        </p:nvCxnSpPr>
        <p:spPr>
          <a:xfrm>
            <a:off x="1283675" y="1724514"/>
            <a:ext cx="451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4" name="Google Shape;944;p64"/>
          <p:cNvCxnSpPr>
            <a:stCxn id="933" idx="3"/>
            <a:endCxn id="934" idx="1"/>
          </p:cNvCxnSpPr>
          <p:nvPr/>
        </p:nvCxnSpPr>
        <p:spPr>
          <a:xfrm>
            <a:off x="2753700" y="1724514"/>
            <a:ext cx="451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5" name="Google Shape;945;p64"/>
          <p:cNvCxnSpPr>
            <a:stCxn id="934" idx="3"/>
            <a:endCxn id="935" idx="1"/>
          </p:cNvCxnSpPr>
          <p:nvPr/>
        </p:nvCxnSpPr>
        <p:spPr>
          <a:xfrm>
            <a:off x="4223725" y="1724514"/>
            <a:ext cx="550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6" name="Google Shape;946;p64"/>
          <p:cNvCxnSpPr>
            <a:stCxn id="935" idx="3"/>
            <a:endCxn id="936" idx="1"/>
          </p:cNvCxnSpPr>
          <p:nvPr/>
        </p:nvCxnSpPr>
        <p:spPr>
          <a:xfrm>
            <a:off x="5793200" y="1724514"/>
            <a:ext cx="495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7" name="Google Shape;947;p64"/>
          <p:cNvCxnSpPr>
            <a:stCxn id="936" idx="3"/>
            <a:endCxn id="937" idx="1"/>
          </p:cNvCxnSpPr>
          <p:nvPr/>
        </p:nvCxnSpPr>
        <p:spPr>
          <a:xfrm>
            <a:off x="7308025" y="1724514"/>
            <a:ext cx="562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8" name="Google Shape;948;p64"/>
          <p:cNvCxnSpPr>
            <a:stCxn id="938" idx="1"/>
            <a:endCxn id="939" idx="3"/>
          </p:cNvCxnSpPr>
          <p:nvPr/>
        </p:nvCxnSpPr>
        <p:spPr>
          <a:xfrm rot="10800000">
            <a:off x="5793325" y="4433039"/>
            <a:ext cx="495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9" name="Google Shape;949;p64"/>
          <p:cNvCxnSpPr>
            <a:stCxn id="939" idx="1"/>
            <a:endCxn id="940" idx="3"/>
          </p:cNvCxnSpPr>
          <p:nvPr/>
        </p:nvCxnSpPr>
        <p:spPr>
          <a:xfrm rot="10800000">
            <a:off x="4223600" y="4433039"/>
            <a:ext cx="550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0" name="Google Shape;950;p64"/>
          <p:cNvCxnSpPr>
            <a:stCxn id="940" idx="1"/>
            <a:endCxn id="951" idx="3"/>
          </p:cNvCxnSpPr>
          <p:nvPr/>
        </p:nvCxnSpPr>
        <p:spPr>
          <a:xfrm rot="10800000">
            <a:off x="2702425" y="4433039"/>
            <a:ext cx="502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52" name="Google Shape;952;p64"/>
          <p:cNvSpPr txBox="1"/>
          <p:nvPr/>
        </p:nvSpPr>
        <p:spPr>
          <a:xfrm>
            <a:off x="7761701" y="2978589"/>
            <a:ext cx="5628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ML ready</a:t>
            </a:r>
            <a:endParaRPr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Datasets</a:t>
            </a:r>
            <a:endParaRPr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53" name="Google Shape;953;p64"/>
          <p:cNvSpPr txBox="1"/>
          <p:nvPr/>
        </p:nvSpPr>
        <p:spPr>
          <a:xfrm>
            <a:off x="1060601" y="4417614"/>
            <a:ext cx="5628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Online</a:t>
            </a:r>
            <a:endParaRPr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ML System</a:t>
            </a:r>
            <a:endParaRPr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54" name="Google Shape;954;p64"/>
          <p:cNvSpPr txBox="1"/>
          <p:nvPr/>
        </p:nvSpPr>
        <p:spPr>
          <a:xfrm>
            <a:off x="747575" y="2978589"/>
            <a:ext cx="7239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Online</a:t>
            </a:r>
            <a:endParaRPr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Performance</a:t>
            </a:r>
            <a:endParaRPr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55" name="Google Shape;955;p64"/>
          <p:cNvSpPr txBox="1"/>
          <p:nvPr/>
        </p:nvSpPr>
        <p:spPr>
          <a:xfrm>
            <a:off x="2619880" y="4030365"/>
            <a:ext cx="6573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ML</a:t>
            </a:r>
            <a:endParaRPr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Certificate</a:t>
            </a:r>
            <a:endParaRPr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56" name="Google Shape;956;p64"/>
          <p:cNvSpPr/>
          <p:nvPr/>
        </p:nvSpPr>
        <p:spPr>
          <a:xfrm>
            <a:off x="7310700" y="2161064"/>
            <a:ext cx="1049175" cy="2271990"/>
          </a:xfrm>
          <a:custGeom>
            <a:rect b="b" l="l" r="r" t="t"/>
            <a:pathLst>
              <a:path extrusionOk="0" h="93671" w="41967">
                <a:moveTo>
                  <a:pt x="41967" y="0"/>
                </a:moveTo>
                <a:lnTo>
                  <a:pt x="41967" y="93671"/>
                </a:lnTo>
                <a:lnTo>
                  <a:pt x="0" y="93671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957" name="Google Shape;957;p64"/>
          <p:cNvSpPr/>
          <p:nvPr/>
        </p:nvSpPr>
        <p:spPr>
          <a:xfrm>
            <a:off x="747575" y="2152689"/>
            <a:ext cx="875848" cy="2291400"/>
          </a:xfrm>
          <a:custGeom>
            <a:rect b="b" l="l" r="r" t="t"/>
            <a:pathLst>
              <a:path extrusionOk="0" h="91656" w="33239">
                <a:moveTo>
                  <a:pt x="33239" y="91656"/>
                </a:moveTo>
                <a:lnTo>
                  <a:pt x="0" y="91656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951" name="Google Shape;951;p64"/>
          <p:cNvSpPr txBox="1"/>
          <p:nvPr/>
        </p:nvSpPr>
        <p:spPr>
          <a:xfrm>
            <a:off x="1596450" y="4006589"/>
            <a:ext cx="1106100" cy="85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ML System</a:t>
            </a:r>
            <a:endParaRPr b="1" sz="12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Deployment</a:t>
            </a:r>
            <a:endParaRPr b="1" sz="12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Deploy ML system to production</a:t>
            </a:r>
            <a:endParaRPr i="1" sz="9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58" name="Google Shape;958;p64"/>
          <p:cNvSpPr txBox="1"/>
          <p:nvPr/>
        </p:nvSpPr>
        <p:spPr>
          <a:xfrm>
            <a:off x="1518475" y="843289"/>
            <a:ext cx="1142400" cy="25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DATA FIXES</a:t>
            </a:r>
            <a:endParaRPr b="1"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59" name="Google Shape;959;p64"/>
          <p:cNvSpPr txBox="1"/>
          <p:nvPr/>
        </p:nvSpPr>
        <p:spPr>
          <a:xfrm>
            <a:off x="4768700" y="843289"/>
            <a:ext cx="1142400" cy="25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DATA NEEDS</a:t>
            </a:r>
            <a:endParaRPr b="1"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960" name="Google Shape;960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4712" y="1721364"/>
            <a:ext cx="3322361" cy="2548016"/>
          </a:xfrm>
          <a:prstGeom prst="rect">
            <a:avLst/>
          </a:prstGeom>
          <a:noFill/>
          <a:ln>
            <a:noFill/>
          </a:ln>
        </p:spPr>
      </p:pic>
      <p:sp>
        <p:nvSpPr>
          <p:cNvPr id="961" name="Google Shape;961;p64"/>
          <p:cNvSpPr txBox="1"/>
          <p:nvPr>
            <p:ph idx="4294967295" type="title"/>
          </p:nvPr>
        </p:nvSpPr>
        <p:spPr>
          <a:xfrm>
            <a:off x="2588850" y="158600"/>
            <a:ext cx="3966300" cy="13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Life cycle </a:t>
            </a:r>
            <a:r>
              <a:rPr lang="en"/>
              <a:t>of </a:t>
            </a:r>
            <a:r>
              <a:rPr b="1" lang="en">
                <a:solidFill>
                  <a:schemeClr val="accent6"/>
                </a:solidFill>
              </a:rPr>
              <a:t>ML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962" name="Google Shape;962;p64"/>
          <p:cNvSpPr/>
          <p:nvPr/>
        </p:nvSpPr>
        <p:spPr>
          <a:xfrm>
            <a:off x="2753700" y="2161075"/>
            <a:ext cx="6390300" cy="2858100"/>
          </a:xfrm>
          <a:prstGeom prst="rect">
            <a:avLst/>
          </a:prstGeom>
          <a:solidFill>
            <a:srgbClr val="FFFFFF">
              <a:alpha val="832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3" name="Google Shape;963;p64"/>
          <p:cNvSpPr/>
          <p:nvPr/>
        </p:nvSpPr>
        <p:spPr>
          <a:xfrm>
            <a:off x="264875" y="2150975"/>
            <a:ext cx="1018800" cy="2992500"/>
          </a:xfrm>
          <a:prstGeom prst="rect">
            <a:avLst/>
          </a:prstGeom>
          <a:solidFill>
            <a:srgbClr val="FFFFFF">
              <a:alpha val="832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4" name="Google Shape;964;p64"/>
          <p:cNvSpPr/>
          <p:nvPr/>
        </p:nvSpPr>
        <p:spPr>
          <a:xfrm>
            <a:off x="3777625" y="772275"/>
            <a:ext cx="451200" cy="515700"/>
          </a:xfrm>
          <a:prstGeom prst="rect">
            <a:avLst/>
          </a:prstGeom>
          <a:solidFill>
            <a:srgbClr val="FFFFFF">
              <a:alpha val="832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5" name="Google Shape;965;p64"/>
          <p:cNvSpPr/>
          <p:nvPr/>
        </p:nvSpPr>
        <p:spPr>
          <a:xfrm>
            <a:off x="1283675" y="2832825"/>
            <a:ext cx="1470000" cy="2271900"/>
          </a:xfrm>
          <a:prstGeom prst="rect">
            <a:avLst/>
          </a:prstGeom>
          <a:solidFill>
            <a:srgbClr val="FFFFFF">
              <a:alpha val="832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6" name="Google Shape;966;p64"/>
          <p:cNvSpPr/>
          <p:nvPr/>
        </p:nvSpPr>
        <p:spPr>
          <a:xfrm>
            <a:off x="4237675" y="843300"/>
            <a:ext cx="4793400" cy="1307700"/>
          </a:xfrm>
          <a:prstGeom prst="rect">
            <a:avLst/>
          </a:prstGeom>
          <a:solidFill>
            <a:srgbClr val="FFFFFF">
              <a:alpha val="832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0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p65"/>
          <p:cNvSpPr txBox="1"/>
          <p:nvPr/>
        </p:nvSpPr>
        <p:spPr>
          <a:xfrm>
            <a:off x="1283675" y="1714914"/>
            <a:ext cx="4512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Raw</a:t>
            </a:r>
            <a:endParaRPr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data</a:t>
            </a:r>
            <a:endParaRPr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72" name="Google Shape;972;p65"/>
          <p:cNvSpPr txBox="1"/>
          <p:nvPr/>
        </p:nvSpPr>
        <p:spPr>
          <a:xfrm>
            <a:off x="2709025" y="1724514"/>
            <a:ext cx="5508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Indexed</a:t>
            </a:r>
            <a:endParaRPr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data</a:t>
            </a:r>
            <a:endParaRPr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73" name="Google Shape;973;p65"/>
          <p:cNvSpPr txBox="1"/>
          <p:nvPr/>
        </p:nvSpPr>
        <p:spPr>
          <a:xfrm>
            <a:off x="4191700" y="1714914"/>
            <a:ext cx="5628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Selected</a:t>
            </a:r>
            <a:endParaRPr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data</a:t>
            </a:r>
            <a:endParaRPr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74" name="Google Shape;974;p65"/>
          <p:cNvSpPr txBox="1"/>
          <p:nvPr/>
        </p:nvSpPr>
        <p:spPr>
          <a:xfrm>
            <a:off x="5768151" y="1714914"/>
            <a:ext cx="5508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Labeled</a:t>
            </a:r>
            <a:endParaRPr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data</a:t>
            </a:r>
            <a:endParaRPr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75" name="Google Shape;975;p65"/>
          <p:cNvSpPr txBox="1"/>
          <p:nvPr/>
        </p:nvSpPr>
        <p:spPr>
          <a:xfrm>
            <a:off x="7291250" y="1714914"/>
            <a:ext cx="5796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Validated</a:t>
            </a:r>
            <a:endParaRPr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data</a:t>
            </a:r>
            <a:endParaRPr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76" name="Google Shape;976;p65"/>
          <p:cNvSpPr txBox="1"/>
          <p:nvPr/>
        </p:nvSpPr>
        <p:spPr>
          <a:xfrm>
            <a:off x="5755739" y="4417614"/>
            <a:ext cx="5628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Models</a:t>
            </a:r>
            <a:endParaRPr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77" name="Google Shape;977;p65"/>
          <p:cNvSpPr txBox="1"/>
          <p:nvPr/>
        </p:nvSpPr>
        <p:spPr>
          <a:xfrm>
            <a:off x="4198926" y="4417614"/>
            <a:ext cx="5628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KPIs</a:t>
            </a:r>
            <a:endParaRPr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78" name="Google Shape;978;p65"/>
          <p:cNvSpPr txBox="1"/>
          <p:nvPr/>
        </p:nvSpPr>
        <p:spPr>
          <a:xfrm>
            <a:off x="2625313" y="4417614"/>
            <a:ext cx="6573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Validated</a:t>
            </a:r>
            <a:endParaRPr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ML System</a:t>
            </a:r>
            <a:endParaRPr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79" name="Google Shape;979;p65"/>
          <p:cNvSpPr txBox="1"/>
          <p:nvPr/>
        </p:nvSpPr>
        <p:spPr>
          <a:xfrm>
            <a:off x="264875" y="1298064"/>
            <a:ext cx="1018800" cy="85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Data</a:t>
            </a:r>
            <a:endParaRPr b="1" sz="12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Collection</a:t>
            </a:r>
            <a:endParaRPr b="1" sz="12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Continuous input stream</a:t>
            </a:r>
            <a:endParaRPr i="1" sz="9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80" name="Google Shape;980;p65"/>
          <p:cNvSpPr txBox="1"/>
          <p:nvPr/>
        </p:nvSpPr>
        <p:spPr>
          <a:xfrm>
            <a:off x="1734900" y="1298064"/>
            <a:ext cx="1018800" cy="85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Data</a:t>
            </a:r>
            <a:endParaRPr b="1" sz="12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Ingestion</a:t>
            </a:r>
            <a:endParaRPr b="1" sz="12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Prep data for downstream ML apps</a:t>
            </a:r>
            <a:endParaRPr i="1" sz="9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81" name="Google Shape;981;p65"/>
          <p:cNvSpPr txBox="1"/>
          <p:nvPr/>
        </p:nvSpPr>
        <p:spPr>
          <a:xfrm>
            <a:off x="3204925" y="1298064"/>
            <a:ext cx="1018800" cy="85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Data</a:t>
            </a:r>
            <a:endParaRPr b="1" sz="11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Analysis, Curation</a:t>
            </a:r>
            <a:endParaRPr b="1" sz="11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Inspect/select the right data</a:t>
            </a:r>
            <a:endParaRPr i="1" sz="9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82" name="Google Shape;982;p65"/>
          <p:cNvSpPr txBox="1"/>
          <p:nvPr/>
        </p:nvSpPr>
        <p:spPr>
          <a:xfrm>
            <a:off x="4774400" y="1298064"/>
            <a:ext cx="1018800" cy="85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Data</a:t>
            </a:r>
            <a:endParaRPr b="1" sz="12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Labelling</a:t>
            </a:r>
            <a:endParaRPr b="1" sz="12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Annotate data</a:t>
            </a:r>
            <a:endParaRPr i="1" sz="9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83" name="Google Shape;983;p65"/>
          <p:cNvSpPr txBox="1"/>
          <p:nvPr/>
        </p:nvSpPr>
        <p:spPr>
          <a:xfrm>
            <a:off x="6289225" y="1298064"/>
            <a:ext cx="1018800" cy="85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Data</a:t>
            </a:r>
            <a:endParaRPr b="1" sz="12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Validation</a:t>
            </a:r>
            <a:endParaRPr b="1" sz="12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Verify data is usable through pipeline</a:t>
            </a:r>
            <a:endParaRPr i="1" sz="9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84" name="Google Shape;984;p65"/>
          <p:cNvSpPr txBox="1"/>
          <p:nvPr/>
        </p:nvSpPr>
        <p:spPr>
          <a:xfrm>
            <a:off x="7870950" y="1298064"/>
            <a:ext cx="1018800" cy="85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Data</a:t>
            </a:r>
            <a:endParaRPr b="1" sz="115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Preparation</a:t>
            </a:r>
            <a:endParaRPr b="1" sz="115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Prep data for ML uses (split, versioning)</a:t>
            </a:r>
            <a:endParaRPr i="1" sz="9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85" name="Google Shape;985;p65"/>
          <p:cNvSpPr txBox="1"/>
          <p:nvPr/>
        </p:nvSpPr>
        <p:spPr>
          <a:xfrm>
            <a:off x="6289225" y="4006589"/>
            <a:ext cx="1018800" cy="85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Model</a:t>
            </a:r>
            <a:endParaRPr b="1" sz="12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Training</a:t>
            </a:r>
            <a:endParaRPr b="1" sz="12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Use ML algos to create models</a:t>
            </a:r>
            <a:endParaRPr i="1" sz="9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86" name="Google Shape;986;p65"/>
          <p:cNvSpPr txBox="1"/>
          <p:nvPr/>
        </p:nvSpPr>
        <p:spPr>
          <a:xfrm>
            <a:off x="4774400" y="4006589"/>
            <a:ext cx="1018800" cy="85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Model</a:t>
            </a:r>
            <a:endParaRPr b="1" sz="12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Evaluation</a:t>
            </a:r>
            <a:endParaRPr b="1" sz="12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Compute model KPIs</a:t>
            </a:r>
            <a:endParaRPr i="1" sz="9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87" name="Google Shape;987;p65"/>
          <p:cNvSpPr txBox="1"/>
          <p:nvPr/>
        </p:nvSpPr>
        <p:spPr>
          <a:xfrm>
            <a:off x="3204925" y="4006589"/>
            <a:ext cx="1018800" cy="85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ML System</a:t>
            </a:r>
            <a:endParaRPr b="1" sz="12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Validation</a:t>
            </a:r>
            <a:endParaRPr b="1" sz="12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Validate ML system for deployment</a:t>
            </a:r>
            <a:endParaRPr i="1" sz="9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88" name="Google Shape;988;p65"/>
          <p:cNvSpPr/>
          <p:nvPr/>
        </p:nvSpPr>
        <p:spPr>
          <a:xfrm>
            <a:off x="747575" y="1097689"/>
            <a:ext cx="2850675" cy="200375"/>
          </a:xfrm>
          <a:custGeom>
            <a:rect b="b" l="l" r="r" t="t"/>
            <a:pathLst>
              <a:path extrusionOk="0" h="8015" w="114027">
                <a:moveTo>
                  <a:pt x="114027" y="8015"/>
                </a:moveTo>
                <a:lnTo>
                  <a:pt x="114027" y="0"/>
                </a:lnTo>
                <a:lnTo>
                  <a:pt x="0" y="0"/>
                </a:lnTo>
                <a:lnTo>
                  <a:pt x="0" y="8015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triangle"/>
          </a:ln>
        </p:spPr>
      </p:sp>
      <p:sp>
        <p:nvSpPr>
          <p:cNvPr id="989" name="Google Shape;989;p65"/>
          <p:cNvSpPr/>
          <p:nvPr/>
        </p:nvSpPr>
        <p:spPr>
          <a:xfrm>
            <a:off x="3914575" y="1097689"/>
            <a:ext cx="2850675" cy="200375"/>
          </a:xfrm>
          <a:custGeom>
            <a:rect b="b" l="l" r="r" t="t"/>
            <a:pathLst>
              <a:path extrusionOk="0" h="8015" w="114027">
                <a:moveTo>
                  <a:pt x="114027" y="8015"/>
                </a:moveTo>
                <a:lnTo>
                  <a:pt x="114027" y="0"/>
                </a:lnTo>
                <a:lnTo>
                  <a:pt x="0" y="0"/>
                </a:lnTo>
                <a:lnTo>
                  <a:pt x="0" y="8015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triangle"/>
          </a:ln>
        </p:spPr>
      </p:sp>
      <p:cxnSp>
        <p:nvCxnSpPr>
          <p:cNvPr id="990" name="Google Shape;990;p65"/>
          <p:cNvCxnSpPr>
            <a:stCxn id="979" idx="3"/>
            <a:endCxn id="980" idx="1"/>
          </p:cNvCxnSpPr>
          <p:nvPr/>
        </p:nvCxnSpPr>
        <p:spPr>
          <a:xfrm>
            <a:off x="1283675" y="1724514"/>
            <a:ext cx="451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1" name="Google Shape;991;p65"/>
          <p:cNvCxnSpPr>
            <a:stCxn id="980" idx="3"/>
            <a:endCxn id="981" idx="1"/>
          </p:cNvCxnSpPr>
          <p:nvPr/>
        </p:nvCxnSpPr>
        <p:spPr>
          <a:xfrm>
            <a:off x="2753700" y="1724514"/>
            <a:ext cx="451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2" name="Google Shape;992;p65"/>
          <p:cNvCxnSpPr>
            <a:stCxn id="981" idx="3"/>
            <a:endCxn id="982" idx="1"/>
          </p:cNvCxnSpPr>
          <p:nvPr/>
        </p:nvCxnSpPr>
        <p:spPr>
          <a:xfrm>
            <a:off x="4223725" y="1724514"/>
            <a:ext cx="550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3" name="Google Shape;993;p65"/>
          <p:cNvCxnSpPr>
            <a:stCxn id="982" idx="3"/>
            <a:endCxn id="983" idx="1"/>
          </p:cNvCxnSpPr>
          <p:nvPr/>
        </p:nvCxnSpPr>
        <p:spPr>
          <a:xfrm>
            <a:off x="5793200" y="1724514"/>
            <a:ext cx="495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4" name="Google Shape;994;p65"/>
          <p:cNvCxnSpPr>
            <a:stCxn id="983" idx="3"/>
            <a:endCxn id="984" idx="1"/>
          </p:cNvCxnSpPr>
          <p:nvPr/>
        </p:nvCxnSpPr>
        <p:spPr>
          <a:xfrm>
            <a:off x="7308025" y="1724514"/>
            <a:ext cx="562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5" name="Google Shape;995;p65"/>
          <p:cNvCxnSpPr>
            <a:stCxn id="985" idx="1"/>
            <a:endCxn id="986" idx="3"/>
          </p:cNvCxnSpPr>
          <p:nvPr/>
        </p:nvCxnSpPr>
        <p:spPr>
          <a:xfrm rot="10800000">
            <a:off x="5793325" y="4433039"/>
            <a:ext cx="495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6" name="Google Shape;996;p65"/>
          <p:cNvCxnSpPr>
            <a:stCxn id="986" idx="1"/>
            <a:endCxn id="987" idx="3"/>
          </p:cNvCxnSpPr>
          <p:nvPr/>
        </p:nvCxnSpPr>
        <p:spPr>
          <a:xfrm rot="10800000">
            <a:off x="4223600" y="4433039"/>
            <a:ext cx="550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7" name="Google Shape;997;p65"/>
          <p:cNvCxnSpPr>
            <a:stCxn id="987" idx="1"/>
            <a:endCxn id="998" idx="3"/>
          </p:cNvCxnSpPr>
          <p:nvPr/>
        </p:nvCxnSpPr>
        <p:spPr>
          <a:xfrm rot="10800000">
            <a:off x="2702425" y="4433039"/>
            <a:ext cx="502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99" name="Google Shape;999;p65"/>
          <p:cNvSpPr txBox="1"/>
          <p:nvPr/>
        </p:nvSpPr>
        <p:spPr>
          <a:xfrm>
            <a:off x="7761701" y="2978589"/>
            <a:ext cx="5628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ML ready</a:t>
            </a:r>
            <a:endParaRPr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Datasets</a:t>
            </a:r>
            <a:endParaRPr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00" name="Google Shape;1000;p65"/>
          <p:cNvSpPr txBox="1"/>
          <p:nvPr/>
        </p:nvSpPr>
        <p:spPr>
          <a:xfrm>
            <a:off x="1060601" y="4417614"/>
            <a:ext cx="5628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Online</a:t>
            </a:r>
            <a:endParaRPr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ML System</a:t>
            </a:r>
            <a:endParaRPr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01" name="Google Shape;1001;p65"/>
          <p:cNvSpPr txBox="1"/>
          <p:nvPr/>
        </p:nvSpPr>
        <p:spPr>
          <a:xfrm>
            <a:off x="747575" y="2978589"/>
            <a:ext cx="7239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Online</a:t>
            </a:r>
            <a:endParaRPr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Performance</a:t>
            </a:r>
            <a:endParaRPr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02" name="Google Shape;1002;p65"/>
          <p:cNvSpPr txBox="1"/>
          <p:nvPr/>
        </p:nvSpPr>
        <p:spPr>
          <a:xfrm>
            <a:off x="2619880" y="4030365"/>
            <a:ext cx="6573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ML</a:t>
            </a:r>
            <a:endParaRPr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Certificate</a:t>
            </a:r>
            <a:endParaRPr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03" name="Google Shape;1003;p65"/>
          <p:cNvSpPr/>
          <p:nvPr/>
        </p:nvSpPr>
        <p:spPr>
          <a:xfrm>
            <a:off x="7310700" y="2161064"/>
            <a:ext cx="1049175" cy="2271990"/>
          </a:xfrm>
          <a:custGeom>
            <a:rect b="b" l="l" r="r" t="t"/>
            <a:pathLst>
              <a:path extrusionOk="0" h="93671" w="41967">
                <a:moveTo>
                  <a:pt x="41967" y="0"/>
                </a:moveTo>
                <a:lnTo>
                  <a:pt x="41967" y="93671"/>
                </a:lnTo>
                <a:lnTo>
                  <a:pt x="0" y="93671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004" name="Google Shape;1004;p65"/>
          <p:cNvSpPr/>
          <p:nvPr/>
        </p:nvSpPr>
        <p:spPr>
          <a:xfrm>
            <a:off x="747575" y="2152689"/>
            <a:ext cx="875848" cy="2291400"/>
          </a:xfrm>
          <a:custGeom>
            <a:rect b="b" l="l" r="r" t="t"/>
            <a:pathLst>
              <a:path extrusionOk="0" h="91656" w="33239">
                <a:moveTo>
                  <a:pt x="33239" y="91656"/>
                </a:moveTo>
                <a:lnTo>
                  <a:pt x="0" y="91656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998" name="Google Shape;998;p65"/>
          <p:cNvSpPr txBox="1"/>
          <p:nvPr/>
        </p:nvSpPr>
        <p:spPr>
          <a:xfrm>
            <a:off x="1596450" y="4006589"/>
            <a:ext cx="1106100" cy="85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ML System</a:t>
            </a:r>
            <a:endParaRPr b="1" sz="12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Deployment</a:t>
            </a:r>
            <a:endParaRPr b="1" sz="12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Deploy ML system to production</a:t>
            </a:r>
            <a:endParaRPr i="1" sz="9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05" name="Google Shape;1005;p65"/>
          <p:cNvSpPr txBox="1"/>
          <p:nvPr/>
        </p:nvSpPr>
        <p:spPr>
          <a:xfrm>
            <a:off x="1518475" y="843289"/>
            <a:ext cx="1142400" cy="25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DATA FIXES</a:t>
            </a:r>
            <a:endParaRPr b="1"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06" name="Google Shape;1006;p65"/>
          <p:cNvSpPr txBox="1"/>
          <p:nvPr/>
        </p:nvSpPr>
        <p:spPr>
          <a:xfrm>
            <a:off x="4768700" y="843289"/>
            <a:ext cx="1142400" cy="25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DATA NEEDS</a:t>
            </a:r>
            <a:endParaRPr b="1"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1007" name="Google Shape;1007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4712" y="1721364"/>
            <a:ext cx="3322361" cy="2548016"/>
          </a:xfrm>
          <a:prstGeom prst="rect">
            <a:avLst/>
          </a:prstGeom>
          <a:noFill/>
          <a:ln>
            <a:noFill/>
          </a:ln>
        </p:spPr>
      </p:pic>
      <p:sp>
        <p:nvSpPr>
          <p:cNvPr id="1008" name="Google Shape;1008;p65"/>
          <p:cNvSpPr txBox="1"/>
          <p:nvPr>
            <p:ph idx="4294967295" type="title"/>
          </p:nvPr>
        </p:nvSpPr>
        <p:spPr>
          <a:xfrm>
            <a:off x="2588850" y="158600"/>
            <a:ext cx="3966300" cy="13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Life cycle </a:t>
            </a:r>
            <a:r>
              <a:rPr lang="en"/>
              <a:t>of </a:t>
            </a:r>
            <a:r>
              <a:rPr b="1" lang="en">
                <a:solidFill>
                  <a:schemeClr val="accent6"/>
                </a:solidFill>
              </a:rPr>
              <a:t>ML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1009" name="Google Shape;1009;p65"/>
          <p:cNvSpPr/>
          <p:nvPr/>
        </p:nvSpPr>
        <p:spPr>
          <a:xfrm>
            <a:off x="2753700" y="2161075"/>
            <a:ext cx="6390300" cy="2858100"/>
          </a:xfrm>
          <a:prstGeom prst="rect">
            <a:avLst/>
          </a:prstGeom>
          <a:solidFill>
            <a:srgbClr val="FFFFFF">
              <a:alpha val="832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0" name="Google Shape;1010;p65"/>
          <p:cNvSpPr/>
          <p:nvPr/>
        </p:nvSpPr>
        <p:spPr>
          <a:xfrm>
            <a:off x="264875" y="2150975"/>
            <a:ext cx="1018800" cy="2992500"/>
          </a:xfrm>
          <a:prstGeom prst="rect">
            <a:avLst/>
          </a:prstGeom>
          <a:solidFill>
            <a:srgbClr val="FFFFFF">
              <a:alpha val="832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1" name="Google Shape;1011;p65"/>
          <p:cNvSpPr/>
          <p:nvPr/>
        </p:nvSpPr>
        <p:spPr>
          <a:xfrm>
            <a:off x="3777625" y="772275"/>
            <a:ext cx="2015700" cy="515700"/>
          </a:xfrm>
          <a:prstGeom prst="rect">
            <a:avLst/>
          </a:prstGeom>
          <a:solidFill>
            <a:srgbClr val="FFFFFF">
              <a:alpha val="832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2" name="Google Shape;1012;p65"/>
          <p:cNvSpPr/>
          <p:nvPr/>
        </p:nvSpPr>
        <p:spPr>
          <a:xfrm>
            <a:off x="1283675" y="2832825"/>
            <a:ext cx="1470000" cy="2271900"/>
          </a:xfrm>
          <a:prstGeom prst="rect">
            <a:avLst/>
          </a:prstGeom>
          <a:solidFill>
            <a:srgbClr val="FFFFFF">
              <a:alpha val="832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3" name="Google Shape;1013;p65"/>
          <p:cNvSpPr/>
          <p:nvPr/>
        </p:nvSpPr>
        <p:spPr>
          <a:xfrm>
            <a:off x="5793325" y="843300"/>
            <a:ext cx="3237600" cy="1307700"/>
          </a:xfrm>
          <a:prstGeom prst="rect">
            <a:avLst/>
          </a:prstGeom>
          <a:solidFill>
            <a:srgbClr val="FFFFFF">
              <a:alpha val="832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7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66"/>
          <p:cNvSpPr txBox="1"/>
          <p:nvPr/>
        </p:nvSpPr>
        <p:spPr>
          <a:xfrm>
            <a:off x="1283675" y="1714914"/>
            <a:ext cx="4512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Raw</a:t>
            </a:r>
            <a:endParaRPr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data</a:t>
            </a:r>
            <a:endParaRPr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19" name="Google Shape;1019;p66"/>
          <p:cNvSpPr txBox="1"/>
          <p:nvPr/>
        </p:nvSpPr>
        <p:spPr>
          <a:xfrm>
            <a:off x="2709025" y="1724514"/>
            <a:ext cx="5508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Indexed</a:t>
            </a:r>
            <a:endParaRPr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data</a:t>
            </a:r>
            <a:endParaRPr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20" name="Google Shape;1020;p66"/>
          <p:cNvSpPr txBox="1"/>
          <p:nvPr/>
        </p:nvSpPr>
        <p:spPr>
          <a:xfrm>
            <a:off x="4191700" y="1714914"/>
            <a:ext cx="5628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Selected</a:t>
            </a:r>
            <a:endParaRPr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data</a:t>
            </a:r>
            <a:endParaRPr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21" name="Google Shape;1021;p66"/>
          <p:cNvSpPr txBox="1"/>
          <p:nvPr/>
        </p:nvSpPr>
        <p:spPr>
          <a:xfrm>
            <a:off x="5768151" y="1714914"/>
            <a:ext cx="5508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Labeled</a:t>
            </a:r>
            <a:endParaRPr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data</a:t>
            </a:r>
            <a:endParaRPr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22" name="Google Shape;1022;p66"/>
          <p:cNvSpPr txBox="1"/>
          <p:nvPr/>
        </p:nvSpPr>
        <p:spPr>
          <a:xfrm>
            <a:off x="7291250" y="1714914"/>
            <a:ext cx="5796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Validated</a:t>
            </a:r>
            <a:endParaRPr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data</a:t>
            </a:r>
            <a:endParaRPr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23" name="Google Shape;1023;p66"/>
          <p:cNvSpPr txBox="1"/>
          <p:nvPr/>
        </p:nvSpPr>
        <p:spPr>
          <a:xfrm>
            <a:off x="5755739" y="4417614"/>
            <a:ext cx="5628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Models</a:t>
            </a:r>
            <a:endParaRPr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24" name="Google Shape;1024;p66"/>
          <p:cNvSpPr txBox="1"/>
          <p:nvPr/>
        </p:nvSpPr>
        <p:spPr>
          <a:xfrm>
            <a:off x="4198926" y="4417614"/>
            <a:ext cx="5628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KPIs</a:t>
            </a:r>
            <a:endParaRPr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25" name="Google Shape;1025;p66"/>
          <p:cNvSpPr txBox="1"/>
          <p:nvPr/>
        </p:nvSpPr>
        <p:spPr>
          <a:xfrm>
            <a:off x="2625313" y="4417614"/>
            <a:ext cx="6573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Validated</a:t>
            </a:r>
            <a:endParaRPr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ML System</a:t>
            </a:r>
            <a:endParaRPr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26" name="Google Shape;1026;p66"/>
          <p:cNvSpPr txBox="1"/>
          <p:nvPr/>
        </p:nvSpPr>
        <p:spPr>
          <a:xfrm>
            <a:off x="264875" y="1298064"/>
            <a:ext cx="1018800" cy="85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Data</a:t>
            </a:r>
            <a:endParaRPr b="1" sz="12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Collection</a:t>
            </a:r>
            <a:endParaRPr b="1" sz="12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Continuous input stream</a:t>
            </a:r>
            <a:endParaRPr i="1" sz="9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27" name="Google Shape;1027;p66"/>
          <p:cNvSpPr txBox="1"/>
          <p:nvPr/>
        </p:nvSpPr>
        <p:spPr>
          <a:xfrm>
            <a:off x="1734900" y="1298064"/>
            <a:ext cx="1018800" cy="85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Data</a:t>
            </a:r>
            <a:endParaRPr b="1" sz="12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Ingestion</a:t>
            </a:r>
            <a:endParaRPr b="1" sz="12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Prep data for downstream ML apps</a:t>
            </a:r>
            <a:endParaRPr i="1" sz="9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28" name="Google Shape;1028;p66"/>
          <p:cNvSpPr txBox="1"/>
          <p:nvPr/>
        </p:nvSpPr>
        <p:spPr>
          <a:xfrm>
            <a:off x="3204925" y="1298064"/>
            <a:ext cx="1018800" cy="85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Data</a:t>
            </a:r>
            <a:endParaRPr b="1" sz="11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Analysis, Curation</a:t>
            </a:r>
            <a:endParaRPr b="1" sz="11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Inspect/select the right data</a:t>
            </a:r>
            <a:endParaRPr i="1" sz="9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29" name="Google Shape;1029;p66"/>
          <p:cNvSpPr txBox="1"/>
          <p:nvPr/>
        </p:nvSpPr>
        <p:spPr>
          <a:xfrm>
            <a:off x="4774400" y="1298064"/>
            <a:ext cx="1018800" cy="85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Data</a:t>
            </a:r>
            <a:endParaRPr b="1" sz="12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Labelling</a:t>
            </a:r>
            <a:endParaRPr b="1" sz="12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Annotate data</a:t>
            </a:r>
            <a:endParaRPr i="1" sz="9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30" name="Google Shape;1030;p66"/>
          <p:cNvSpPr txBox="1"/>
          <p:nvPr/>
        </p:nvSpPr>
        <p:spPr>
          <a:xfrm>
            <a:off x="6289225" y="1298064"/>
            <a:ext cx="1018800" cy="85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Data</a:t>
            </a:r>
            <a:endParaRPr b="1" sz="12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Validation</a:t>
            </a:r>
            <a:endParaRPr b="1" sz="12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Verify data is usable through pipeline</a:t>
            </a:r>
            <a:endParaRPr i="1" sz="9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31" name="Google Shape;1031;p66"/>
          <p:cNvSpPr txBox="1"/>
          <p:nvPr/>
        </p:nvSpPr>
        <p:spPr>
          <a:xfrm>
            <a:off x="7870950" y="1298064"/>
            <a:ext cx="1018800" cy="85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Data</a:t>
            </a:r>
            <a:endParaRPr b="1" sz="115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Preparation</a:t>
            </a:r>
            <a:endParaRPr b="1" sz="115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Prep data for ML uses (split, versioning)</a:t>
            </a:r>
            <a:endParaRPr i="1" sz="9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32" name="Google Shape;1032;p66"/>
          <p:cNvSpPr txBox="1"/>
          <p:nvPr/>
        </p:nvSpPr>
        <p:spPr>
          <a:xfrm>
            <a:off x="6289225" y="4006589"/>
            <a:ext cx="1018800" cy="85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Model</a:t>
            </a:r>
            <a:endParaRPr b="1" sz="12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Training</a:t>
            </a:r>
            <a:endParaRPr b="1" sz="12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Use ML algos to create models</a:t>
            </a:r>
            <a:endParaRPr i="1" sz="9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33" name="Google Shape;1033;p66"/>
          <p:cNvSpPr txBox="1"/>
          <p:nvPr/>
        </p:nvSpPr>
        <p:spPr>
          <a:xfrm>
            <a:off x="4774400" y="4006589"/>
            <a:ext cx="1018800" cy="85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Model</a:t>
            </a:r>
            <a:endParaRPr b="1" sz="12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Evaluation</a:t>
            </a:r>
            <a:endParaRPr b="1" sz="12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Compute model KPIs</a:t>
            </a:r>
            <a:endParaRPr i="1" sz="9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34" name="Google Shape;1034;p66"/>
          <p:cNvSpPr txBox="1"/>
          <p:nvPr/>
        </p:nvSpPr>
        <p:spPr>
          <a:xfrm>
            <a:off x="3204925" y="4006589"/>
            <a:ext cx="1018800" cy="85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ML System</a:t>
            </a:r>
            <a:endParaRPr b="1" sz="12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Validation</a:t>
            </a:r>
            <a:endParaRPr b="1" sz="12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Validate ML system for deployment</a:t>
            </a:r>
            <a:endParaRPr i="1" sz="9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35" name="Google Shape;1035;p66"/>
          <p:cNvSpPr/>
          <p:nvPr/>
        </p:nvSpPr>
        <p:spPr>
          <a:xfrm>
            <a:off x="747575" y="1097689"/>
            <a:ext cx="2850675" cy="200375"/>
          </a:xfrm>
          <a:custGeom>
            <a:rect b="b" l="l" r="r" t="t"/>
            <a:pathLst>
              <a:path extrusionOk="0" h="8015" w="114027">
                <a:moveTo>
                  <a:pt x="114027" y="8015"/>
                </a:moveTo>
                <a:lnTo>
                  <a:pt x="114027" y="0"/>
                </a:lnTo>
                <a:lnTo>
                  <a:pt x="0" y="0"/>
                </a:lnTo>
                <a:lnTo>
                  <a:pt x="0" y="8015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triangle"/>
          </a:ln>
        </p:spPr>
      </p:sp>
      <p:sp>
        <p:nvSpPr>
          <p:cNvPr id="1036" name="Google Shape;1036;p66"/>
          <p:cNvSpPr/>
          <p:nvPr/>
        </p:nvSpPr>
        <p:spPr>
          <a:xfrm>
            <a:off x="3914575" y="1097689"/>
            <a:ext cx="2850675" cy="200375"/>
          </a:xfrm>
          <a:custGeom>
            <a:rect b="b" l="l" r="r" t="t"/>
            <a:pathLst>
              <a:path extrusionOk="0" h="8015" w="114027">
                <a:moveTo>
                  <a:pt x="114027" y="8015"/>
                </a:moveTo>
                <a:lnTo>
                  <a:pt x="114027" y="0"/>
                </a:lnTo>
                <a:lnTo>
                  <a:pt x="0" y="0"/>
                </a:lnTo>
                <a:lnTo>
                  <a:pt x="0" y="8015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triangle"/>
          </a:ln>
        </p:spPr>
      </p:sp>
      <p:cxnSp>
        <p:nvCxnSpPr>
          <p:cNvPr id="1037" name="Google Shape;1037;p66"/>
          <p:cNvCxnSpPr>
            <a:stCxn id="1026" idx="3"/>
            <a:endCxn id="1027" idx="1"/>
          </p:cNvCxnSpPr>
          <p:nvPr/>
        </p:nvCxnSpPr>
        <p:spPr>
          <a:xfrm>
            <a:off x="1283675" y="1724514"/>
            <a:ext cx="451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8" name="Google Shape;1038;p66"/>
          <p:cNvCxnSpPr>
            <a:stCxn id="1027" idx="3"/>
            <a:endCxn id="1028" idx="1"/>
          </p:cNvCxnSpPr>
          <p:nvPr/>
        </p:nvCxnSpPr>
        <p:spPr>
          <a:xfrm>
            <a:off x="2753700" y="1724514"/>
            <a:ext cx="451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9" name="Google Shape;1039;p66"/>
          <p:cNvCxnSpPr>
            <a:stCxn id="1028" idx="3"/>
            <a:endCxn id="1029" idx="1"/>
          </p:cNvCxnSpPr>
          <p:nvPr/>
        </p:nvCxnSpPr>
        <p:spPr>
          <a:xfrm>
            <a:off x="4223725" y="1724514"/>
            <a:ext cx="550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0" name="Google Shape;1040;p66"/>
          <p:cNvCxnSpPr>
            <a:stCxn id="1029" idx="3"/>
            <a:endCxn id="1030" idx="1"/>
          </p:cNvCxnSpPr>
          <p:nvPr/>
        </p:nvCxnSpPr>
        <p:spPr>
          <a:xfrm>
            <a:off x="5793200" y="1724514"/>
            <a:ext cx="495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1" name="Google Shape;1041;p66"/>
          <p:cNvCxnSpPr>
            <a:stCxn id="1030" idx="3"/>
            <a:endCxn id="1031" idx="1"/>
          </p:cNvCxnSpPr>
          <p:nvPr/>
        </p:nvCxnSpPr>
        <p:spPr>
          <a:xfrm>
            <a:off x="7308025" y="1724514"/>
            <a:ext cx="562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2" name="Google Shape;1042;p66"/>
          <p:cNvCxnSpPr>
            <a:stCxn id="1032" idx="1"/>
            <a:endCxn id="1033" idx="3"/>
          </p:cNvCxnSpPr>
          <p:nvPr/>
        </p:nvCxnSpPr>
        <p:spPr>
          <a:xfrm rot="10800000">
            <a:off x="5793325" y="4433039"/>
            <a:ext cx="495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3" name="Google Shape;1043;p66"/>
          <p:cNvCxnSpPr>
            <a:stCxn id="1033" idx="1"/>
            <a:endCxn id="1034" idx="3"/>
          </p:cNvCxnSpPr>
          <p:nvPr/>
        </p:nvCxnSpPr>
        <p:spPr>
          <a:xfrm rot="10800000">
            <a:off x="4223600" y="4433039"/>
            <a:ext cx="550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4" name="Google Shape;1044;p66"/>
          <p:cNvCxnSpPr>
            <a:stCxn id="1034" idx="1"/>
            <a:endCxn id="1045" idx="3"/>
          </p:cNvCxnSpPr>
          <p:nvPr/>
        </p:nvCxnSpPr>
        <p:spPr>
          <a:xfrm rot="10800000">
            <a:off x="2702425" y="4433039"/>
            <a:ext cx="502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6" name="Google Shape;1046;p66"/>
          <p:cNvSpPr txBox="1"/>
          <p:nvPr/>
        </p:nvSpPr>
        <p:spPr>
          <a:xfrm>
            <a:off x="7761701" y="2978589"/>
            <a:ext cx="5628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ML ready</a:t>
            </a:r>
            <a:endParaRPr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Datasets</a:t>
            </a:r>
            <a:endParaRPr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47" name="Google Shape;1047;p66"/>
          <p:cNvSpPr txBox="1"/>
          <p:nvPr/>
        </p:nvSpPr>
        <p:spPr>
          <a:xfrm>
            <a:off x="1060601" y="4417614"/>
            <a:ext cx="5628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Online</a:t>
            </a:r>
            <a:endParaRPr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ML System</a:t>
            </a:r>
            <a:endParaRPr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48" name="Google Shape;1048;p66"/>
          <p:cNvSpPr txBox="1"/>
          <p:nvPr/>
        </p:nvSpPr>
        <p:spPr>
          <a:xfrm>
            <a:off x="747575" y="2978589"/>
            <a:ext cx="7239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Online</a:t>
            </a:r>
            <a:endParaRPr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Performance</a:t>
            </a:r>
            <a:endParaRPr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49" name="Google Shape;1049;p66"/>
          <p:cNvSpPr txBox="1"/>
          <p:nvPr/>
        </p:nvSpPr>
        <p:spPr>
          <a:xfrm>
            <a:off x="2619880" y="4030365"/>
            <a:ext cx="6573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ML</a:t>
            </a:r>
            <a:endParaRPr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Certificate</a:t>
            </a:r>
            <a:endParaRPr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50" name="Google Shape;1050;p66"/>
          <p:cNvSpPr/>
          <p:nvPr/>
        </p:nvSpPr>
        <p:spPr>
          <a:xfrm>
            <a:off x="7310700" y="2161064"/>
            <a:ext cx="1049175" cy="2271990"/>
          </a:xfrm>
          <a:custGeom>
            <a:rect b="b" l="l" r="r" t="t"/>
            <a:pathLst>
              <a:path extrusionOk="0" h="93671" w="41967">
                <a:moveTo>
                  <a:pt x="41967" y="0"/>
                </a:moveTo>
                <a:lnTo>
                  <a:pt x="41967" y="93671"/>
                </a:lnTo>
                <a:lnTo>
                  <a:pt x="0" y="93671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051" name="Google Shape;1051;p66"/>
          <p:cNvSpPr/>
          <p:nvPr/>
        </p:nvSpPr>
        <p:spPr>
          <a:xfrm>
            <a:off x="747575" y="2152689"/>
            <a:ext cx="875848" cy="2291400"/>
          </a:xfrm>
          <a:custGeom>
            <a:rect b="b" l="l" r="r" t="t"/>
            <a:pathLst>
              <a:path extrusionOk="0" h="91656" w="33239">
                <a:moveTo>
                  <a:pt x="33239" y="91656"/>
                </a:moveTo>
                <a:lnTo>
                  <a:pt x="0" y="91656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045" name="Google Shape;1045;p66"/>
          <p:cNvSpPr txBox="1"/>
          <p:nvPr/>
        </p:nvSpPr>
        <p:spPr>
          <a:xfrm>
            <a:off x="1596450" y="4006589"/>
            <a:ext cx="1106100" cy="85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ML System</a:t>
            </a:r>
            <a:endParaRPr b="1" sz="12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Deployment</a:t>
            </a:r>
            <a:endParaRPr b="1" sz="12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Deploy ML system to production</a:t>
            </a:r>
            <a:endParaRPr i="1" sz="9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52" name="Google Shape;1052;p66"/>
          <p:cNvSpPr txBox="1"/>
          <p:nvPr/>
        </p:nvSpPr>
        <p:spPr>
          <a:xfrm>
            <a:off x="1518475" y="843289"/>
            <a:ext cx="1142400" cy="25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DATA FIXES</a:t>
            </a:r>
            <a:endParaRPr b="1"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53" name="Google Shape;1053;p66"/>
          <p:cNvSpPr txBox="1"/>
          <p:nvPr/>
        </p:nvSpPr>
        <p:spPr>
          <a:xfrm>
            <a:off x="4768700" y="843289"/>
            <a:ext cx="1142400" cy="25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DATA NEEDS</a:t>
            </a:r>
            <a:endParaRPr b="1"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1054" name="Google Shape;1054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4712" y="1721364"/>
            <a:ext cx="3322361" cy="2548016"/>
          </a:xfrm>
          <a:prstGeom prst="rect">
            <a:avLst/>
          </a:prstGeom>
          <a:noFill/>
          <a:ln>
            <a:noFill/>
          </a:ln>
        </p:spPr>
      </p:pic>
      <p:sp>
        <p:nvSpPr>
          <p:cNvPr id="1055" name="Google Shape;1055;p66"/>
          <p:cNvSpPr txBox="1"/>
          <p:nvPr>
            <p:ph idx="4294967295" type="title"/>
          </p:nvPr>
        </p:nvSpPr>
        <p:spPr>
          <a:xfrm>
            <a:off x="2588850" y="158600"/>
            <a:ext cx="3966300" cy="13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Life cycle </a:t>
            </a:r>
            <a:r>
              <a:rPr lang="en"/>
              <a:t>of </a:t>
            </a:r>
            <a:r>
              <a:rPr b="1" lang="en">
                <a:solidFill>
                  <a:schemeClr val="accent6"/>
                </a:solidFill>
              </a:rPr>
              <a:t>ML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1056" name="Google Shape;1056;p66"/>
          <p:cNvSpPr/>
          <p:nvPr/>
        </p:nvSpPr>
        <p:spPr>
          <a:xfrm>
            <a:off x="2753700" y="2161075"/>
            <a:ext cx="6390300" cy="2858100"/>
          </a:xfrm>
          <a:prstGeom prst="rect">
            <a:avLst/>
          </a:prstGeom>
          <a:solidFill>
            <a:srgbClr val="FFFFFF">
              <a:alpha val="832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7" name="Google Shape;1057;p66"/>
          <p:cNvSpPr/>
          <p:nvPr/>
        </p:nvSpPr>
        <p:spPr>
          <a:xfrm>
            <a:off x="264875" y="2150975"/>
            <a:ext cx="1018800" cy="2992500"/>
          </a:xfrm>
          <a:prstGeom prst="rect">
            <a:avLst/>
          </a:prstGeom>
          <a:solidFill>
            <a:srgbClr val="FFFFFF">
              <a:alpha val="832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8" name="Google Shape;1058;p66"/>
          <p:cNvSpPr/>
          <p:nvPr/>
        </p:nvSpPr>
        <p:spPr>
          <a:xfrm>
            <a:off x="1283675" y="2832825"/>
            <a:ext cx="1470000" cy="2271900"/>
          </a:xfrm>
          <a:prstGeom prst="rect">
            <a:avLst/>
          </a:prstGeom>
          <a:solidFill>
            <a:srgbClr val="FFFFFF">
              <a:alpha val="832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9" name="Google Shape;1059;p66"/>
          <p:cNvSpPr/>
          <p:nvPr/>
        </p:nvSpPr>
        <p:spPr>
          <a:xfrm>
            <a:off x="7310700" y="843300"/>
            <a:ext cx="1720200" cy="1307700"/>
          </a:xfrm>
          <a:prstGeom prst="rect">
            <a:avLst/>
          </a:prstGeom>
          <a:solidFill>
            <a:srgbClr val="FFFFFF">
              <a:alpha val="832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3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p67"/>
          <p:cNvSpPr txBox="1"/>
          <p:nvPr/>
        </p:nvSpPr>
        <p:spPr>
          <a:xfrm>
            <a:off x="1283675" y="1714914"/>
            <a:ext cx="4512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Raw</a:t>
            </a:r>
            <a:endParaRPr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data</a:t>
            </a:r>
            <a:endParaRPr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65" name="Google Shape;1065;p67"/>
          <p:cNvSpPr txBox="1"/>
          <p:nvPr/>
        </p:nvSpPr>
        <p:spPr>
          <a:xfrm>
            <a:off x="2709025" y="1724514"/>
            <a:ext cx="5508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Indexed</a:t>
            </a:r>
            <a:endParaRPr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data</a:t>
            </a:r>
            <a:endParaRPr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66" name="Google Shape;1066;p67"/>
          <p:cNvSpPr txBox="1"/>
          <p:nvPr/>
        </p:nvSpPr>
        <p:spPr>
          <a:xfrm>
            <a:off x="4191700" y="1714914"/>
            <a:ext cx="5628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Selected</a:t>
            </a:r>
            <a:endParaRPr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data</a:t>
            </a:r>
            <a:endParaRPr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67" name="Google Shape;1067;p67"/>
          <p:cNvSpPr txBox="1"/>
          <p:nvPr/>
        </p:nvSpPr>
        <p:spPr>
          <a:xfrm>
            <a:off x="5768151" y="1714914"/>
            <a:ext cx="5508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Labeled</a:t>
            </a:r>
            <a:endParaRPr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data</a:t>
            </a:r>
            <a:endParaRPr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68" name="Google Shape;1068;p67"/>
          <p:cNvSpPr txBox="1"/>
          <p:nvPr/>
        </p:nvSpPr>
        <p:spPr>
          <a:xfrm>
            <a:off x="7291250" y="1714914"/>
            <a:ext cx="5796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Validated</a:t>
            </a:r>
            <a:endParaRPr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data</a:t>
            </a:r>
            <a:endParaRPr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69" name="Google Shape;1069;p67"/>
          <p:cNvSpPr txBox="1"/>
          <p:nvPr/>
        </p:nvSpPr>
        <p:spPr>
          <a:xfrm>
            <a:off x="5755739" y="4417614"/>
            <a:ext cx="5628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Models</a:t>
            </a:r>
            <a:endParaRPr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70" name="Google Shape;1070;p67"/>
          <p:cNvSpPr txBox="1"/>
          <p:nvPr/>
        </p:nvSpPr>
        <p:spPr>
          <a:xfrm>
            <a:off x="4198926" y="4417614"/>
            <a:ext cx="5628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KPIs</a:t>
            </a:r>
            <a:endParaRPr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71" name="Google Shape;1071;p67"/>
          <p:cNvSpPr txBox="1"/>
          <p:nvPr/>
        </p:nvSpPr>
        <p:spPr>
          <a:xfrm>
            <a:off x="2625313" y="4417614"/>
            <a:ext cx="6573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Validated</a:t>
            </a:r>
            <a:endParaRPr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ML System</a:t>
            </a:r>
            <a:endParaRPr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72" name="Google Shape;1072;p67"/>
          <p:cNvSpPr txBox="1"/>
          <p:nvPr/>
        </p:nvSpPr>
        <p:spPr>
          <a:xfrm>
            <a:off x="264875" y="1298064"/>
            <a:ext cx="1018800" cy="85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Data</a:t>
            </a:r>
            <a:endParaRPr b="1" sz="12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Collection</a:t>
            </a:r>
            <a:endParaRPr b="1" sz="12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Continuous input stream</a:t>
            </a:r>
            <a:endParaRPr i="1" sz="9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73" name="Google Shape;1073;p67"/>
          <p:cNvSpPr txBox="1"/>
          <p:nvPr/>
        </p:nvSpPr>
        <p:spPr>
          <a:xfrm>
            <a:off x="1734900" y="1298064"/>
            <a:ext cx="1018800" cy="85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Data</a:t>
            </a:r>
            <a:endParaRPr b="1" sz="12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Ingestion</a:t>
            </a:r>
            <a:endParaRPr b="1" sz="12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Prep data for downstream ML apps</a:t>
            </a:r>
            <a:endParaRPr i="1" sz="9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74" name="Google Shape;1074;p67"/>
          <p:cNvSpPr txBox="1"/>
          <p:nvPr/>
        </p:nvSpPr>
        <p:spPr>
          <a:xfrm>
            <a:off x="3204925" y="1298064"/>
            <a:ext cx="1018800" cy="85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Data</a:t>
            </a:r>
            <a:endParaRPr b="1" sz="11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Analysis, Curation</a:t>
            </a:r>
            <a:endParaRPr b="1" sz="11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Inspect/select the right data</a:t>
            </a:r>
            <a:endParaRPr i="1" sz="9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75" name="Google Shape;1075;p67"/>
          <p:cNvSpPr txBox="1"/>
          <p:nvPr/>
        </p:nvSpPr>
        <p:spPr>
          <a:xfrm>
            <a:off x="4774400" y="1298064"/>
            <a:ext cx="1018800" cy="85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Data</a:t>
            </a:r>
            <a:endParaRPr b="1" sz="12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Labelling</a:t>
            </a:r>
            <a:endParaRPr b="1" sz="12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Annotate data</a:t>
            </a:r>
            <a:endParaRPr i="1" sz="9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76" name="Google Shape;1076;p67"/>
          <p:cNvSpPr txBox="1"/>
          <p:nvPr/>
        </p:nvSpPr>
        <p:spPr>
          <a:xfrm>
            <a:off x="6289225" y="1298064"/>
            <a:ext cx="1018800" cy="85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Data</a:t>
            </a:r>
            <a:endParaRPr b="1" sz="12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Validation</a:t>
            </a:r>
            <a:endParaRPr b="1" sz="12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Verify data is usable through pipeline</a:t>
            </a:r>
            <a:endParaRPr i="1" sz="9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77" name="Google Shape;1077;p67"/>
          <p:cNvSpPr txBox="1"/>
          <p:nvPr/>
        </p:nvSpPr>
        <p:spPr>
          <a:xfrm>
            <a:off x="7870950" y="1298064"/>
            <a:ext cx="1018800" cy="85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Data</a:t>
            </a:r>
            <a:endParaRPr b="1" sz="115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Preparation</a:t>
            </a:r>
            <a:endParaRPr b="1" sz="115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Prep data for ML uses (split, versioning)</a:t>
            </a:r>
            <a:endParaRPr i="1" sz="9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78" name="Google Shape;1078;p67"/>
          <p:cNvSpPr txBox="1"/>
          <p:nvPr/>
        </p:nvSpPr>
        <p:spPr>
          <a:xfrm>
            <a:off x="6289225" y="4006589"/>
            <a:ext cx="1018800" cy="85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Model</a:t>
            </a:r>
            <a:endParaRPr b="1" sz="12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Training</a:t>
            </a:r>
            <a:endParaRPr b="1" sz="12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Use ML algos to create models</a:t>
            </a:r>
            <a:endParaRPr i="1" sz="9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79" name="Google Shape;1079;p67"/>
          <p:cNvSpPr txBox="1"/>
          <p:nvPr/>
        </p:nvSpPr>
        <p:spPr>
          <a:xfrm>
            <a:off x="4774400" y="4006589"/>
            <a:ext cx="1018800" cy="85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Model</a:t>
            </a:r>
            <a:endParaRPr b="1" sz="12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Evaluation</a:t>
            </a:r>
            <a:endParaRPr b="1" sz="12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Compute model KPIs</a:t>
            </a:r>
            <a:endParaRPr i="1" sz="9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80" name="Google Shape;1080;p67"/>
          <p:cNvSpPr txBox="1"/>
          <p:nvPr/>
        </p:nvSpPr>
        <p:spPr>
          <a:xfrm>
            <a:off x="3204925" y="4006589"/>
            <a:ext cx="1018800" cy="85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ML System</a:t>
            </a:r>
            <a:endParaRPr b="1" sz="12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Validation</a:t>
            </a:r>
            <a:endParaRPr b="1" sz="12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Validate ML system for deployment</a:t>
            </a:r>
            <a:endParaRPr i="1" sz="9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81" name="Google Shape;1081;p67"/>
          <p:cNvSpPr/>
          <p:nvPr/>
        </p:nvSpPr>
        <p:spPr>
          <a:xfrm>
            <a:off x="747575" y="1097689"/>
            <a:ext cx="2850675" cy="200375"/>
          </a:xfrm>
          <a:custGeom>
            <a:rect b="b" l="l" r="r" t="t"/>
            <a:pathLst>
              <a:path extrusionOk="0" h="8015" w="114027">
                <a:moveTo>
                  <a:pt x="114027" y="8015"/>
                </a:moveTo>
                <a:lnTo>
                  <a:pt x="114027" y="0"/>
                </a:lnTo>
                <a:lnTo>
                  <a:pt x="0" y="0"/>
                </a:lnTo>
                <a:lnTo>
                  <a:pt x="0" y="8015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triangle"/>
          </a:ln>
        </p:spPr>
      </p:sp>
      <p:sp>
        <p:nvSpPr>
          <p:cNvPr id="1082" name="Google Shape;1082;p67"/>
          <p:cNvSpPr/>
          <p:nvPr/>
        </p:nvSpPr>
        <p:spPr>
          <a:xfrm>
            <a:off x="3914575" y="1097689"/>
            <a:ext cx="2850675" cy="200375"/>
          </a:xfrm>
          <a:custGeom>
            <a:rect b="b" l="l" r="r" t="t"/>
            <a:pathLst>
              <a:path extrusionOk="0" h="8015" w="114027">
                <a:moveTo>
                  <a:pt x="114027" y="8015"/>
                </a:moveTo>
                <a:lnTo>
                  <a:pt x="114027" y="0"/>
                </a:lnTo>
                <a:lnTo>
                  <a:pt x="0" y="0"/>
                </a:lnTo>
                <a:lnTo>
                  <a:pt x="0" y="8015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triangle"/>
          </a:ln>
        </p:spPr>
      </p:sp>
      <p:cxnSp>
        <p:nvCxnSpPr>
          <p:cNvPr id="1083" name="Google Shape;1083;p67"/>
          <p:cNvCxnSpPr>
            <a:stCxn id="1072" idx="3"/>
            <a:endCxn id="1073" idx="1"/>
          </p:cNvCxnSpPr>
          <p:nvPr/>
        </p:nvCxnSpPr>
        <p:spPr>
          <a:xfrm>
            <a:off x="1283675" y="1724514"/>
            <a:ext cx="451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4" name="Google Shape;1084;p67"/>
          <p:cNvCxnSpPr>
            <a:stCxn id="1073" idx="3"/>
            <a:endCxn id="1074" idx="1"/>
          </p:cNvCxnSpPr>
          <p:nvPr/>
        </p:nvCxnSpPr>
        <p:spPr>
          <a:xfrm>
            <a:off x="2753700" y="1724514"/>
            <a:ext cx="451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5" name="Google Shape;1085;p67"/>
          <p:cNvCxnSpPr>
            <a:stCxn id="1074" idx="3"/>
            <a:endCxn id="1075" idx="1"/>
          </p:cNvCxnSpPr>
          <p:nvPr/>
        </p:nvCxnSpPr>
        <p:spPr>
          <a:xfrm>
            <a:off x="4223725" y="1724514"/>
            <a:ext cx="550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6" name="Google Shape;1086;p67"/>
          <p:cNvCxnSpPr>
            <a:stCxn id="1075" idx="3"/>
            <a:endCxn id="1076" idx="1"/>
          </p:cNvCxnSpPr>
          <p:nvPr/>
        </p:nvCxnSpPr>
        <p:spPr>
          <a:xfrm>
            <a:off x="5793200" y="1724514"/>
            <a:ext cx="495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7" name="Google Shape;1087;p67"/>
          <p:cNvCxnSpPr>
            <a:stCxn id="1076" idx="3"/>
            <a:endCxn id="1077" idx="1"/>
          </p:cNvCxnSpPr>
          <p:nvPr/>
        </p:nvCxnSpPr>
        <p:spPr>
          <a:xfrm>
            <a:off x="7308025" y="1724514"/>
            <a:ext cx="562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8" name="Google Shape;1088;p67"/>
          <p:cNvCxnSpPr>
            <a:stCxn id="1078" idx="1"/>
            <a:endCxn id="1079" idx="3"/>
          </p:cNvCxnSpPr>
          <p:nvPr/>
        </p:nvCxnSpPr>
        <p:spPr>
          <a:xfrm rot="10800000">
            <a:off x="5793325" y="4433039"/>
            <a:ext cx="495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9" name="Google Shape;1089;p67"/>
          <p:cNvCxnSpPr>
            <a:stCxn id="1079" idx="1"/>
            <a:endCxn id="1080" idx="3"/>
          </p:cNvCxnSpPr>
          <p:nvPr/>
        </p:nvCxnSpPr>
        <p:spPr>
          <a:xfrm rot="10800000">
            <a:off x="4223600" y="4433039"/>
            <a:ext cx="550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0" name="Google Shape;1090;p67"/>
          <p:cNvCxnSpPr>
            <a:stCxn id="1080" idx="1"/>
            <a:endCxn id="1091" idx="3"/>
          </p:cNvCxnSpPr>
          <p:nvPr/>
        </p:nvCxnSpPr>
        <p:spPr>
          <a:xfrm rot="10800000">
            <a:off x="2702425" y="4433039"/>
            <a:ext cx="502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92" name="Google Shape;1092;p67"/>
          <p:cNvSpPr txBox="1"/>
          <p:nvPr/>
        </p:nvSpPr>
        <p:spPr>
          <a:xfrm>
            <a:off x="7761701" y="2978589"/>
            <a:ext cx="5628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ML ready</a:t>
            </a:r>
            <a:endParaRPr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Datasets</a:t>
            </a:r>
            <a:endParaRPr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93" name="Google Shape;1093;p67"/>
          <p:cNvSpPr txBox="1"/>
          <p:nvPr/>
        </p:nvSpPr>
        <p:spPr>
          <a:xfrm>
            <a:off x="1060601" y="4417614"/>
            <a:ext cx="5628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Online</a:t>
            </a:r>
            <a:endParaRPr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ML System</a:t>
            </a:r>
            <a:endParaRPr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94" name="Google Shape;1094;p67"/>
          <p:cNvSpPr txBox="1"/>
          <p:nvPr/>
        </p:nvSpPr>
        <p:spPr>
          <a:xfrm>
            <a:off x="747575" y="2978589"/>
            <a:ext cx="7239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Online</a:t>
            </a:r>
            <a:endParaRPr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Performance</a:t>
            </a:r>
            <a:endParaRPr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95" name="Google Shape;1095;p67"/>
          <p:cNvSpPr txBox="1"/>
          <p:nvPr/>
        </p:nvSpPr>
        <p:spPr>
          <a:xfrm>
            <a:off x="2619880" y="4030365"/>
            <a:ext cx="6573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ML</a:t>
            </a:r>
            <a:endParaRPr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Certificate</a:t>
            </a:r>
            <a:endParaRPr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96" name="Google Shape;1096;p67"/>
          <p:cNvSpPr/>
          <p:nvPr/>
        </p:nvSpPr>
        <p:spPr>
          <a:xfrm>
            <a:off x="7310700" y="2161064"/>
            <a:ext cx="1049175" cy="2271990"/>
          </a:xfrm>
          <a:custGeom>
            <a:rect b="b" l="l" r="r" t="t"/>
            <a:pathLst>
              <a:path extrusionOk="0" h="93671" w="41967">
                <a:moveTo>
                  <a:pt x="41967" y="0"/>
                </a:moveTo>
                <a:lnTo>
                  <a:pt x="41967" y="93671"/>
                </a:lnTo>
                <a:lnTo>
                  <a:pt x="0" y="93671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097" name="Google Shape;1097;p67"/>
          <p:cNvSpPr/>
          <p:nvPr/>
        </p:nvSpPr>
        <p:spPr>
          <a:xfrm>
            <a:off x="747575" y="2152689"/>
            <a:ext cx="875848" cy="2291400"/>
          </a:xfrm>
          <a:custGeom>
            <a:rect b="b" l="l" r="r" t="t"/>
            <a:pathLst>
              <a:path extrusionOk="0" h="91656" w="33239">
                <a:moveTo>
                  <a:pt x="33239" y="91656"/>
                </a:moveTo>
                <a:lnTo>
                  <a:pt x="0" y="91656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091" name="Google Shape;1091;p67"/>
          <p:cNvSpPr txBox="1"/>
          <p:nvPr/>
        </p:nvSpPr>
        <p:spPr>
          <a:xfrm>
            <a:off x="1596450" y="4006589"/>
            <a:ext cx="1106100" cy="85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ML System</a:t>
            </a:r>
            <a:endParaRPr b="1" sz="12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Deployment</a:t>
            </a:r>
            <a:endParaRPr b="1" sz="12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Deploy ML system to production</a:t>
            </a:r>
            <a:endParaRPr i="1" sz="9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98" name="Google Shape;1098;p67"/>
          <p:cNvSpPr txBox="1"/>
          <p:nvPr/>
        </p:nvSpPr>
        <p:spPr>
          <a:xfrm>
            <a:off x="1518475" y="843289"/>
            <a:ext cx="1142400" cy="25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DATA FIXES</a:t>
            </a:r>
            <a:endParaRPr b="1"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99" name="Google Shape;1099;p67"/>
          <p:cNvSpPr txBox="1"/>
          <p:nvPr/>
        </p:nvSpPr>
        <p:spPr>
          <a:xfrm>
            <a:off x="4768700" y="843289"/>
            <a:ext cx="1142400" cy="25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DATA NEEDS</a:t>
            </a:r>
            <a:endParaRPr b="1"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1100" name="Google Shape;1100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4712" y="1721364"/>
            <a:ext cx="3322361" cy="2548016"/>
          </a:xfrm>
          <a:prstGeom prst="rect">
            <a:avLst/>
          </a:prstGeom>
          <a:noFill/>
          <a:ln>
            <a:noFill/>
          </a:ln>
        </p:spPr>
      </p:pic>
      <p:sp>
        <p:nvSpPr>
          <p:cNvPr id="1101" name="Google Shape;1101;p67"/>
          <p:cNvSpPr txBox="1"/>
          <p:nvPr>
            <p:ph idx="4294967295" type="title"/>
          </p:nvPr>
        </p:nvSpPr>
        <p:spPr>
          <a:xfrm>
            <a:off x="2588850" y="158600"/>
            <a:ext cx="3966300" cy="13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Life cycle </a:t>
            </a:r>
            <a:r>
              <a:rPr lang="en"/>
              <a:t>of </a:t>
            </a:r>
            <a:r>
              <a:rPr b="1" lang="en">
                <a:solidFill>
                  <a:schemeClr val="accent6"/>
                </a:solidFill>
              </a:rPr>
              <a:t>ML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1102" name="Google Shape;1102;p67"/>
          <p:cNvSpPr/>
          <p:nvPr/>
        </p:nvSpPr>
        <p:spPr>
          <a:xfrm>
            <a:off x="2753700" y="2161075"/>
            <a:ext cx="6390300" cy="2858100"/>
          </a:xfrm>
          <a:prstGeom prst="rect">
            <a:avLst/>
          </a:prstGeom>
          <a:solidFill>
            <a:srgbClr val="FFFFFF">
              <a:alpha val="832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3" name="Google Shape;1103;p67"/>
          <p:cNvSpPr/>
          <p:nvPr/>
        </p:nvSpPr>
        <p:spPr>
          <a:xfrm>
            <a:off x="264875" y="2150975"/>
            <a:ext cx="1018800" cy="2992500"/>
          </a:xfrm>
          <a:prstGeom prst="rect">
            <a:avLst/>
          </a:prstGeom>
          <a:solidFill>
            <a:srgbClr val="FFFFFF">
              <a:alpha val="832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4" name="Google Shape;1104;p67"/>
          <p:cNvSpPr/>
          <p:nvPr/>
        </p:nvSpPr>
        <p:spPr>
          <a:xfrm>
            <a:off x="1283675" y="2832825"/>
            <a:ext cx="1470000" cy="2271900"/>
          </a:xfrm>
          <a:prstGeom prst="rect">
            <a:avLst/>
          </a:prstGeom>
          <a:solidFill>
            <a:srgbClr val="FFFFFF">
              <a:alpha val="832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8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p68"/>
          <p:cNvSpPr txBox="1"/>
          <p:nvPr/>
        </p:nvSpPr>
        <p:spPr>
          <a:xfrm>
            <a:off x="1283675" y="1714914"/>
            <a:ext cx="4512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Raw</a:t>
            </a:r>
            <a:endParaRPr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data</a:t>
            </a:r>
            <a:endParaRPr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10" name="Google Shape;1110;p68"/>
          <p:cNvSpPr txBox="1"/>
          <p:nvPr/>
        </p:nvSpPr>
        <p:spPr>
          <a:xfrm>
            <a:off x="2709025" y="1724514"/>
            <a:ext cx="5508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Indexed</a:t>
            </a:r>
            <a:endParaRPr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data</a:t>
            </a:r>
            <a:endParaRPr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11" name="Google Shape;1111;p68"/>
          <p:cNvSpPr txBox="1"/>
          <p:nvPr/>
        </p:nvSpPr>
        <p:spPr>
          <a:xfrm>
            <a:off x="4191700" y="1714914"/>
            <a:ext cx="5628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Selected</a:t>
            </a:r>
            <a:endParaRPr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data</a:t>
            </a:r>
            <a:endParaRPr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12" name="Google Shape;1112;p68"/>
          <p:cNvSpPr txBox="1"/>
          <p:nvPr/>
        </p:nvSpPr>
        <p:spPr>
          <a:xfrm>
            <a:off x="5768151" y="1714914"/>
            <a:ext cx="5508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Labeled</a:t>
            </a:r>
            <a:endParaRPr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data</a:t>
            </a:r>
            <a:endParaRPr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13" name="Google Shape;1113;p68"/>
          <p:cNvSpPr txBox="1"/>
          <p:nvPr/>
        </p:nvSpPr>
        <p:spPr>
          <a:xfrm>
            <a:off x="7291250" y="1714914"/>
            <a:ext cx="5796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Validated</a:t>
            </a:r>
            <a:endParaRPr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data</a:t>
            </a:r>
            <a:endParaRPr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14" name="Google Shape;1114;p68"/>
          <p:cNvSpPr txBox="1"/>
          <p:nvPr/>
        </p:nvSpPr>
        <p:spPr>
          <a:xfrm>
            <a:off x="5755739" y="4417614"/>
            <a:ext cx="5628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Models</a:t>
            </a:r>
            <a:endParaRPr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15" name="Google Shape;1115;p68"/>
          <p:cNvSpPr txBox="1"/>
          <p:nvPr/>
        </p:nvSpPr>
        <p:spPr>
          <a:xfrm>
            <a:off x="4198926" y="4417614"/>
            <a:ext cx="5628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KPIs</a:t>
            </a:r>
            <a:endParaRPr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16" name="Google Shape;1116;p68"/>
          <p:cNvSpPr txBox="1"/>
          <p:nvPr/>
        </p:nvSpPr>
        <p:spPr>
          <a:xfrm>
            <a:off x="2625313" y="4417614"/>
            <a:ext cx="6573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Validated</a:t>
            </a:r>
            <a:endParaRPr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ML System</a:t>
            </a:r>
            <a:endParaRPr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17" name="Google Shape;1117;p68"/>
          <p:cNvSpPr txBox="1"/>
          <p:nvPr/>
        </p:nvSpPr>
        <p:spPr>
          <a:xfrm>
            <a:off x="264875" y="1298064"/>
            <a:ext cx="1018800" cy="85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Data</a:t>
            </a:r>
            <a:endParaRPr b="1" sz="12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Collection</a:t>
            </a:r>
            <a:endParaRPr b="1" sz="12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Continuous input stream</a:t>
            </a:r>
            <a:endParaRPr i="1" sz="9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18" name="Google Shape;1118;p68"/>
          <p:cNvSpPr txBox="1"/>
          <p:nvPr/>
        </p:nvSpPr>
        <p:spPr>
          <a:xfrm>
            <a:off x="1734900" y="1298064"/>
            <a:ext cx="1018800" cy="85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Data</a:t>
            </a:r>
            <a:endParaRPr b="1" sz="12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Ingestion</a:t>
            </a:r>
            <a:endParaRPr b="1" sz="12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Prep data for downstream ML apps</a:t>
            </a:r>
            <a:endParaRPr i="1" sz="9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19" name="Google Shape;1119;p68"/>
          <p:cNvSpPr txBox="1"/>
          <p:nvPr/>
        </p:nvSpPr>
        <p:spPr>
          <a:xfrm>
            <a:off x="3204925" y="1298064"/>
            <a:ext cx="1018800" cy="85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Data</a:t>
            </a:r>
            <a:endParaRPr b="1" sz="11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Analysis, Curation</a:t>
            </a:r>
            <a:endParaRPr b="1" sz="11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Inspect/select the right data</a:t>
            </a:r>
            <a:endParaRPr i="1" sz="9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20" name="Google Shape;1120;p68"/>
          <p:cNvSpPr txBox="1"/>
          <p:nvPr/>
        </p:nvSpPr>
        <p:spPr>
          <a:xfrm>
            <a:off x="4774400" y="1298064"/>
            <a:ext cx="1018800" cy="85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Data</a:t>
            </a:r>
            <a:endParaRPr b="1" sz="12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Labelling</a:t>
            </a:r>
            <a:endParaRPr b="1" sz="12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Annotate data</a:t>
            </a:r>
            <a:endParaRPr i="1" sz="9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21" name="Google Shape;1121;p68"/>
          <p:cNvSpPr txBox="1"/>
          <p:nvPr/>
        </p:nvSpPr>
        <p:spPr>
          <a:xfrm>
            <a:off x="6289225" y="1298064"/>
            <a:ext cx="1018800" cy="85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Data</a:t>
            </a:r>
            <a:endParaRPr b="1" sz="12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Validation</a:t>
            </a:r>
            <a:endParaRPr b="1" sz="12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Verify data is usable through pipeline</a:t>
            </a:r>
            <a:endParaRPr i="1" sz="9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22" name="Google Shape;1122;p68"/>
          <p:cNvSpPr txBox="1"/>
          <p:nvPr/>
        </p:nvSpPr>
        <p:spPr>
          <a:xfrm>
            <a:off x="7870950" y="1298064"/>
            <a:ext cx="1018800" cy="85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Data</a:t>
            </a:r>
            <a:endParaRPr b="1" sz="115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Preparation</a:t>
            </a:r>
            <a:endParaRPr b="1" sz="115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Prep data for ML uses (split, versioning)</a:t>
            </a:r>
            <a:endParaRPr i="1" sz="9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23" name="Google Shape;1123;p68"/>
          <p:cNvSpPr txBox="1"/>
          <p:nvPr/>
        </p:nvSpPr>
        <p:spPr>
          <a:xfrm>
            <a:off x="6289225" y="4006589"/>
            <a:ext cx="1018800" cy="85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Model</a:t>
            </a:r>
            <a:endParaRPr b="1" sz="12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Training</a:t>
            </a:r>
            <a:endParaRPr b="1" sz="12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Use ML algos to create models</a:t>
            </a:r>
            <a:endParaRPr i="1" sz="9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24" name="Google Shape;1124;p68"/>
          <p:cNvSpPr txBox="1"/>
          <p:nvPr/>
        </p:nvSpPr>
        <p:spPr>
          <a:xfrm>
            <a:off x="4774400" y="4006589"/>
            <a:ext cx="1018800" cy="85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Model</a:t>
            </a:r>
            <a:endParaRPr b="1" sz="12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Evaluation</a:t>
            </a:r>
            <a:endParaRPr b="1" sz="12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Compute model KPIs</a:t>
            </a:r>
            <a:endParaRPr i="1" sz="9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25" name="Google Shape;1125;p68"/>
          <p:cNvSpPr txBox="1"/>
          <p:nvPr/>
        </p:nvSpPr>
        <p:spPr>
          <a:xfrm>
            <a:off x="3204925" y="4006589"/>
            <a:ext cx="1018800" cy="85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ML System</a:t>
            </a:r>
            <a:endParaRPr b="1" sz="12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Validation</a:t>
            </a:r>
            <a:endParaRPr b="1" sz="12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Validate ML system for deployment</a:t>
            </a:r>
            <a:endParaRPr i="1" sz="9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26" name="Google Shape;1126;p68"/>
          <p:cNvSpPr/>
          <p:nvPr/>
        </p:nvSpPr>
        <p:spPr>
          <a:xfrm>
            <a:off x="747575" y="1097689"/>
            <a:ext cx="2850675" cy="200375"/>
          </a:xfrm>
          <a:custGeom>
            <a:rect b="b" l="l" r="r" t="t"/>
            <a:pathLst>
              <a:path extrusionOk="0" h="8015" w="114027">
                <a:moveTo>
                  <a:pt x="114027" y="8015"/>
                </a:moveTo>
                <a:lnTo>
                  <a:pt x="114027" y="0"/>
                </a:lnTo>
                <a:lnTo>
                  <a:pt x="0" y="0"/>
                </a:lnTo>
                <a:lnTo>
                  <a:pt x="0" y="8015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triangle"/>
          </a:ln>
        </p:spPr>
      </p:sp>
      <p:sp>
        <p:nvSpPr>
          <p:cNvPr id="1127" name="Google Shape;1127;p68"/>
          <p:cNvSpPr/>
          <p:nvPr/>
        </p:nvSpPr>
        <p:spPr>
          <a:xfrm>
            <a:off x="3914575" y="1097689"/>
            <a:ext cx="2850675" cy="200375"/>
          </a:xfrm>
          <a:custGeom>
            <a:rect b="b" l="l" r="r" t="t"/>
            <a:pathLst>
              <a:path extrusionOk="0" h="8015" w="114027">
                <a:moveTo>
                  <a:pt x="114027" y="8015"/>
                </a:moveTo>
                <a:lnTo>
                  <a:pt x="114027" y="0"/>
                </a:lnTo>
                <a:lnTo>
                  <a:pt x="0" y="0"/>
                </a:lnTo>
                <a:lnTo>
                  <a:pt x="0" y="8015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triangle"/>
          </a:ln>
        </p:spPr>
      </p:sp>
      <p:cxnSp>
        <p:nvCxnSpPr>
          <p:cNvPr id="1128" name="Google Shape;1128;p68"/>
          <p:cNvCxnSpPr>
            <a:stCxn id="1117" idx="3"/>
            <a:endCxn id="1118" idx="1"/>
          </p:cNvCxnSpPr>
          <p:nvPr/>
        </p:nvCxnSpPr>
        <p:spPr>
          <a:xfrm>
            <a:off x="1283675" y="1724514"/>
            <a:ext cx="451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9" name="Google Shape;1129;p68"/>
          <p:cNvCxnSpPr>
            <a:stCxn id="1118" idx="3"/>
            <a:endCxn id="1119" idx="1"/>
          </p:cNvCxnSpPr>
          <p:nvPr/>
        </p:nvCxnSpPr>
        <p:spPr>
          <a:xfrm>
            <a:off x="2753700" y="1724514"/>
            <a:ext cx="451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0" name="Google Shape;1130;p68"/>
          <p:cNvCxnSpPr>
            <a:stCxn id="1119" idx="3"/>
            <a:endCxn id="1120" idx="1"/>
          </p:cNvCxnSpPr>
          <p:nvPr/>
        </p:nvCxnSpPr>
        <p:spPr>
          <a:xfrm>
            <a:off x="4223725" y="1724514"/>
            <a:ext cx="550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1" name="Google Shape;1131;p68"/>
          <p:cNvCxnSpPr>
            <a:stCxn id="1120" idx="3"/>
            <a:endCxn id="1121" idx="1"/>
          </p:cNvCxnSpPr>
          <p:nvPr/>
        </p:nvCxnSpPr>
        <p:spPr>
          <a:xfrm>
            <a:off x="5793200" y="1724514"/>
            <a:ext cx="495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2" name="Google Shape;1132;p68"/>
          <p:cNvCxnSpPr>
            <a:stCxn id="1121" idx="3"/>
            <a:endCxn id="1122" idx="1"/>
          </p:cNvCxnSpPr>
          <p:nvPr/>
        </p:nvCxnSpPr>
        <p:spPr>
          <a:xfrm>
            <a:off x="7308025" y="1724514"/>
            <a:ext cx="562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3" name="Google Shape;1133;p68"/>
          <p:cNvCxnSpPr>
            <a:stCxn id="1123" idx="1"/>
            <a:endCxn id="1124" idx="3"/>
          </p:cNvCxnSpPr>
          <p:nvPr/>
        </p:nvCxnSpPr>
        <p:spPr>
          <a:xfrm rot="10800000">
            <a:off x="5793325" y="4433039"/>
            <a:ext cx="495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4" name="Google Shape;1134;p68"/>
          <p:cNvCxnSpPr>
            <a:stCxn id="1124" idx="1"/>
            <a:endCxn id="1125" idx="3"/>
          </p:cNvCxnSpPr>
          <p:nvPr/>
        </p:nvCxnSpPr>
        <p:spPr>
          <a:xfrm rot="10800000">
            <a:off x="4223600" y="4433039"/>
            <a:ext cx="550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5" name="Google Shape;1135;p68"/>
          <p:cNvCxnSpPr>
            <a:stCxn id="1125" idx="1"/>
            <a:endCxn id="1136" idx="3"/>
          </p:cNvCxnSpPr>
          <p:nvPr/>
        </p:nvCxnSpPr>
        <p:spPr>
          <a:xfrm rot="10800000">
            <a:off x="2702425" y="4433039"/>
            <a:ext cx="502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37" name="Google Shape;1137;p68"/>
          <p:cNvSpPr txBox="1"/>
          <p:nvPr/>
        </p:nvSpPr>
        <p:spPr>
          <a:xfrm>
            <a:off x="7761701" y="2978589"/>
            <a:ext cx="5628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ML ready</a:t>
            </a:r>
            <a:endParaRPr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Datasets</a:t>
            </a:r>
            <a:endParaRPr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38" name="Google Shape;1138;p68"/>
          <p:cNvSpPr txBox="1"/>
          <p:nvPr/>
        </p:nvSpPr>
        <p:spPr>
          <a:xfrm>
            <a:off x="1060601" y="4417614"/>
            <a:ext cx="5628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Online</a:t>
            </a:r>
            <a:endParaRPr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ML System</a:t>
            </a:r>
            <a:endParaRPr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39" name="Google Shape;1139;p68"/>
          <p:cNvSpPr txBox="1"/>
          <p:nvPr/>
        </p:nvSpPr>
        <p:spPr>
          <a:xfrm>
            <a:off x="747575" y="2978589"/>
            <a:ext cx="7239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Online</a:t>
            </a:r>
            <a:endParaRPr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Performance</a:t>
            </a:r>
            <a:endParaRPr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40" name="Google Shape;1140;p68"/>
          <p:cNvSpPr txBox="1"/>
          <p:nvPr/>
        </p:nvSpPr>
        <p:spPr>
          <a:xfrm>
            <a:off x="2619880" y="4030365"/>
            <a:ext cx="6573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ML</a:t>
            </a:r>
            <a:endParaRPr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Certificate</a:t>
            </a:r>
            <a:endParaRPr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41" name="Google Shape;1141;p68"/>
          <p:cNvSpPr/>
          <p:nvPr/>
        </p:nvSpPr>
        <p:spPr>
          <a:xfrm>
            <a:off x="7310700" y="2161064"/>
            <a:ext cx="1049175" cy="2271990"/>
          </a:xfrm>
          <a:custGeom>
            <a:rect b="b" l="l" r="r" t="t"/>
            <a:pathLst>
              <a:path extrusionOk="0" h="93671" w="41967">
                <a:moveTo>
                  <a:pt x="41967" y="0"/>
                </a:moveTo>
                <a:lnTo>
                  <a:pt x="41967" y="93671"/>
                </a:lnTo>
                <a:lnTo>
                  <a:pt x="0" y="93671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142" name="Google Shape;1142;p68"/>
          <p:cNvSpPr/>
          <p:nvPr/>
        </p:nvSpPr>
        <p:spPr>
          <a:xfrm>
            <a:off x="747575" y="2152689"/>
            <a:ext cx="875848" cy="2291400"/>
          </a:xfrm>
          <a:custGeom>
            <a:rect b="b" l="l" r="r" t="t"/>
            <a:pathLst>
              <a:path extrusionOk="0" h="91656" w="33239">
                <a:moveTo>
                  <a:pt x="33239" y="91656"/>
                </a:moveTo>
                <a:lnTo>
                  <a:pt x="0" y="91656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136" name="Google Shape;1136;p68"/>
          <p:cNvSpPr txBox="1"/>
          <p:nvPr/>
        </p:nvSpPr>
        <p:spPr>
          <a:xfrm>
            <a:off x="1596450" y="4006589"/>
            <a:ext cx="1106100" cy="85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ML System</a:t>
            </a:r>
            <a:endParaRPr b="1" sz="12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Deployment</a:t>
            </a:r>
            <a:endParaRPr b="1" sz="12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Deploy ML system to production</a:t>
            </a:r>
            <a:endParaRPr i="1" sz="9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43" name="Google Shape;1143;p68"/>
          <p:cNvSpPr txBox="1"/>
          <p:nvPr/>
        </p:nvSpPr>
        <p:spPr>
          <a:xfrm>
            <a:off x="1518475" y="843289"/>
            <a:ext cx="1142400" cy="25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DATA FIXES</a:t>
            </a:r>
            <a:endParaRPr b="1"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44" name="Google Shape;1144;p68"/>
          <p:cNvSpPr txBox="1"/>
          <p:nvPr/>
        </p:nvSpPr>
        <p:spPr>
          <a:xfrm>
            <a:off x="4768700" y="843289"/>
            <a:ext cx="1142400" cy="25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DATA NEEDS</a:t>
            </a:r>
            <a:endParaRPr b="1"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1145" name="Google Shape;1145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4712" y="1721364"/>
            <a:ext cx="3322361" cy="2548016"/>
          </a:xfrm>
          <a:prstGeom prst="rect">
            <a:avLst/>
          </a:prstGeom>
          <a:noFill/>
          <a:ln>
            <a:noFill/>
          </a:ln>
        </p:spPr>
      </p:pic>
      <p:sp>
        <p:nvSpPr>
          <p:cNvPr id="1146" name="Google Shape;1146;p68"/>
          <p:cNvSpPr txBox="1"/>
          <p:nvPr>
            <p:ph idx="4294967295" type="title"/>
          </p:nvPr>
        </p:nvSpPr>
        <p:spPr>
          <a:xfrm>
            <a:off x="2588850" y="158600"/>
            <a:ext cx="3966300" cy="13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Life cycle </a:t>
            </a:r>
            <a:r>
              <a:rPr lang="en"/>
              <a:t>of </a:t>
            </a:r>
            <a:r>
              <a:rPr b="1" lang="en">
                <a:solidFill>
                  <a:schemeClr val="accent6"/>
                </a:solidFill>
              </a:rPr>
              <a:t>ML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1147" name="Google Shape;1147;p68"/>
          <p:cNvSpPr/>
          <p:nvPr/>
        </p:nvSpPr>
        <p:spPr>
          <a:xfrm>
            <a:off x="2753700" y="2161075"/>
            <a:ext cx="3535500" cy="2858100"/>
          </a:xfrm>
          <a:prstGeom prst="rect">
            <a:avLst/>
          </a:prstGeom>
          <a:solidFill>
            <a:srgbClr val="FFFFFF">
              <a:alpha val="832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8" name="Google Shape;1148;p68"/>
          <p:cNvSpPr/>
          <p:nvPr/>
        </p:nvSpPr>
        <p:spPr>
          <a:xfrm>
            <a:off x="264875" y="2150975"/>
            <a:ext cx="1018800" cy="2992500"/>
          </a:xfrm>
          <a:prstGeom prst="rect">
            <a:avLst/>
          </a:prstGeom>
          <a:solidFill>
            <a:srgbClr val="FFFFFF">
              <a:alpha val="832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9" name="Google Shape;1149;p68"/>
          <p:cNvSpPr/>
          <p:nvPr/>
        </p:nvSpPr>
        <p:spPr>
          <a:xfrm>
            <a:off x="1283675" y="2832825"/>
            <a:ext cx="1470000" cy="2271900"/>
          </a:xfrm>
          <a:prstGeom prst="rect">
            <a:avLst/>
          </a:prstGeom>
          <a:solidFill>
            <a:srgbClr val="FFFFFF">
              <a:alpha val="832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3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p69"/>
          <p:cNvSpPr txBox="1"/>
          <p:nvPr/>
        </p:nvSpPr>
        <p:spPr>
          <a:xfrm>
            <a:off x="1283675" y="1714914"/>
            <a:ext cx="4512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Raw</a:t>
            </a:r>
            <a:endParaRPr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data</a:t>
            </a:r>
            <a:endParaRPr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55" name="Google Shape;1155;p69"/>
          <p:cNvSpPr txBox="1"/>
          <p:nvPr/>
        </p:nvSpPr>
        <p:spPr>
          <a:xfrm>
            <a:off x="2709025" y="1724514"/>
            <a:ext cx="5508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Indexed</a:t>
            </a:r>
            <a:endParaRPr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data</a:t>
            </a:r>
            <a:endParaRPr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56" name="Google Shape;1156;p69"/>
          <p:cNvSpPr txBox="1"/>
          <p:nvPr/>
        </p:nvSpPr>
        <p:spPr>
          <a:xfrm>
            <a:off x="4191700" y="1714914"/>
            <a:ext cx="5628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Selected</a:t>
            </a:r>
            <a:endParaRPr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data</a:t>
            </a:r>
            <a:endParaRPr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57" name="Google Shape;1157;p69"/>
          <p:cNvSpPr txBox="1"/>
          <p:nvPr/>
        </p:nvSpPr>
        <p:spPr>
          <a:xfrm>
            <a:off x="5768151" y="1714914"/>
            <a:ext cx="5508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Labeled</a:t>
            </a:r>
            <a:endParaRPr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data</a:t>
            </a:r>
            <a:endParaRPr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58" name="Google Shape;1158;p69"/>
          <p:cNvSpPr txBox="1"/>
          <p:nvPr/>
        </p:nvSpPr>
        <p:spPr>
          <a:xfrm>
            <a:off x="7291250" y="1714914"/>
            <a:ext cx="5796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Validated</a:t>
            </a:r>
            <a:endParaRPr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data</a:t>
            </a:r>
            <a:endParaRPr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59" name="Google Shape;1159;p69"/>
          <p:cNvSpPr txBox="1"/>
          <p:nvPr/>
        </p:nvSpPr>
        <p:spPr>
          <a:xfrm>
            <a:off x="5755739" y="4417614"/>
            <a:ext cx="5628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Models</a:t>
            </a:r>
            <a:endParaRPr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60" name="Google Shape;1160;p69"/>
          <p:cNvSpPr txBox="1"/>
          <p:nvPr/>
        </p:nvSpPr>
        <p:spPr>
          <a:xfrm>
            <a:off x="4198926" y="4417614"/>
            <a:ext cx="5628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KPIs</a:t>
            </a:r>
            <a:endParaRPr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61" name="Google Shape;1161;p69"/>
          <p:cNvSpPr txBox="1"/>
          <p:nvPr/>
        </p:nvSpPr>
        <p:spPr>
          <a:xfrm>
            <a:off x="2625313" y="4417614"/>
            <a:ext cx="6573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Validated</a:t>
            </a:r>
            <a:endParaRPr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ML System</a:t>
            </a:r>
            <a:endParaRPr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62" name="Google Shape;1162;p69"/>
          <p:cNvSpPr txBox="1"/>
          <p:nvPr/>
        </p:nvSpPr>
        <p:spPr>
          <a:xfrm>
            <a:off x="264875" y="1298064"/>
            <a:ext cx="1018800" cy="85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Data</a:t>
            </a:r>
            <a:endParaRPr b="1" sz="12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Collection</a:t>
            </a:r>
            <a:endParaRPr b="1" sz="12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Continuous input stream</a:t>
            </a:r>
            <a:endParaRPr i="1" sz="9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63" name="Google Shape;1163;p69"/>
          <p:cNvSpPr txBox="1"/>
          <p:nvPr/>
        </p:nvSpPr>
        <p:spPr>
          <a:xfrm>
            <a:off x="1734900" y="1298064"/>
            <a:ext cx="1018800" cy="85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Data</a:t>
            </a:r>
            <a:endParaRPr b="1" sz="12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Ingestion</a:t>
            </a:r>
            <a:endParaRPr b="1" sz="12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Prep data for downstream ML apps</a:t>
            </a:r>
            <a:endParaRPr i="1" sz="9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64" name="Google Shape;1164;p69"/>
          <p:cNvSpPr txBox="1"/>
          <p:nvPr/>
        </p:nvSpPr>
        <p:spPr>
          <a:xfrm>
            <a:off x="3204925" y="1298064"/>
            <a:ext cx="1018800" cy="85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Data</a:t>
            </a:r>
            <a:endParaRPr b="1" sz="11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Analysis, Curation</a:t>
            </a:r>
            <a:endParaRPr b="1" sz="11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Inspect/select the right data</a:t>
            </a:r>
            <a:endParaRPr i="1" sz="9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65" name="Google Shape;1165;p69"/>
          <p:cNvSpPr txBox="1"/>
          <p:nvPr/>
        </p:nvSpPr>
        <p:spPr>
          <a:xfrm>
            <a:off x="4774400" y="1298064"/>
            <a:ext cx="1018800" cy="85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Data</a:t>
            </a:r>
            <a:endParaRPr b="1" sz="12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Labelling</a:t>
            </a:r>
            <a:endParaRPr b="1" sz="12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Annotate data</a:t>
            </a:r>
            <a:endParaRPr i="1" sz="9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66" name="Google Shape;1166;p69"/>
          <p:cNvSpPr txBox="1"/>
          <p:nvPr/>
        </p:nvSpPr>
        <p:spPr>
          <a:xfrm>
            <a:off x="6289225" y="1298064"/>
            <a:ext cx="1018800" cy="85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Data</a:t>
            </a:r>
            <a:endParaRPr b="1" sz="12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Validation</a:t>
            </a:r>
            <a:endParaRPr b="1" sz="12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Verify data is usable through pipeline</a:t>
            </a:r>
            <a:endParaRPr i="1" sz="9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67" name="Google Shape;1167;p69"/>
          <p:cNvSpPr txBox="1"/>
          <p:nvPr/>
        </p:nvSpPr>
        <p:spPr>
          <a:xfrm>
            <a:off x="7870950" y="1298064"/>
            <a:ext cx="1018800" cy="85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Data</a:t>
            </a:r>
            <a:endParaRPr b="1" sz="115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Preparation</a:t>
            </a:r>
            <a:endParaRPr b="1" sz="115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Prep data for ML uses (split, versioning)</a:t>
            </a:r>
            <a:endParaRPr i="1" sz="9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68" name="Google Shape;1168;p69"/>
          <p:cNvSpPr txBox="1"/>
          <p:nvPr/>
        </p:nvSpPr>
        <p:spPr>
          <a:xfrm>
            <a:off x="6289225" y="4006589"/>
            <a:ext cx="1018800" cy="85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Model</a:t>
            </a:r>
            <a:endParaRPr b="1" sz="12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Training</a:t>
            </a:r>
            <a:endParaRPr b="1" sz="12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Use ML algos to create models</a:t>
            </a:r>
            <a:endParaRPr i="1" sz="9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69" name="Google Shape;1169;p69"/>
          <p:cNvSpPr txBox="1"/>
          <p:nvPr/>
        </p:nvSpPr>
        <p:spPr>
          <a:xfrm>
            <a:off x="4774400" y="4006589"/>
            <a:ext cx="1018800" cy="85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Model</a:t>
            </a:r>
            <a:endParaRPr b="1" sz="12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Evaluation</a:t>
            </a:r>
            <a:endParaRPr b="1" sz="12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Compute model KPIs</a:t>
            </a:r>
            <a:endParaRPr i="1" sz="9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70" name="Google Shape;1170;p69"/>
          <p:cNvSpPr txBox="1"/>
          <p:nvPr/>
        </p:nvSpPr>
        <p:spPr>
          <a:xfrm>
            <a:off x="3204925" y="4006589"/>
            <a:ext cx="1018800" cy="85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ML System</a:t>
            </a:r>
            <a:endParaRPr b="1" sz="12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Validation</a:t>
            </a:r>
            <a:endParaRPr b="1" sz="12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Validate ML system for deployment</a:t>
            </a:r>
            <a:endParaRPr i="1" sz="9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71" name="Google Shape;1171;p69"/>
          <p:cNvSpPr/>
          <p:nvPr/>
        </p:nvSpPr>
        <p:spPr>
          <a:xfrm>
            <a:off x="747575" y="1097689"/>
            <a:ext cx="2850675" cy="200375"/>
          </a:xfrm>
          <a:custGeom>
            <a:rect b="b" l="l" r="r" t="t"/>
            <a:pathLst>
              <a:path extrusionOk="0" h="8015" w="114027">
                <a:moveTo>
                  <a:pt x="114027" y="8015"/>
                </a:moveTo>
                <a:lnTo>
                  <a:pt x="114027" y="0"/>
                </a:lnTo>
                <a:lnTo>
                  <a:pt x="0" y="0"/>
                </a:lnTo>
                <a:lnTo>
                  <a:pt x="0" y="8015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triangle"/>
          </a:ln>
        </p:spPr>
      </p:sp>
      <p:sp>
        <p:nvSpPr>
          <p:cNvPr id="1172" name="Google Shape;1172;p69"/>
          <p:cNvSpPr/>
          <p:nvPr/>
        </p:nvSpPr>
        <p:spPr>
          <a:xfrm>
            <a:off x="3914575" y="1097689"/>
            <a:ext cx="2850675" cy="200375"/>
          </a:xfrm>
          <a:custGeom>
            <a:rect b="b" l="l" r="r" t="t"/>
            <a:pathLst>
              <a:path extrusionOk="0" h="8015" w="114027">
                <a:moveTo>
                  <a:pt x="114027" y="8015"/>
                </a:moveTo>
                <a:lnTo>
                  <a:pt x="114027" y="0"/>
                </a:lnTo>
                <a:lnTo>
                  <a:pt x="0" y="0"/>
                </a:lnTo>
                <a:lnTo>
                  <a:pt x="0" y="8015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triangle"/>
          </a:ln>
        </p:spPr>
      </p:sp>
      <p:cxnSp>
        <p:nvCxnSpPr>
          <p:cNvPr id="1173" name="Google Shape;1173;p69"/>
          <p:cNvCxnSpPr>
            <a:stCxn id="1162" idx="3"/>
            <a:endCxn id="1163" idx="1"/>
          </p:cNvCxnSpPr>
          <p:nvPr/>
        </p:nvCxnSpPr>
        <p:spPr>
          <a:xfrm>
            <a:off x="1283675" y="1724514"/>
            <a:ext cx="451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4" name="Google Shape;1174;p69"/>
          <p:cNvCxnSpPr>
            <a:stCxn id="1163" idx="3"/>
            <a:endCxn id="1164" idx="1"/>
          </p:cNvCxnSpPr>
          <p:nvPr/>
        </p:nvCxnSpPr>
        <p:spPr>
          <a:xfrm>
            <a:off x="2753700" y="1724514"/>
            <a:ext cx="451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5" name="Google Shape;1175;p69"/>
          <p:cNvCxnSpPr>
            <a:stCxn id="1164" idx="3"/>
            <a:endCxn id="1165" idx="1"/>
          </p:cNvCxnSpPr>
          <p:nvPr/>
        </p:nvCxnSpPr>
        <p:spPr>
          <a:xfrm>
            <a:off x="4223725" y="1724514"/>
            <a:ext cx="550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6" name="Google Shape;1176;p69"/>
          <p:cNvCxnSpPr>
            <a:stCxn id="1165" idx="3"/>
            <a:endCxn id="1166" idx="1"/>
          </p:cNvCxnSpPr>
          <p:nvPr/>
        </p:nvCxnSpPr>
        <p:spPr>
          <a:xfrm>
            <a:off x="5793200" y="1724514"/>
            <a:ext cx="495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7" name="Google Shape;1177;p69"/>
          <p:cNvCxnSpPr>
            <a:stCxn id="1166" idx="3"/>
            <a:endCxn id="1167" idx="1"/>
          </p:cNvCxnSpPr>
          <p:nvPr/>
        </p:nvCxnSpPr>
        <p:spPr>
          <a:xfrm>
            <a:off x="7308025" y="1724514"/>
            <a:ext cx="562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8" name="Google Shape;1178;p69"/>
          <p:cNvCxnSpPr>
            <a:stCxn id="1168" idx="1"/>
            <a:endCxn id="1169" idx="3"/>
          </p:cNvCxnSpPr>
          <p:nvPr/>
        </p:nvCxnSpPr>
        <p:spPr>
          <a:xfrm rot="10800000">
            <a:off x="5793325" y="4433039"/>
            <a:ext cx="495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9" name="Google Shape;1179;p69"/>
          <p:cNvCxnSpPr>
            <a:stCxn id="1169" idx="1"/>
            <a:endCxn id="1170" idx="3"/>
          </p:cNvCxnSpPr>
          <p:nvPr/>
        </p:nvCxnSpPr>
        <p:spPr>
          <a:xfrm rot="10800000">
            <a:off x="4223600" y="4433039"/>
            <a:ext cx="550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0" name="Google Shape;1180;p69"/>
          <p:cNvCxnSpPr>
            <a:stCxn id="1170" idx="1"/>
            <a:endCxn id="1181" idx="3"/>
          </p:cNvCxnSpPr>
          <p:nvPr/>
        </p:nvCxnSpPr>
        <p:spPr>
          <a:xfrm rot="10800000">
            <a:off x="2702425" y="4433039"/>
            <a:ext cx="502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82" name="Google Shape;1182;p69"/>
          <p:cNvSpPr txBox="1"/>
          <p:nvPr/>
        </p:nvSpPr>
        <p:spPr>
          <a:xfrm>
            <a:off x="7761701" y="2978589"/>
            <a:ext cx="5628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ML ready</a:t>
            </a:r>
            <a:endParaRPr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Datasets</a:t>
            </a:r>
            <a:endParaRPr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83" name="Google Shape;1183;p69"/>
          <p:cNvSpPr txBox="1"/>
          <p:nvPr/>
        </p:nvSpPr>
        <p:spPr>
          <a:xfrm>
            <a:off x="1060601" y="4417614"/>
            <a:ext cx="5628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Online</a:t>
            </a:r>
            <a:endParaRPr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ML System</a:t>
            </a:r>
            <a:endParaRPr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84" name="Google Shape;1184;p69"/>
          <p:cNvSpPr txBox="1"/>
          <p:nvPr/>
        </p:nvSpPr>
        <p:spPr>
          <a:xfrm>
            <a:off x="747575" y="2978589"/>
            <a:ext cx="7239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Online</a:t>
            </a:r>
            <a:endParaRPr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Performance</a:t>
            </a:r>
            <a:endParaRPr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85" name="Google Shape;1185;p69"/>
          <p:cNvSpPr txBox="1"/>
          <p:nvPr/>
        </p:nvSpPr>
        <p:spPr>
          <a:xfrm>
            <a:off x="2619880" y="4030365"/>
            <a:ext cx="6573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ML</a:t>
            </a:r>
            <a:endParaRPr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Certificate</a:t>
            </a:r>
            <a:endParaRPr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86" name="Google Shape;1186;p69"/>
          <p:cNvSpPr/>
          <p:nvPr/>
        </p:nvSpPr>
        <p:spPr>
          <a:xfrm>
            <a:off x="7310700" y="2161064"/>
            <a:ext cx="1049175" cy="2271990"/>
          </a:xfrm>
          <a:custGeom>
            <a:rect b="b" l="l" r="r" t="t"/>
            <a:pathLst>
              <a:path extrusionOk="0" h="93671" w="41967">
                <a:moveTo>
                  <a:pt x="41967" y="0"/>
                </a:moveTo>
                <a:lnTo>
                  <a:pt x="41967" y="93671"/>
                </a:lnTo>
                <a:lnTo>
                  <a:pt x="0" y="93671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187" name="Google Shape;1187;p69"/>
          <p:cNvSpPr/>
          <p:nvPr/>
        </p:nvSpPr>
        <p:spPr>
          <a:xfrm>
            <a:off x="747575" y="2152689"/>
            <a:ext cx="875848" cy="2291400"/>
          </a:xfrm>
          <a:custGeom>
            <a:rect b="b" l="l" r="r" t="t"/>
            <a:pathLst>
              <a:path extrusionOk="0" h="91656" w="33239">
                <a:moveTo>
                  <a:pt x="33239" y="91656"/>
                </a:moveTo>
                <a:lnTo>
                  <a:pt x="0" y="91656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181" name="Google Shape;1181;p69"/>
          <p:cNvSpPr txBox="1"/>
          <p:nvPr/>
        </p:nvSpPr>
        <p:spPr>
          <a:xfrm>
            <a:off x="1596450" y="4006589"/>
            <a:ext cx="1106100" cy="85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ML System</a:t>
            </a:r>
            <a:endParaRPr b="1" sz="12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Deployment</a:t>
            </a:r>
            <a:endParaRPr b="1" sz="12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Deploy ML system to production</a:t>
            </a:r>
            <a:endParaRPr i="1" sz="9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88" name="Google Shape;1188;p69"/>
          <p:cNvSpPr txBox="1"/>
          <p:nvPr/>
        </p:nvSpPr>
        <p:spPr>
          <a:xfrm>
            <a:off x="1518475" y="843289"/>
            <a:ext cx="1142400" cy="25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DATA FIXES</a:t>
            </a:r>
            <a:endParaRPr b="1"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89" name="Google Shape;1189;p69"/>
          <p:cNvSpPr txBox="1"/>
          <p:nvPr/>
        </p:nvSpPr>
        <p:spPr>
          <a:xfrm>
            <a:off x="4768700" y="843289"/>
            <a:ext cx="1142400" cy="25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DATA NEEDS</a:t>
            </a:r>
            <a:endParaRPr b="1"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1190" name="Google Shape;1190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4712" y="1721364"/>
            <a:ext cx="3322361" cy="2548016"/>
          </a:xfrm>
          <a:prstGeom prst="rect">
            <a:avLst/>
          </a:prstGeom>
          <a:noFill/>
          <a:ln>
            <a:noFill/>
          </a:ln>
        </p:spPr>
      </p:pic>
      <p:sp>
        <p:nvSpPr>
          <p:cNvPr id="1191" name="Google Shape;1191;p69"/>
          <p:cNvSpPr txBox="1"/>
          <p:nvPr>
            <p:ph idx="4294967295" type="title"/>
          </p:nvPr>
        </p:nvSpPr>
        <p:spPr>
          <a:xfrm>
            <a:off x="2588850" y="158600"/>
            <a:ext cx="3966300" cy="13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Life cycle </a:t>
            </a:r>
            <a:r>
              <a:rPr lang="en"/>
              <a:t>of </a:t>
            </a:r>
            <a:r>
              <a:rPr b="1" lang="en">
                <a:solidFill>
                  <a:schemeClr val="accent6"/>
                </a:solidFill>
              </a:rPr>
              <a:t>ML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1192" name="Google Shape;1192;p69"/>
          <p:cNvSpPr/>
          <p:nvPr/>
        </p:nvSpPr>
        <p:spPr>
          <a:xfrm>
            <a:off x="2753700" y="2161075"/>
            <a:ext cx="3535500" cy="1564200"/>
          </a:xfrm>
          <a:prstGeom prst="rect">
            <a:avLst/>
          </a:prstGeom>
          <a:solidFill>
            <a:srgbClr val="FFFFFF">
              <a:alpha val="832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3" name="Google Shape;1193;p69"/>
          <p:cNvSpPr/>
          <p:nvPr/>
        </p:nvSpPr>
        <p:spPr>
          <a:xfrm>
            <a:off x="264875" y="2150975"/>
            <a:ext cx="1018800" cy="2992500"/>
          </a:xfrm>
          <a:prstGeom prst="rect">
            <a:avLst/>
          </a:prstGeom>
          <a:solidFill>
            <a:srgbClr val="FFFFFF">
              <a:alpha val="832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4" name="Google Shape;1194;p69"/>
          <p:cNvSpPr/>
          <p:nvPr/>
        </p:nvSpPr>
        <p:spPr>
          <a:xfrm>
            <a:off x="1283675" y="2832825"/>
            <a:ext cx="1470000" cy="2271900"/>
          </a:xfrm>
          <a:prstGeom prst="rect">
            <a:avLst/>
          </a:prstGeom>
          <a:solidFill>
            <a:srgbClr val="FFFFFF">
              <a:alpha val="832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5" name="Google Shape;1195;p69"/>
          <p:cNvSpPr/>
          <p:nvPr/>
        </p:nvSpPr>
        <p:spPr>
          <a:xfrm>
            <a:off x="2753700" y="3910875"/>
            <a:ext cx="2020800" cy="1388700"/>
          </a:xfrm>
          <a:prstGeom prst="rect">
            <a:avLst/>
          </a:prstGeom>
          <a:solidFill>
            <a:srgbClr val="FFFFFF">
              <a:alpha val="832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5"/>
          <p:cNvSpPr txBox="1"/>
          <p:nvPr/>
        </p:nvSpPr>
        <p:spPr>
          <a:xfrm>
            <a:off x="1673050" y="2164950"/>
            <a:ext cx="1201500" cy="8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Input Data</a:t>
            </a:r>
            <a:endParaRPr b="1" sz="200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grpSp>
        <p:nvGrpSpPr>
          <p:cNvPr id="222" name="Google Shape;222;p25"/>
          <p:cNvGrpSpPr/>
          <p:nvPr/>
        </p:nvGrpSpPr>
        <p:grpSpPr>
          <a:xfrm rot="-5400000">
            <a:off x="3654133" y="1473016"/>
            <a:ext cx="1835732" cy="2197484"/>
            <a:chOff x="817125" y="1341475"/>
            <a:chExt cx="2055461" cy="2460513"/>
          </a:xfrm>
        </p:grpSpPr>
        <p:sp>
          <p:nvSpPr>
            <p:cNvPr id="223" name="Google Shape;223;p25"/>
            <p:cNvSpPr/>
            <p:nvPr/>
          </p:nvSpPr>
          <p:spPr>
            <a:xfrm>
              <a:off x="817125" y="1341475"/>
              <a:ext cx="275100" cy="275100"/>
            </a:xfrm>
            <a:prstGeom prst="ellipse">
              <a:avLst/>
            </a:pr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5"/>
            <p:cNvSpPr/>
            <p:nvPr/>
          </p:nvSpPr>
          <p:spPr>
            <a:xfrm>
              <a:off x="1262215" y="1341475"/>
              <a:ext cx="275100" cy="275100"/>
            </a:xfrm>
            <a:prstGeom prst="ellipse">
              <a:avLst/>
            </a:pr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5"/>
            <p:cNvSpPr/>
            <p:nvPr/>
          </p:nvSpPr>
          <p:spPr>
            <a:xfrm>
              <a:off x="1707306" y="1341475"/>
              <a:ext cx="275100" cy="275100"/>
            </a:xfrm>
            <a:prstGeom prst="ellipse">
              <a:avLst/>
            </a:pr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5"/>
            <p:cNvSpPr/>
            <p:nvPr/>
          </p:nvSpPr>
          <p:spPr>
            <a:xfrm>
              <a:off x="2152396" y="1341475"/>
              <a:ext cx="275100" cy="275100"/>
            </a:xfrm>
            <a:prstGeom prst="ellipse">
              <a:avLst/>
            </a:pr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5"/>
            <p:cNvSpPr/>
            <p:nvPr/>
          </p:nvSpPr>
          <p:spPr>
            <a:xfrm>
              <a:off x="2597486" y="1341475"/>
              <a:ext cx="275100" cy="275100"/>
            </a:xfrm>
            <a:prstGeom prst="ellipse">
              <a:avLst/>
            </a:pr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5"/>
            <p:cNvSpPr/>
            <p:nvPr/>
          </p:nvSpPr>
          <p:spPr>
            <a:xfrm>
              <a:off x="1039652" y="2168979"/>
              <a:ext cx="275100" cy="275100"/>
            </a:xfrm>
            <a:prstGeom prst="ellipse">
              <a:avLst/>
            </a:pr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5"/>
            <p:cNvSpPr/>
            <p:nvPr/>
          </p:nvSpPr>
          <p:spPr>
            <a:xfrm>
              <a:off x="1484742" y="2168979"/>
              <a:ext cx="275100" cy="275100"/>
            </a:xfrm>
            <a:prstGeom prst="ellipse">
              <a:avLst/>
            </a:pr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5"/>
            <p:cNvSpPr/>
            <p:nvPr/>
          </p:nvSpPr>
          <p:spPr>
            <a:xfrm>
              <a:off x="1929832" y="2168979"/>
              <a:ext cx="275100" cy="275100"/>
            </a:xfrm>
            <a:prstGeom prst="ellipse">
              <a:avLst/>
            </a:pr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5"/>
            <p:cNvSpPr/>
            <p:nvPr/>
          </p:nvSpPr>
          <p:spPr>
            <a:xfrm>
              <a:off x="2374923" y="2168979"/>
              <a:ext cx="275100" cy="275100"/>
            </a:xfrm>
            <a:prstGeom prst="ellipse">
              <a:avLst/>
            </a:pr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5"/>
            <p:cNvSpPr/>
            <p:nvPr/>
          </p:nvSpPr>
          <p:spPr>
            <a:xfrm>
              <a:off x="1262215" y="2847938"/>
              <a:ext cx="275100" cy="275100"/>
            </a:xfrm>
            <a:prstGeom prst="ellipse">
              <a:avLst/>
            </a:pr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5"/>
            <p:cNvSpPr/>
            <p:nvPr/>
          </p:nvSpPr>
          <p:spPr>
            <a:xfrm>
              <a:off x="1707306" y="2847938"/>
              <a:ext cx="275100" cy="275100"/>
            </a:xfrm>
            <a:prstGeom prst="ellipse">
              <a:avLst/>
            </a:pr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5"/>
            <p:cNvSpPr/>
            <p:nvPr/>
          </p:nvSpPr>
          <p:spPr>
            <a:xfrm>
              <a:off x="2152396" y="2847938"/>
              <a:ext cx="275100" cy="275100"/>
            </a:xfrm>
            <a:prstGeom prst="ellipse">
              <a:avLst/>
            </a:pr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5"/>
            <p:cNvSpPr/>
            <p:nvPr/>
          </p:nvSpPr>
          <p:spPr>
            <a:xfrm>
              <a:off x="1484749" y="3526888"/>
              <a:ext cx="275100" cy="275100"/>
            </a:xfrm>
            <a:prstGeom prst="ellipse">
              <a:avLst/>
            </a:pr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5"/>
            <p:cNvSpPr/>
            <p:nvPr/>
          </p:nvSpPr>
          <p:spPr>
            <a:xfrm>
              <a:off x="1929839" y="3526888"/>
              <a:ext cx="275100" cy="275100"/>
            </a:xfrm>
            <a:prstGeom prst="ellipse">
              <a:avLst/>
            </a:pr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37" name="Google Shape;237;p25"/>
            <p:cNvCxnSpPr>
              <a:stCxn id="223" idx="4"/>
              <a:endCxn id="231" idx="0"/>
            </p:cNvCxnSpPr>
            <p:nvPr/>
          </p:nvCxnSpPr>
          <p:spPr>
            <a:xfrm flipH="1" rot="-5400000">
              <a:off x="1457475" y="1113775"/>
              <a:ext cx="552300" cy="1557900"/>
            </a:xfrm>
            <a:prstGeom prst="straightConnector1">
              <a:avLst/>
            </a:prstGeom>
            <a:noFill/>
            <a:ln cap="flat" cmpd="sng" w="9525">
              <a:solidFill>
                <a:srgbClr val="BDC1C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8" name="Google Shape;238;p25"/>
            <p:cNvCxnSpPr>
              <a:stCxn id="224" idx="4"/>
              <a:endCxn id="228" idx="0"/>
            </p:cNvCxnSpPr>
            <p:nvPr/>
          </p:nvCxnSpPr>
          <p:spPr>
            <a:xfrm rot="5400000">
              <a:off x="1012315" y="1781425"/>
              <a:ext cx="552300" cy="222600"/>
            </a:xfrm>
            <a:prstGeom prst="straightConnector1">
              <a:avLst/>
            </a:prstGeom>
            <a:noFill/>
            <a:ln cap="flat" cmpd="sng" w="9525">
              <a:solidFill>
                <a:srgbClr val="BDC1C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9" name="Google Shape;239;p25"/>
            <p:cNvCxnSpPr>
              <a:stCxn id="225" idx="4"/>
              <a:endCxn id="230" idx="0"/>
            </p:cNvCxnSpPr>
            <p:nvPr/>
          </p:nvCxnSpPr>
          <p:spPr>
            <a:xfrm flipH="1" rot="-5400000">
              <a:off x="1680006" y="1781425"/>
              <a:ext cx="552300" cy="222600"/>
            </a:xfrm>
            <a:prstGeom prst="straightConnector1">
              <a:avLst/>
            </a:prstGeom>
            <a:noFill/>
            <a:ln cap="flat" cmpd="sng" w="9525">
              <a:solidFill>
                <a:srgbClr val="BDC1C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0" name="Google Shape;240;p25"/>
            <p:cNvCxnSpPr>
              <a:stCxn id="226" idx="4"/>
              <a:endCxn id="228" idx="0"/>
            </p:cNvCxnSpPr>
            <p:nvPr/>
          </p:nvCxnSpPr>
          <p:spPr>
            <a:xfrm rot="5400000">
              <a:off x="1457446" y="1336375"/>
              <a:ext cx="552300" cy="1112700"/>
            </a:xfrm>
            <a:prstGeom prst="straightConnector1">
              <a:avLst/>
            </a:prstGeom>
            <a:noFill/>
            <a:ln cap="flat" cmpd="sng" w="9525">
              <a:solidFill>
                <a:srgbClr val="BDC1C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1" name="Google Shape;241;p25"/>
            <p:cNvCxnSpPr>
              <a:stCxn id="226" idx="4"/>
              <a:endCxn id="231" idx="0"/>
            </p:cNvCxnSpPr>
            <p:nvPr/>
          </p:nvCxnSpPr>
          <p:spPr>
            <a:xfrm flipH="1" rot="-5400000">
              <a:off x="2125096" y="1781425"/>
              <a:ext cx="552300" cy="222600"/>
            </a:xfrm>
            <a:prstGeom prst="straightConnector1">
              <a:avLst/>
            </a:prstGeom>
            <a:noFill/>
            <a:ln cap="flat" cmpd="sng" w="9525">
              <a:solidFill>
                <a:srgbClr val="BDC1C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2" name="Google Shape;242;p25"/>
            <p:cNvCxnSpPr>
              <a:stCxn id="227" idx="4"/>
              <a:endCxn id="230" idx="0"/>
            </p:cNvCxnSpPr>
            <p:nvPr/>
          </p:nvCxnSpPr>
          <p:spPr>
            <a:xfrm rot="5400000">
              <a:off x="2124986" y="1558825"/>
              <a:ext cx="552300" cy="667800"/>
            </a:xfrm>
            <a:prstGeom prst="straightConnector1">
              <a:avLst/>
            </a:prstGeom>
            <a:noFill/>
            <a:ln cap="flat" cmpd="sng" w="9525">
              <a:solidFill>
                <a:srgbClr val="BDC1C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3" name="Google Shape;243;p25"/>
            <p:cNvCxnSpPr>
              <a:stCxn id="228" idx="4"/>
              <a:endCxn id="232" idx="0"/>
            </p:cNvCxnSpPr>
            <p:nvPr/>
          </p:nvCxnSpPr>
          <p:spPr>
            <a:xfrm flipH="1" rot="-5400000">
              <a:off x="1086602" y="2534679"/>
              <a:ext cx="403800" cy="222600"/>
            </a:xfrm>
            <a:prstGeom prst="straightConnector1">
              <a:avLst/>
            </a:prstGeom>
            <a:noFill/>
            <a:ln cap="flat" cmpd="sng" w="9525">
              <a:solidFill>
                <a:srgbClr val="BDC1C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4" name="Google Shape;244;p25"/>
            <p:cNvCxnSpPr>
              <a:stCxn id="229" idx="4"/>
              <a:endCxn id="233" idx="0"/>
            </p:cNvCxnSpPr>
            <p:nvPr/>
          </p:nvCxnSpPr>
          <p:spPr>
            <a:xfrm flipH="1" rot="-5400000">
              <a:off x="1531692" y="2534679"/>
              <a:ext cx="403800" cy="222600"/>
            </a:xfrm>
            <a:prstGeom prst="straightConnector1">
              <a:avLst/>
            </a:prstGeom>
            <a:noFill/>
            <a:ln cap="flat" cmpd="sng" w="9525">
              <a:solidFill>
                <a:srgbClr val="BDC1C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5" name="Google Shape;245;p25"/>
            <p:cNvCxnSpPr>
              <a:stCxn id="230" idx="4"/>
              <a:endCxn id="232" idx="0"/>
            </p:cNvCxnSpPr>
            <p:nvPr/>
          </p:nvCxnSpPr>
          <p:spPr>
            <a:xfrm rot="5400000">
              <a:off x="1531732" y="2312229"/>
              <a:ext cx="403800" cy="667500"/>
            </a:xfrm>
            <a:prstGeom prst="straightConnector1">
              <a:avLst/>
            </a:prstGeom>
            <a:noFill/>
            <a:ln cap="flat" cmpd="sng" w="9525">
              <a:solidFill>
                <a:srgbClr val="BDC1C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6" name="Google Shape;246;p25"/>
            <p:cNvCxnSpPr>
              <a:stCxn id="230" idx="4"/>
              <a:endCxn id="234" idx="0"/>
            </p:cNvCxnSpPr>
            <p:nvPr/>
          </p:nvCxnSpPr>
          <p:spPr>
            <a:xfrm flipH="1" rot="-5400000">
              <a:off x="1976782" y="2534679"/>
              <a:ext cx="403800" cy="222600"/>
            </a:xfrm>
            <a:prstGeom prst="straightConnector1">
              <a:avLst/>
            </a:prstGeom>
            <a:noFill/>
            <a:ln cap="flat" cmpd="sng" w="9525">
              <a:solidFill>
                <a:srgbClr val="BDC1C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7" name="Google Shape;247;p25"/>
            <p:cNvCxnSpPr>
              <a:stCxn id="231" idx="4"/>
              <a:endCxn id="234" idx="0"/>
            </p:cNvCxnSpPr>
            <p:nvPr/>
          </p:nvCxnSpPr>
          <p:spPr>
            <a:xfrm rot="5400000">
              <a:off x="2199273" y="2534679"/>
              <a:ext cx="403800" cy="222600"/>
            </a:xfrm>
            <a:prstGeom prst="straightConnector1">
              <a:avLst/>
            </a:prstGeom>
            <a:noFill/>
            <a:ln cap="flat" cmpd="sng" w="9525">
              <a:solidFill>
                <a:srgbClr val="BDC1C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8" name="Google Shape;248;p25"/>
            <p:cNvCxnSpPr>
              <a:stCxn id="232" idx="4"/>
              <a:endCxn id="235" idx="0"/>
            </p:cNvCxnSpPr>
            <p:nvPr/>
          </p:nvCxnSpPr>
          <p:spPr>
            <a:xfrm flipH="1" rot="-5400000">
              <a:off x="1309165" y="3213638"/>
              <a:ext cx="403800" cy="222600"/>
            </a:xfrm>
            <a:prstGeom prst="straightConnector1">
              <a:avLst/>
            </a:prstGeom>
            <a:noFill/>
            <a:ln cap="flat" cmpd="sng" w="9525">
              <a:solidFill>
                <a:srgbClr val="BDC1C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9" name="Google Shape;249;p25"/>
            <p:cNvCxnSpPr>
              <a:stCxn id="232" idx="4"/>
              <a:endCxn id="236" idx="0"/>
            </p:cNvCxnSpPr>
            <p:nvPr/>
          </p:nvCxnSpPr>
          <p:spPr>
            <a:xfrm flipH="1" rot="-5400000">
              <a:off x="1531615" y="2991188"/>
              <a:ext cx="403800" cy="667500"/>
            </a:xfrm>
            <a:prstGeom prst="straightConnector1">
              <a:avLst/>
            </a:prstGeom>
            <a:noFill/>
            <a:ln cap="flat" cmpd="sng" w="9525">
              <a:solidFill>
                <a:srgbClr val="BDC1C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0" name="Google Shape;250;p25"/>
            <p:cNvCxnSpPr>
              <a:stCxn id="233" idx="4"/>
              <a:endCxn id="236" idx="0"/>
            </p:cNvCxnSpPr>
            <p:nvPr/>
          </p:nvCxnSpPr>
          <p:spPr>
            <a:xfrm flipH="1" rot="-5400000">
              <a:off x="1754256" y="3213638"/>
              <a:ext cx="403800" cy="222600"/>
            </a:xfrm>
            <a:prstGeom prst="straightConnector1">
              <a:avLst/>
            </a:prstGeom>
            <a:noFill/>
            <a:ln cap="flat" cmpd="sng" w="9525">
              <a:solidFill>
                <a:srgbClr val="BDC1C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1" name="Google Shape;251;p25"/>
            <p:cNvCxnSpPr>
              <a:stCxn id="234" idx="4"/>
              <a:endCxn id="235" idx="0"/>
            </p:cNvCxnSpPr>
            <p:nvPr/>
          </p:nvCxnSpPr>
          <p:spPr>
            <a:xfrm rot="5400000">
              <a:off x="1754296" y="2991188"/>
              <a:ext cx="403800" cy="667500"/>
            </a:xfrm>
            <a:prstGeom prst="straightConnector1">
              <a:avLst/>
            </a:prstGeom>
            <a:noFill/>
            <a:ln cap="flat" cmpd="sng" w="9525">
              <a:solidFill>
                <a:srgbClr val="BDC1C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2" name="Google Shape;252;p25"/>
            <p:cNvCxnSpPr>
              <a:stCxn id="225" idx="4"/>
              <a:endCxn id="229" idx="0"/>
            </p:cNvCxnSpPr>
            <p:nvPr/>
          </p:nvCxnSpPr>
          <p:spPr>
            <a:xfrm rot="5400000">
              <a:off x="1457406" y="1781425"/>
              <a:ext cx="552300" cy="222600"/>
            </a:xfrm>
            <a:prstGeom prst="straightConnector1">
              <a:avLst/>
            </a:prstGeom>
            <a:noFill/>
            <a:ln cap="flat" cmpd="sng" w="9525">
              <a:solidFill>
                <a:srgbClr val="BDC1C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53" name="Google Shape;253;p25"/>
          <p:cNvSpPr txBox="1"/>
          <p:nvPr/>
        </p:nvSpPr>
        <p:spPr>
          <a:xfrm>
            <a:off x="6269450" y="2164963"/>
            <a:ext cx="1201500" cy="8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Output</a:t>
            </a:r>
            <a:endParaRPr b="1" sz="200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54" name="Google Shape;254;p25"/>
          <p:cNvSpPr txBox="1"/>
          <p:nvPr/>
        </p:nvSpPr>
        <p:spPr>
          <a:xfrm>
            <a:off x="3784650" y="3489625"/>
            <a:ext cx="1574700" cy="8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6"/>
                </a:solidFill>
                <a:latin typeface="Google Sans"/>
                <a:ea typeface="Google Sans"/>
                <a:cs typeface="Google Sans"/>
                <a:sym typeface="Google Sans"/>
              </a:rPr>
              <a:t>Inference</a:t>
            </a:r>
            <a:endParaRPr b="1" sz="2000">
              <a:solidFill>
                <a:schemeClr val="accent6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9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Google Shape;1200;p70"/>
          <p:cNvSpPr txBox="1"/>
          <p:nvPr/>
        </p:nvSpPr>
        <p:spPr>
          <a:xfrm>
            <a:off x="1283675" y="1714914"/>
            <a:ext cx="4512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Raw</a:t>
            </a:r>
            <a:endParaRPr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data</a:t>
            </a:r>
            <a:endParaRPr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01" name="Google Shape;1201;p70"/>
          <p:cNvSpPr txBox="1"/>
          <p:nvPr/>
        </p:nvSpPr>
        <p:spPr>
          <a:xfrm>
            <a:off x="2709025" y="1724514"/>
            <a:ext cx="5508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Indexed</a:t>
            </a:r>
            <a:endParaRPr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data</a:t>
            </a:r>
            <a:endParaRPr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02" name="Google Shape;1202;p70"/>
          <p:cNvSpPr txBox="1"/>
          <p:nvPr/>
        </p:nvSpPr>
        <p:spPr>
          <a:xfrm>
            <a:off x="4191700" y="1714914"/>
            <a:ext cx="5628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Selected</a:t>
            </a:r>
            <a:endParaRPr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data</a:t>
            </a:r>
            <a:endParaRPr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03" name="Google Shape;1203;p70"/>
          <p:cNvSpPr txBox="1"/>
          <p:nvPr/>
        </p:nvSpPr>
        <p:spPr>
          <a:xfrm>
            <a:off x="5768151" y="1714914"/>
            <a:ext cx="5508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Labeled</a:t>
            </a:r>
            <a:endParaRPr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data</a:t>
            </a:r>
            <a:endParaRPr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04" name="Google Shape;1204;p70"/>
          <p:cNvSpPr txBox="1"/>
          <p:nvPr/>
        </p:nvSpPr>
        <p:spPr>
          <a:xfrm>
            <a:off x="7291250" y="1714914"/>
            <a:ext cx="5796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Validated</a:t>
            </a:r>
            <a:endParaRPr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data</a:t>
            </a:r>
            <a:endParaRPr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05" name="Google Shape;1205;p70"/>
          <p:cNvSpPr txBox="1"/>
          <p:nvPr/>
        </p:nvSpPr>
        <p:spPr>
          <a:xfrm>
            <a:off x="5755739" y="4417614"/>
            <a:ext cx="5628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Models</a:t>
            </a:r>
            <a:endParaRPr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06" name="Google Shape;1206;p70"/>
          <p:cNvSpPr txBox="1"/>
          <p:nvPr/>
        </p:nvSpPr>
        <p:spPr>
          <a:xfrm>
            <a:off x="4198926" y="4417614"/>
            <a:ext cx="5628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KPIs</a:t>
            </a:r>
            <a:endParaRPr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07" name="Google Shape;1207;p70"/>
          <p:cNvSpPr txBox="1"/>
          <p:nvPr/>
        </p:nvSpPr>
        <p:spPr>
          <a:xfrm>
            <a:off x="2625313" y="4417614"/>
            <a:ext cx="6573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Validated</a:t>
            </a:r>
            <a:endParaRPr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ML System</a:t>
            </a:r>
            <a:endParaRPr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08" name="Google Shape;1208;p70"/>
          <p:cNvSpPr txBox="1"/>
          <p:nvPr/>
        </p:nvSpPr>
        <p:spPr>
          <a:xfrm>
            <a:off x="264875" y="1298064"/>
            <a:ext cx="1018800" cy="85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Data</a:t>
            </a:r>
            <a:endParaRPr b="1" sz="12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Collection</a:t>
            </a:r>
            <a:endParaRPr b="1" sz="12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Continuous input stream</a:t>
            </a:r>
            <a:endParaRPr i="1" sz="9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09" name="Google Shape;1209;p70"/>
          <p:cNvSpPr txBox="1"/>
          <p:nvPr/>
        </p:nvSpPr>
        <p:spPr>
          <a:xfrm>
            <a:off x="1734900" y="1298064"/>
            <a:ext cx="1018800" cy="85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Data</a:t>
            </a:r>
            <a:endParaRPr b="1" sz="12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Ingestion</a:t>
            </a:r>
            <a:endParaRPr b="1" sz="12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Prep data for downstream ML apps</a:t>
            </a:r>
            <a:endParaRPr i="1" sz="9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10" name="Google Shape;1210;p70"/>
          <p:cNvSpPr txBox="1"/>
          <p:nvPr/>
        </p:nvSpPr>
        <p:spPr>
          <a:xfrm>
            <a:off x="3204925" y="1298064"/>
            <a:ext cx="1018800" cy="85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Data</a:t>
            </a:r>
            <a:endParaRPr b="1" sz="11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Analysis, Curation</a:t>
            </a:r>
            <a:endParaRPr b="1" sz="11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Inspect/select the right data</a:t>
            </a:r>
            <a:endParaRPr i="1" sz="9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11" name="Google Shape;1211;p70"/>
          <p:cNvSpPr txBox="1"/>
          <p:nvPr/>
        </p:nvSpPr>
        <p:spPr>
          <a:xfrm>
            <a:off x="4774400" y="1298064"/>
            <a:ext cx="1018800" cy="85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Data</a:t>
            </a:r>
            <a:endParaRPr b="1" sz="12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Labelling</a:t>
            </a:r>
            <a:endParaRPr b="1" sz="12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Annotate data</a:t>
            </a:r>
            <a:endParaRPr i="1" sz="9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12" name="Google Shape;1212;p70"/>
          <p:cNvSpPr txBox="1"/>
          <p:nvPr/>
        </p:nvSpPr>
        <p:spPr>
          <a:xfrm>
            <a:off x="6289225" y="1298064"/>
            <a:ext cx="1018800" cy="85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Data</a:t>
            </a:r>
            <a:endParaRPr b="1" sz="12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Validation</a:t>
            </a:r>
            <a:endParaRPr b="1" sz="12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Verify data is usable through pipeline</a:t>
            </a:r>
            <a:endParaRPr i="1" sz="9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13" name="Google Shape;1213;p70"/>
          <p:cNvSpPr txBox="1"/>
          <p:nvPr/>
        </p:nvSpPr>
        <p:spPr>
          <a:xfrm>
            <a:off x="7870950" y="1298064"/>
            <a:ext cx="1018800" cy="85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Data</a:t>
            </a:r>
            <a:endParaRPr b="1" sz="115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Preparation</a:t>
            </a:r>
            <a:endParaRPr b="1" sz="115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Prep data for ML uses (split, versioning)</a:t>
            </a:r>
            <a:endParaRPr i="1" sz="9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14" name="Google Shape;1214;p70"/>
          <p:cNvSpPr txBox="1"/>
          <p:nvPr/>
        </p:nvSpPr>
        <p:spPr>
          <a:xfrm>
            <a:off x="6289225" y="4006589"/>
            <a:ext cx="1018800" cy="85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Model</a:t>
            </a:r>
            <a:endParaRPr b="1" sz="12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Training</a:t>
            </a:r>
            <a:endParaRPr b="1" sz="12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Use ML algos to create models</a:t>
            </a:r>
            <a:endParaRPr i="1" sz="9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15" name="Google Shape;1215;p70"/>
          <p:cNvSpPr txBox="1"/>
          <p:nvPr/>
        </p:nvSpPr>
        <p:spPr>
          <a:xfrm>
            <a:off x="4774400" y="4006589"/>
            <a:ext cx="1018800" cy="85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Model</a:t>
            </a:r>
            <a:endParaRPr b="1" sz="12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Evaluation</a:t>
            </a:r>
            <a:endParaRPr b="1" sz="12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Compute model KPIs</a:t>
            </a:r>
            <a:endParaRPr i="1" sz="9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16" name="Google Shape;1216;p70"/>
          <p:cNvSpPr txBox="1"/>
          <p:nvPr/>
        </p:nvSpPr>
        <p:spPr>
          <a:xfrm>
            <a:off x="3204925" y="4006589"/>
            <a:ext cx="1018800" cy="85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ML System</a:t>
            </a:r>
            <a:endParaRPr b="1" sz="12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Validation</a:t>
            </a:r>
            <a:endParaRPr b="1" sz="12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Validate ML system for deployment</a:t>
            </a:r>
            <a:endParaRPr i="1" sz="9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17" name="Google Shape;1217;p70"/>
          <p:cNvSpPr/>
          <p:nvPr/>
        </p:nvSpPr>
        <p:spPr>
          <a:xfrm>
            <a:off x="747575" y="1097689"/>
            <a:ext cx="2850675" cy="200375"/>
          </a:xfrm>
          <a:custGeom>
            <a:rect b="b" l="l" r="r" t="t"/>
            <a:pathLst>
              <a:path extrusionOk="0" h="8015" w="114027">
                <a:moveTo>
                  <a:pt x="114027" y="8015"/>
                </a:moveTo>
                <a:lnTo>
                  <a:pt x="114027" y="0"/>
                </a:lnTo>
                <a:lnTo>
                  <a:pt x="0" y="0"/>
                </a:lnTo>
                <a:lnTo>
                  <a:pt x="0" y="8015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triangle"/>
          </a:ln>
        </p:spPr>
      </p:sp>
      <p:sp>
        <p:nvSpPr>
          <p:cNvPr id="1218" name="Google Shape;1218;p70"/>
          <p:cNvSpPr/>
          <p:nvPr/>
        </p:nvSpPr>
        <p:spPr>
          <a:xfrm>
            <a:off x="3914575" y="1097689"/>
            <a:ext cx="2850675" cy="200375"/>
          </a:xfrm>
          <a:custGeom>
            <a:rect b="b" l="l" r="r" t="t"/>
            <a:pathLst>
              <a:path extrusionOk="0" h="8015" w="114027">
                <a:moveTo>
                  <a:pt x="114027" y="8015"/>
                </a:moveTo>
                <a:lnTo>
                  <a:pt x="114027" y="0"/>
                </a:lnTo>
                <a:lnTo>
                  <a:pt x="0" y="0"/>
                </a:lnTo>
                <a:lnTo>
                  <a:pt x="0" y="8015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triangle"/>
          </a:ln>
        </p:spPr>
      </p:sp>
      <p:cxnSp>
        <p:nvCxnSpPr>
          <p:cNvPr id="1219" name="Google Shape;1219;p70"/>
          <p:cNvCxnSpPr>
            <a:stCxn id="1208" idx="3"/>
            <a:endCxn id="1209" idx="1"/>
          </p:cNvCxnSpPr>
          <p:nvPr/>
        </p:nvCxnSpPr>
        <p:spPr>
          <a:xfrm>
            <a:off x="1283675" y="1724514"/>
            <a:ext cx="451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20" name="Google Shape;1220;p70"/>
          <p:cNvCxnSpPr>
            <a:stCxn id="1209" idx="3"/>
            <a:endCxn id="1210" idx="1"/>
          </p:cNvCxnSpPr>
          <p:nvPr/>
        </p:nvCxnSpPr>
        <p:spPr>
          <a:xfrm>
            <a:off x="2753700" y="1724514"/>
            <a:ext cx="451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21" name="Google Shape;1221;p70"/>
          <p:cNvCxnSpPr>
            <a:stCxn id="1210" idx="3"/>
            <a:endCxn id="1211" idx="1"/>
          </p:cNvCxnSpPr>
          <p:nvPr/>
        </p:nvCxnSpPr>
        <p:spPr>
          <a:xfrm>
            <a:off x="4223725" y="1724514"/>
            <a:ext cx="550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22" name="Google Shape;1222;p70"/>
          <p:cNvCxnSpPr>
            <a:stCxn id="1211" idx="3"/>
            <a:endCxn id="1212" idx="1"/>
          </p:cNvCxnSpPr>
          <p:nvPr/>
        </p:nvCxnSpPr>
        <p:spPr>
          <a:xfrm>
            <a:off x="5793200" y="1724514"/>
            <a:ext cx="495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23" name="Google Shape;1223;p70"/>
          <p:cNvCxnSpPr>
            <a:stCxn id="1212" idx="3"/>
            <a:endCxn id="1213" idx="1"/>
          </p:cNvCxnSpPr>
          <p:nvPr/>
        </p:nvCxnSpPr>
        <p:spPr>
          <a:xfrm>
            <a:off x="7308025" y="1724514"/>
            <a:ext cx="562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24" name="Google Shape;1224;p70"/>
          <p:cNvCxnSpPr>
            <a:stCxn id="1214" idx="1"/>
            <a:endCxn id="1215" idx="3"/>
          </p:cNvCxnSpPr>
          <p:nvPr/>
        </p:nvCxnSpPr>
        <p:spPr>
          <a:xfrm rot="10800000">
            <a:off x="5793325" y="4433039"/>
            <a:ext cx="495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25" name="Google Shape;1225;p70"/>
          <p:cNvCxnSpPr>
            <a:stCxn id="1215" idx="1"/>
            <a:endCxn id="1216" idx="3"/>
          </p:cNvCxnSpPr>
          <p:nvPr/>
        </p:nvCxnSpPr>
        <p:spPr>
          <a:xfrm rot="10800000">
            <a:off x="4223600" y="4433039"/>
            <a:ext cx="550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26" name="Google Shape;1226;p70"/>
          <p:cNvCxnSpPr>
            <a:stCxn id="1216" idx="1"/>
            <a:endCxn id="1227" idx="3"/>
          </p:cNvCxnSpPr>
          <p:nvPr/>
        </p:nvCxnSpPr>
        <p:spPr>
          <a:xfrm rot="10800000">
            <a:off x="2702425" y="4433039"/>
            <a:ext cx="502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28" name="Google Shape;1228;p70"/>
          <p:cNvSpPr txBox="1"/>
          <p:nvPr/>
        </p:nvSpPr>
        <p:spPr>
          <a:xfrm>
            <a:off x="7761701" y="2978589"/>
            <a:ext cx="5628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ML ready</a:t>
            </a:r>
            <a:endParaRPr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Datasets</a:t>
            </a:r>
            <a:endParaRPr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29" name="Google Shape;1229;p70"/>
          <p:cNvSpPr txBox="1"/>
          <p:nvPr/>
        </p:nvSpPr>
        <p:spPr>
          <a:xfrm>
            <a:off x="1060601" y="4417614"/>
            <a:ext cx="5628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Online</a:t>
            </a:r>
            <a:endParaRPr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ML System</a:t>
            </a:r>
            <a:endParaRPr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30" name="Google Shape;1230;p70"/>
          <p:cNvSpPr txBox="1"/>
          <p:nvPr/>
        </p:nvSpPr>
        <p:spPr>
          <a:xfrm>
            <a:off x="747575" y="2978589"/>
            <a:ext cx="7239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Online</a:t>
            </a:r>
            <a:endParaRPr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Performance</a:t>
            </a:r>
            <a:endParaRPr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31" name="Google Shape;1231;p70"/>
          <p:cNvSpPr txBox="1"/>
          <p:nvPr/>
        </p:nvSpPr>
        <p:spPr>
          <a:xfrm>
            <a:off x="2619880" y="4030365"/>
            <a:ext cx="6573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ML</a:t>
            </a:r>
            <a:endParaRPr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Certificate</a:t>
            </a:r>
            <a:endParaRPr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32" name="Google Shape;1232;p70"/>
          <p:cNvSpPr/>
          <p:nvPr/>
        </p:nvSpPr>
        <p:spPr>
          <a:xfrm>
            <a:off x="7310700" y="2161064"/>
            <a:ext cx="1049175" cy="2271990"/>
          </a:xfrm>
          <a:custGeom>
            <a:rect b="b" l="l" r="r" t="t"/>
            <a:pathLst>
              <a:path extrusionOk="0" h="93671" w="41967">
                <a:moveTo>
                  <a:pt x="41967" y="0"/>
                </a:moveTo>
                <a:lnTo>
                  <a:pt x="41967" y="93671"/>
                </a:lnTo>
                <a:lnTo>
                  <a:pt x="0" y="93671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233" name="Google Shape;1233;p70"/>
          <p:cNvSpPr/>
          <p:nvPr/>
        </p:nvSpPr>
        <p:spPr>
          <a:xfrm>
            <a:off x="747575" y="2152689"/>
            <a:ext cx="875848" cy="2291400"/>
          </a:xfrm>
          <a:custGeom>
            <a:rect b="b" l="l" r="r" t="t"/>
            <a:pathLst>
              <a:path extrusionOk="0" h="91656" w="33239">
                <a:moveTo>
                  <a:pt x="33239" y="91656"/>
                </a:moveTo>
                <a:lnTo>
                  <a:pt x="0" y="91656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227" name="Google Shape;1227;p70"/>
          <p:cNvSpPr txBox="1"/>
          <p:nvPr/>
        </p:nvSpPr>
        <p:spPr>
          <a:xfrm>
            <a:off x="1596450" y="4006589"/>
            <a:ext cx="1106100" cy="85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ML System</a:t>
            </a:r>
            <a:endParaRPr b="1" sz="12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Deployment</a:t>
            </a:r>
            <a:endParaRPr b="1" sz="12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Deploy ML system to production</a:t>
            </a:r>
            <a:endParaRPr i="1" sz="9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34" name="Google Shape;1234;p70"/>
          <p:cNvSpPr txBox="1"/>
          <p:nvPr/>
        </p:nvSpPr>
        <p:spPr>
          <a:xfrm>
            <a:off x="1518475" y="843289"/>
            <a:ext cx="1142400" cy="25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DATA FIXES</a:t>
            </a:r>
            <a:endParaRPr b="1"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35" name="Google Shape;1235;p70"/>
          <p:cNvSpPr txBox="1"/>
          <p:nvPr/>
        </p:nvSpPr>
        <p:spPr>
          <a:xfrm>
            <a:off x="4768700" y="843289"/>
            <a:ext cx="1142400" cy="25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DATA NEEDS</a:t>
            </a:r>
            <a:endParaRPr b="1"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1236" name="Google Shape;1236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4712" y="1721364"/>
            <a:ext cx="3322361" cy="2548016"/>
          </a:xfrm>
          <a:prstGeom prst="rect">
            <a:avLst/>
          </a:prstGeom>
          <a:noFill/>
          <a:ln>
            <a:noFill/>
          </a:ln>
        </p:spPr>
      </p:pic>
      <p:sp>
        <p:nvSpPr>
          <p:cNvPr id="1237" name="Google Shape;1237;p70"/>
          <p:cNvSpPr txBox="1"/>
          <p:nvPr>
            <p:ph idx="4294967295" type="title"/>
          </p:nvPr>
        </p:nvSpPr>
        <p:spPr>
          <a:xfrm>
            <a:off x="2588850" y="158600"/>
            <a:ext cx="3966300" cy="13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Life cycle </a:t>
            </a:r>
            <a:r>
              <a:rPr lang="en"/>
              <a:t>of </a:t>
            </a:r>
            <a:r>
              <a:rPr b="1" lang="en">
                <a:solidFill>
                  <a:schemeClr val="accent6"/>
                </a:solidFill>
              </a:rPr>
              <a:t>ML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1238" name="Google Shape;1238;p70"/>
          <p:cNvSpPr/>
          <p:nvPr/>
        </p:nvSpPr>
        <p:spPr>
          <a:xfrm>
            <a:off x="2753700" y="2161075"/>
            <a:ext cx="3535500" cy="1564200"/>
          </a:xfrm>
          <a:prstGeom prst="rect">
            <a:avLst/>
          </a:prstGeom>
          <a:solidFill>
            <a:srgbClr val="FFFFFF">
              <a:alpha val="832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9" name="Google Shape;1239;p70"/>
          <p:cNvSpPr/>
          <p:nvPr/>
        </p:nvSpPr>
        <p:spPr>
          <a:xfrm>
            <a:off x="264875" y="2150975"/>
            <a:ext cx="1018800" cy="2992500"/>
          </a:xfrm>
          <a:prstGeom prst="rect">
            <a:avLst/>
          </a:prstGeom>
          <a:solidFill>
            <a:srgbClr val="FFFFFF">
              <a:alpha val="832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0" name="Google Shape;1240;p70"/>
          <p:cNvSpPr/>
          <p:nvPr/>
        </p:nvSpPr>
        <p:spPr>
          <a:xfrm>
            <a:off x="1283675" y="2832825"/>
            <a:ext cx="1470000" cy="2271900"/>
          </a:xfrm>
          <a:prstGeom prst="rect">
            <a:avLst/>
          </a:prstGeom>
          <a:solidFill>
            <a:srgbClr val="FFFFFF">
              <a:alpha val="832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1" name="Google Shape;1241;p70"/>
          <p:cNvSpPr/>
          <p:nvPr/>
        </p:nvSpPr>
        <p:spPr>
          <a:xfrm>
            <a:off x="2753700" y="3910875"/>
            <a:ext cx="451200" cy="1388700"/>
          </a:xfrm>
          <a:prstGeom prst="rect">
            <a:avLst/>
          </a:prstGeom>
          <a:solidFill>
            <a:srgbClr val="FFFFFF">
              <a:alpha val="832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5" name="Shape 1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Google Shape;1246;p71"/>
          <p:cNvSpPr txBox="1"/>
          <p:nvPr/>
        </p:nvSpPr>
        <p:spPr>
          <a:xfrm>
            <a:off x="1283675" y="1714914"/>
            <a:ext cx="4512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Raw</a:t>
            </a:r>
            <a:endParaRPr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data</a:t>
            </a:r>
            <a:endParaRPr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47" name="Google Shape;1247;p71"/>
          <p:cNvSpPr txBox="1"/>
          <p:nvPr/>
        </p:nvSpPr>
        <p:spPr>
          <a:xfrm>
            <a:off x="2709025" y="1724514"/>
            <a:ext cx="5508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Indexed</a:t>
            </a:r>
            <a:endParaRPr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data</a:t>
            </a:r>
            <a:endParaRPr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48" name="Google Shape;1248;p71"/>
          <p:cNvSpPr txBox="1"/>
          <p:nvPr/>
        </p:nvSpPr>
        <p:spPr>
          <a:xfrm>
            <a:off x="4191700" y="1714914"/>
            <a:ext cx="5628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Selected</a:t>
            </a:r>
            <a:endParaRPr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data</a:t>
            </a:r>
            <a:endParaRPr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49" name="Google Shape;1249;p71"/>
          <p:cNvSpPr txBox="1"/>
          <p:nvPr/>
        </p:nvSpPr>
        <p:spPr>
          <a:xfrm>
            <a:off x="5768151" y="1714914"/>
            <a:ext cx="5508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Labeled</a:t>
            </a:r>
            <a:endParaRPr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data</a:t>
            </a:r>
            <a:endParaRPr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50" name="Google Shape;1250;p71"/>
          <p:cNvSpPr txBox="1"/>
          <p:nvPr/>
        </p:nvSpPr>
        <p:spPr>
          <a:xfrm>
            <a:off x="7291250" y="1714914"/>
            <a:ext cx="5796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Validated</a:t>
            </a:r>
            <a:endParaRPr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data</a:t>
            </a:r>
            <a:endParaRPr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51" name="Google Shape;1251;p71"/>
          <p:cNvSpPr txBox="1"/>
          <p:nvPr/>
        </p:nvSpPr>
        <p:spPr>
          <a:xfrm>
            <a:off x="5755739" y="4417614"/>
            <a:ext cx="5628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Models</a:t>
            </a:r>
            <a:endParaRPr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52" name="Google Shape;1252;p71"/>
          <p:cNvSpPr txBox="1"/>
          <p:nvPr/>
        </p:nvSpPr>
        <p:spPr>
          <a:xfrm>
            <a:off x="4198926" y="4417614"/>
            <a:ext cx="5628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KPIs</a:t>
            </a:r>
            <a:endParaRPr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53" name="Google Shape;1253;p71"/>
          <p:cNvSpPr txBox="1"/>
          <p:nvPr/>
        </p:nvSpPr>
        <p:spPr>
          <a:xfrm>
            <a:off x="2625313" y="4417614"/>
            <a:ext cx="6573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Validated</a:t>
            </a:r>
            <a:endParaRPr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ML System</a:t>
            </a:r>
            <a:endParaRPr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54" name="Google Shape;1254;p71"/>
          <p:cNvSpPr txBox="1"/>
          <p:nvPr/>
        </p:nvSpPr>
        <p:spPr>
          <a:xfrm>
            <a:off x="264875" y="1298064"/>
            <a:ext cx="1018800" cy="85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Data</a:t>
            </a:r>
            <a:endParaRPr b="1" sz="12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Collection</a:t>
            </a:r>
            <a:endParaRPr b="1" sz="12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Continuous input stream</a:t>
            </a:r>
            <a:endParaRPr i="1" sz="9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55" name="Google Shape;1255;p71"/>
          <p:cNvSpPr txBox="1"/>
          <p:nvPr/>
        </p:nvSpPr>
        <p:spPr>
          <a:xfrm>
            <a:off x="1734900" y="1298064"/>
            <a:ext cx="1018800" cy="85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Data</a:t>
            </a:r>
            <a:endParaRPr b="1" sz="12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Ingestion</a:t>
            </a:r>
            <a:endParaRPr b="1" sz="12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Prep data for downstream ML apps</a:t>
            </a:r>
            <a:endParaRPr i="1" sz="9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56" name="Google Shape;1256;p71"/>
          <p:cNvSpPr txBox="1"/>
          <p:nvPr/>
        </p:nvSpPr>
        <p:spPr>
          <a:xfrm>
            <a:off x="3204925" y="1298064"/>
            <a:ext cx="1018800" cy="85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Data</a:t>
            </a:r>
            <a:endParaRPr b="1" sz="11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Analysis, Curation</a:t>
            </a:r>
            <a:endParaRPr b="1" sz="11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Inspect/select the right data</a:t>
            </a:r>
            <a:endParaRPr i="1" sz="9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57" name="Google Shape;1257;p71"/>
          <p:cNvSpPr txBox="1"/>
          <p:nvPr/>
        </p:nvSpPr>
        <p:spPr>
          <a:xfrm>
            <a:off x="4774400" y="1298064"/>
            <a:ext cx="1018800" cy="85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Data</a:t>
            </a:r>
            <a:endParaRPr b="1" sz="12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Labelling</a:t>
            </a:r>
            <a:endParaRPr b="1" sz="12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Annotate data</a:t>
            </a:r>
            <a:endParaRPr i="1" sz="9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58" name="Google Shape;1258;p71"/>
          <p:cNvSpPr txBox="1"/>
          <p:nvPr/>
        </p:nvSpPr>
        <p:spPr>
          <a:xfrm>
            <a:off x="6289225" y="1298064"/>
            <a:ext cx="1018800" cy="85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Data</a:t>
            </a:r>
            <a:endParaRPr b="1" sz="12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Validation</a:t>
            </a:r>
            <a:endParaRPr b="1" sz="12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Verify data is usable through pipeline</a:t>
            </a:r>
            <a:endParaRPr i="1" sz="9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59" name="Google Shape;1259;p71"/>
          <p:cNvSpPr txBox="1"/>
          <p:nvPr/>
        </p:nvSpPr>
        <p:spPr>
          <a:xfrm>
            <a:off x="7870950" y="1298064"/>
            <a:ext cx="1018800" cy="85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Data</a:t>
            </a:r>
            <a:endParaRPr b="1" sz="115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Preparation</a:t>
            </a:r>
            <a:endParaRPr b="1" sz="115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Prep data for ML uses (split, versioning)</a:t>
            </a:r>
            <a:endParaRPr i="1" sz="9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60" name="Google Shape;1260;p71"/>
          <p:cNvSpPr txBox="1"/>
          <p:nvPr/>
        </p:nvSpPr>
        <p:spPr>
          <a:xfrm>
            <a:off x="6289225" y="4006589"/>
            <a:ext cx="1018800" cy="85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Model</a:t>
            </a:r>
            <a:endParaRPr b="1" sz="12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Training</a:t>
            </a:r>
            <a:endParaRPr b="1" sz="12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Use ML algos to create models</a:t>
            </a:r>
            <a:endParaRPr i="1" sz="9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61" name="Google Shape;1261;p71"/>
          <p:cNvSpPr txBox="1"/>
          <p:nvPr/>
        </p:nvSpPr>
        <p:spPr>
          <a:xfrm>
            <a:off x="4774400" y="4006589"/>
            <a:ext cx="1018800" cy="85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Model</a:t>
            </a:r>
            <a:endParaRPr b="1" sz="12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Evaluation</a:t>
            </a:r>
            <a:endParaRPr b="1" sz="12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Compute model KPIs</a:t>
            </a:r>
            <a:endParaRPr i="1" sz="9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62" name="Google Shape;1262;p71"/>
          <p:cNvSpPr txBox="1"/>
          <p:nvPr/>
        </p:nvSpPr>
        <p:spPr>
          <a:xfrm>
            <a:off x="3204925" y="4006589"/>
            <a:ext cx="1018800" cy="85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ML System</a:t>
            </a:r>
            <a:endParaRPr b="1" sz="12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Validation</a:t>
            </a:r>
            <a:endParaRPr b="1" sz="12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Validate ML system for deployment</a:t>
            </a:r>
            <a:endParaRPr i="1" sz="9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63" name="Google Shape;1263;p71"/>
          <p:cNvSpPr/>
          <p:nvPr/>
        </p:nvSpPr>
        <p:spPr>
          <a:xfrm>
            <a:off x="747575" y="1097689"/>
            <a:ext cx="2850675" cy="200375"/>
          </a:xfrm>
          <a:custGeom>
            <a:rect b="b" l="l" r="r" t="t"/>
            <a:pathLst>
              <a:path extrusionOk="0" h="8015" w="114027">
                <a:moveTo>
                  <a:pt x="114027" y="8015"/>
                </a:moveTo>
                <a:lnTo>
                  <a:pt x="114027" y="0"/>
                </a:lnTo>
                <a:lnTo>
                  <a:pt x="0" y="0"/>
                </a:lnTo>
                <a:lnTo>
                  <a:pt x="0" y="8015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triangle"/>
          </a:ln>
        </p:spPr>
      </p:sp>
      <p:sp>
        <p:nvSpPr>
          <p:cNvPr id="1264" name="Google Shape;1264;p71"/>
          <p:cNvSpPr/>
          <p:nvPr/>
        </p:nvSpPr>
        <p:spPr>
          <a:xfrm>
            <a:off x="3914575" y="1097689"/>
            <a:ext cx="2850675" cy="200375"/>
          </a:xfrm>
          <a:custGeom>
            <a:rect b="b" l="l" r="r" t="t"/>
            <a:pathLst>
              <a:path extrusionOk="0" h="8015" w="114027">
                <a:moveTo>
                  <a:pt x="114027" y="8015"/>
                </a:moveTo>
                <a:lnTo>
                  <a:pt x="114027" y="0"/>
                </a:lnTo>
                <a:lnTo>
                  <a:pt x="0" y="0"/>
                </a:lnTo>
                <a:lnTo>
                  <a:pt x="0" y="8015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triangle"/>
          </a:ln>
        </p:spPr>
      </p:sp>
      <p:cxnSp>
        <p:nvCxnSpPr>
          <p:cNvPr id="1265" name="Google Shape;1265;p71"/>
          <p:cNvCxnSpPr>
            <a:stCxn id="1254" idx="3"/>
            <a:endCxn id="1255" idx="1"/>
          </p:cNvCxnSpPr>
          <p:nvPr/>
        </p:nvCxnSpPr>
        <p:spPr>
          <a:xfrm>
            <a:off x="1283675" y="1724514"/>
            <a:ext cx="451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66" name="Google Shape;1266;p71"/>
          <p:cNvCxnSpPr>
            <a:stCxn id="1255" idx="3"/>
            <a:endCxn id="1256" idx="1"/>
          </p:cNvCxnSpPr>
          <p:nvPr/>
        </p:nvCxnSpPr>
        <p:spPr>
          <a:xfrm>
            <a:off x="2753700" y="1724514"/>
            <a:ext cx="451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67" name="Google Shape;1267;p71"/>
          <p:cNvCxnSpPr>
            <a:stCxn id="1256" idx="3"/>
            <a:endCxn id="1257" idx="1"/>
          </p:cNvCxnSpPr>
          <p:nvPr/>
        </p:nvCxnSpPr>
        <p:spPr>
          <a:xfrm>
            <a:off x="4223725" y="1724514"/>
            <a:ext cx="550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68" name="Google Shape;1268;p71"/>
          <p:cNvCxnSpPr>
            <a:stCxn id="1257" idx="3"/>
            <a:endCxn id="1258" idx="1"/>
          </p:cNvCxnSpPr>
          <p:nvPr/>
        </p:nvCxnSpPr>
        <p:spPr>
          <a:xfrm>
            <a:off x="5793200" y="1724514"/>
            <a:ext cx="495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69" name="Google Shape;1269;p71"/>
          <p:cNvCxnSpPr>
            <a:stCxn id="1258" idx="3"/>
            <a:endCxn id="1259" idx="1"/>
          </p:cNvCxnSpPr>
          <p:nvPr/>
        </p:nvCxnSpPr>
        <p:spPr>
          <a:xfrm>
            <a:off x="7308025" y="1724514"/>
            <a:ext cx="562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70" name="Google Shape;1270;p71"/>
          <p:cNvCxnSpPr>
            <a:stCxn id="1260" idx="1"/>
            <a:endCxn id="1261" idx="3"/>
          </p:cNvCxnSpPr>
          <p:nvPr/>
        </p:nvCxnSpPr>
        <p:spPr>
          <a:xfrm rot="10800000">
            <a:off x="5793325" y="4433039"/>
            <a:ext cx="495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71" name="Google Shape;1271;p71"/>
          <p:cNvCxnSpPr>
            <a:stCxn id="1261" idx="1"/>
            <a:endCxn id="1262" idx="3"/>
          </p:cNvCxnSpPr>
          <p:nvPr/>
        </p:nvCxnSpPr>
        <p:spPr>
          <a:xfrm rot="10800000">
            <a:off x="4223600" y="4433039"/>
            <a:ext cx="550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72" name="Google Shape;1272;p71"/>
          <p:cNvCxnSpPr>
            <a:stCxn id="1262" idx="1"/>
            <a:endCxn id="1273" idx="3"/>
          </p:cNvCxnSpPr>
          <p:nvPr/>
        </p:nvCxnSpPr>
        <p:spPr>
          <a:xfrm rot="10800000">
            <a:off x="2702425" y="4433039"/>
            <a:ext cx="502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74" name="Google Shape;1274;p71"/>
          <p:cNvSpPr txBox="1"/>
          <p:nvPr/>
        </p:nvSpPr>
        <p:spPr>
          <a:xfrm>
            <a:off x="7761701" y="2978589"/>
            <a:ext cx="5628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ML ready</a:t>
            </a:r>
            <a:endParaRPr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Datasets</a:t>
            </a:r>
            <a:endParaRPr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75" name="Google Shape;1275;p71"/>
          <p:cNvSpPr txBox="1"/>
          <p:nvPr/>
        </p:nvSpPr>
        <p:spPr>
          <a:xfrm>
            <a:off x="1060601" y="4417614"/>
            <a:ext cx="5628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Online</a:t>
            </a:r>
            <a:endParaRPr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ML System</a:t>
            </a:r>
            <a:endParaRPr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76" name="Google Shape;1276;p71"/>
          <p:cNvSpPr txBox="1"/>
          <p:nvPr/>
        </p:nvSpPr>
        <p:spPr>
          <a:xfrm>
            <a:off x="747575" y="2978589"/>
            <a:ext cx="7239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Online</a:t>
            </a:r>
            <a:endParaRPr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Performance</a:t>
            </a:r>
            <a:endParaRPr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77" name="Google Shape;1277;p71"/>
          <p:cNvSpPr txBox="1"/>
          <p:nvPr/>
        </p:nvSpPr>
        <p:spPr>
          <a:xfrm>
            <a:off x="2619880" y="4030365"/>
            <a:ext cx="6573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ML</a:t>
            </a:r>
            <a:endParaRPr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Certificate</a:t>
            </a:r>
            <a:endParaRPr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78" name="Google Shape;1278;p71"/>
          <p:cNvSpPr/>
          <p:nvPr/>
        </p:nvSpPr>
        <p:spPr>
          <a:xfrm>
            <a:off x="7310700" y="2161064"/>
            <a:ext cx="1049175" cy="2271990"/>
          </a:xfrm>
          <a:custGeom>
            <a:rect b="b" l="l" r="r" t="t"/>
            <a:pathLst>
              <a:path extrusionOk="0" h="93671" w="41967">
                <a:moveTo>
                  <a:pt x="41967" y="0"/>
                </a:moveTo>
                <a:lnTo>
                  <a:pt x="41967" y="93671"/>
                </a:lnTo>
                <a:lnTo>
                  <a:pt x="0" y="93671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279" name="Google Shape;1279;p71"/>
          <p:cNvSpPr/>
          <p:nvPr/>
        </p:nvSpPr>
        <p:spPr>
          <a:xfrm>
            <a:off x="747575" y="2152689"/>
            <a:ext cx="875848" cy="2291400"/>
          </a:xfrm>
          <a:custGeom>
            <a:rect b="b" l="l" r="r" t="t"/>
            <a:pathLst>
              <a:path extrusionOk="0" h="91656" w="33239">
                <a:moveTo>
                  <a:pt x="33239" y="91656"/>
                </a:moveTo>
                <a:lnTo>
                  <a:pt x="0" y="91656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273" name="Google Shape;1273;p71"/>
          <p:cNvSpPr txBox="1"/>
          <p:nvPr/>
        </p:nvSpPr>
        <p:spPr>
          <a:xfrm>
            <a:off x="1596450" y="4006589"/>
            <a:ext cx="1106100" cy="85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ML System</a:t>
            </a:r>
            <a:endParaRPr b="1" sz="12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Deployment</a:t>
            </a:r>
            <a:endParaRPr b="1" sz="12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Deploy ML system to production</a:t>
            </a:r>
            <a:endParaRPr i="1" sz="9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80" name="Google Shape;1280;p71"/>
          <p:cNvSpPr txBox="1"/>
          <p:nvPr/>
        </p:nvSpPr>
        <p:spPr>
          <a:xfrm>
            <a:off x="1518475" y="843289"/>
            <a:ext cx="1142400" cy="25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DATA FIXES</a:t>
            </a:r>
            <a:endParaRPr b="1"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81" name="Google Shape;1281;p71"/>
          <p:cNvSpPr txBox="1"/>
          <p:nvPr/>
        </p:nvSpPr>
        <p:spPr>
          <a:xfrm>
            <a:off x="4768700" y="843289"/>
            <a:ext cx="1142400" cy="25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DATA NEEDS</a:t>
            </a:r>
            <a:endParaRPr b="1"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1282" name="Google Shape;1282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4712" y="1721364"/>
            <a:ext cx="3322361" cy="2548016"/>
          </a:xfrm>
          <a:prstGeom prst="rect">
            <a:avLst/>
          </a:prstGeom>
          <a:noFill/>
          <a:ln>
            <a:noFill/>
          </a:ln>
        </p:spPr>
      </p:pic>
      <p:sp>
        <p:nvSpPr>
          <p:cNvPr id="1283" name="Google Shape;1283;p71"/>
          <p:cNvSpPr txBox="1"/>
          <p:nvPr>
            <p:ph idx="4294967295" type="title"/>
          </p:nvPr>
        </p:nvSpPr>
        <p:spPr>
          <a:xfrm>
            <a:off x="2588850" y="158600"/>
            <a:ext cx="3966300" cy="13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Life cycle </a:t>
            </a:r>
            <a:r>
              <a:rPr lang="en"/>
              <a:t>of </a:t>
            </a:r>
            <a:r>
              <a:rPr b="1" lang="en">
                <a:solidFill>
                  <a:schemeClr val="accent6"/>
                </a:solidFill>
              </a:rPr>
              <a:t>ML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1284" name="Google Shape;1284;p71"/>
          <p:cNvSpPr/>
          <p:nvPr/>
        </p:nvSpPr>
        <p:spPr>
          <a:xfrm>
            <a:off x="2753700" y="2161075"/>
            <a:ext cx="3535500" cy="1564200"/>
          </a:xfrm>
          <a:prstGeom prst="rect">
            <a:avLst/>
          </a:prstGeom>
          <a:solidFill>
            <a:srgbClr val="FFFFFF">
              <a:alpha val="832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8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72"/>
          <p:cNvSpPr txBox="1"/>
          <p:nvPr/>
        </p:nvSpPr>
        <p:spPr>
          <a:xfrm>
            <a:off x="1283675" y="1714914"/>
            <a:ext cx="4512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Raw</a:t>
            </a:r>
            <a:endParaRPr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data</a:t>
            </a:r>
            <a:endParaRPr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90" name="Google Shape;1290;p72"/>
          <p:cNvSpPr txBox="1"/>
          <p:nvPr/>
        </p:nvSpPr>
        <p:spPr>
          <a:xfrm>
            <a:off x="2709025" y="1724514"/>
            <a:ext cx="5508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Indexed</a:t>
            </a:r>
            <a:endParaRPr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data</a:t>
            </a:r>
            <a:endParaRPr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91" name="Google Shape;1291;p72"/>
          <p:cNvSpPr txBox="1"/>
          <p:nvPr/>
        </p:nvSpPr>
        <p:spPr>
          <a:xfrm>
            <a:off x="4191700" y="1714914"/>
            <a:ext cx="5628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Selected</a:t>
            </a:r>
            <a:endParaRPr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data</a:t>
            </a:r>
            <a:endParaRPr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92" name="Google Shape;1292;p72"/>
          <p:cNvSpPr txBox="1"/>
          <p:nvPr/>
        </p:nvSpPr>
        <p:spPr>
          <a:xfrm>
            <a:off x="5768151" y="1714914"/>
            <a:ext cx="5508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Labeled</a:t>
            </a:r>
            <a:endParaRPr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data</a:t>
            </a:r>
            <a:endParaRPr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93" name="Google Shape;1293;p72"/>
          <p:cNvSpPr txBox="1"/>
          <p:nvPr/>
        </p:nvSpPr>
        <p:spPr>
          <a:xfrm>
            <a:off x="7291250" y="1714914"/>
            <a:ext cx="5796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Validated</a:t>
            </a:r>
            <a:endParaRPr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data</a:t>
            </a:r>
            <a:endParaRPr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94" name="Google Shape;1294;p72"/>
          <p:cNvSpPr txBox="1"/>
          <p:nvPr/>
        </p:nvSpPr>
        <p:spPr>
          <a:xfrm>
            <a:off x="5755739" y="4417614"/>
            <a:ext cx="5628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Models</a:t>
            </a:r>
            <a:endParaRPr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95" name="Google Shape;1295;p72"/>
          <p:cNvSpPr txBox="1"/>
          <p:nvPr/>
        </p:nvSpPr>
        <p:spPr>
          <a:xfrm>
            <a:off x="4198926" y="4417614"/>
            <a:ext cx="5628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KPIs</a:t>
            </a:r>
            <a:endParaRPr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96" name="Google Shape;1296;p72"/>
          <p:cNvSpPr txBox="1"/>
          <p:nvPr/>
        </p:nvSpPr>
        <p:spPr>
          <a:xfrm>
            <a:off x="2625313" y="4417614"/>
            <a:ext cx="6573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Validated</a:t>
            </a:r>
            <a:endParaRPr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ML System</a:t>
            </a:r>
            <a:endParaRPr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97" name="Google Shape;1297;p72"/>
          <p:cNvSpPr txBox="1"/>
          <p:nvPr/>
        </p:nvSpPr>
        <p:spPr>
          <a:xfrm>
            <a:off x="264875" y="1298064"/>
            <a:ext cx="1018800" cy="85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Data</a:t>
            </a:r>
            <a:endParaRPr b="1" sz="12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Collection</a:t>
            </a:r>
            <a:endParaRPr b="1" sz="12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Continuous input stream</a:t>
            </a:r>
            <a:endParaRPr i="1" sz="9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98" name="Google Shape;1298;p72"/>
          <p:cNvSpPr txBox="1"/>
          <p:nvPr/>
        </p:nvSpPr>
        <p:spPr>
          <a:xfrm>
            <a:off x="1734900" y="1298064"/>
            <a:ext cx="1018800" cy="85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Data</a:t>
            </a:r>
            <a:endParaRPr b="1" sz="12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Ingestion</a:t>
            </a:r>
            <a:endParaRPr b="1" sz="12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Prep data for downstream ML apps</a:t>
            </a:r>
            <a:endParaRPr i="1" sz="9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99" name="Google Shape;1299;p72"/>
          <p:cNvSpPr txBox="1"/>
          <p:nvPr/>
        </p:nvSpPr>
        <p:spPr>
          <a:xfrm>
            <a:off x="3204925" y="1298064"/>
            <a:ext cx="1018800" cy="85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Data</a:t>
            </a:r>
            <a:endParaRPr b="1" sz="11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Analysis, Curation</a:t>
            </a:r>
            <a:endParaRPr b="1" sz="11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Inspect/select the right data</a:t>
            </a:r>
            <a:endParaRPr i="1" sz="9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00" name="Google Shape;1300;p72"/>
          <p:cNvSpPr txBox="1"/>
          <p:nvPr/>
        </p:nvSpPr>
        <p:spPr>
          <a:xfrm>
            <a:off x="4774400" y="1298064"/>
            <a:ext cx="1018800" cy="85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Data</a:t>
            </a:r>
            <a:endParaRPr b="1" sz="12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Labelling</a:t>
            </a:r>
            <a:endParaRPr b="1" sz="12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Annotate data</a:t>
            </a:r>
            <a:endParaRPr i="1" sz="9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01" name="Google Shape;1301;p72"/>
          <p:cNvSpPr txBox="1"/>
          <p:nvPr/>
        </p:nvSpPr>
        <p:spPr>
          <a:xfrm>
            <a:off x="6289225" y="1298064"/>
            <a:ext cx="1018800" cy="85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Data</a:t>
            </a:r>
            <a:endParaRPr b="1" sz="12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Validation</a:t>
            </a:r>
            <a:endParaRPr b="1" sz="12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Verify data is usable through pipeline</a:t>
            </a:r>
            <a:endParaRPr i="1" sz="9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02" name="Google Shape;1302;p72"/>
          <p:cNvSpPr txBox="1"/>
          <p:nvPr/>
        </p:nvSpPr>
        <p:spPr>
          <a:xfrm>
            <a:off x="7870950" y="1298064"/>
            <a:ext cx="1018800" cy="85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Data</a:t>
            </a:r>
            <a:endParaRPr b="1" sz="115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Preparation</a:t>
            </a:r>
            <a:endParaRPr b="1" sz="115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Prep data for ML uses (split, versioning)</a:t>
            </a:r>
            <a:endParaRPr i="1" sz="9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03" name="Google Shape;1303;p72"/>
          <p:cNvSpPr txBox="1"/>
          <p:nvPr/>
        </p:nvSpPr>
        <p:spPr>
          <a:xfrm>
            <a:off x="6289225" y="4006589"/>
            <a:ext cx="1018800" cy="85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Model</a:t>
            </a:r>
            <a:endParaRPr b="1" sz="12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Training</a:t>
            </a:r>
            <a:endParaRPr b="1" sz="12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Use ML algos to create models</a:t>
            </a:r>
            <a:endParaRPr i="1" sz="9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04" name="Google Shape;1304;p72"/>
          <p:cNvSpPr txBox="1"/>
          <p:nvPr/>
        </p:nvSpPr>
        <p:spPr>
          <a:xfrm>
            <a:off x="4774400" y="4006589"/>
            <a:ext cx="1018800" cy="85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Model</a:t>
            </a:r>
            <a:endParaRPr b="1" sz="12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Evaluation</a:t>
            </a:r>
            <a:endParaRPr b="1" sz="12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Compute model KPIs</a:t>
            </a:r>
            <a:endParaRPr i="1" sz="9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05" name="Google Shape;1305;p72"/>
          <p:cNvSpPr txBox="1"/>
          <p:nvPr/>
        </p:nvSpPr>
        <p:spPr>
          <a:xfrm>
            <a:off x="3204925" y="4006589"/>
            <a:ext cx="1018800" cy="85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ML System</a:t>
            </a:r>
            <a:endParaRPr b="1" sz="12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Validation</a:t>
            </a:r>
            <a:endParaRPr b="1" sz="12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Validate ML system for deployment</a:t>
            </a:r>
            <a:endParaRPr i="1" sz="9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06" name="Google Shape;1306;p72"/>
          <p:cNvSpPr/>
          <p:nvPr/>
        </p:nvSpPr>
        <p:spPr>
          <a:xfrm>
            <a:off x="747575" y="1097689"/>
            <a:ext cx="2850675" cy="200375"/>
          </a:xfrm>
          <a:custGeom>
            <a:rect b="b" l="l" r="r" t="t"/>
            <a:pathLst>
              <a:path extrusionOk="0" h="8015" w="114027">
                <a:moveTo>
                  <a:pt x="114027" y="8015"/>
                </a:moveTo>
                <a:lnTo>
                  <a:pt x="114027" y="0"/>
                </a:lnTo>
                <a:lnTo>
                  <a:pt x="0" y="0"/>
                </a:lnTo>
                <a:lnTo>
                  <a:pt x="0" y="8015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triangle"/>
          </a:ln>
        </p:spPr>
      </p:sp>
      <p:sp>
        <p:nvSpPr>
          <p:cNvPr id="1307" name="Google Shape;1307;p72"/>
          <p:cNvSpPr/>
          <p:nvPr/>
        </p:nvSpPr>
        <p:spPr>
          <a:xfrm>
            <a:off x="3914575" y="1097689"/>
            <a:ext cx="2850675" cy="200375"/>
          </a:xfrm>
          <a:custGeom>
            <a:rect b="b" l="l" r="r" t="t"/>
            <a:pathLst>
              <a:path extrusionOk="0" h="8015" w="114027">
                <a:moveTo>
                  <a:pt x="114027" y="8015"/>
                </a:moveTo>
                <a:lnTo>
                  <a:pt x="114027" y="0"/>
                </a:lnTo>
                <a:lnTo>
                  <a:pt x="0" y="0"/>
                </a:lnTo>
                <a:lnTo>
                  <a:pt x="0" y="8015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triangle"/>
          </a:ln>
        </p:spPr>
      </p:sp>
      <p:cxnSp>
        <p:nvCxnSpPr>
          <p:cNvPr id="1308" name="Google Shape;1308;p72"/>
          <p:cNvCxnSpPr>
            <a:stCxn id="1297" idx="3"/>
            <a:endCxn id="1298" idx="1"/>
          </p:cNvCxnSpPr>
          <p:nvPr/>
        </p:nvCxnSpPr>
        <p:spPr>
          <a:xfrm>
            <a:off x="1283675" y="1724514"/>
            <a:ext cx="451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09" name="Google Shape;1309;p72"/>
          <p:cNvCxnSpPr>
            <a:stCxn id="1298" idx="3"/>
            <a:endCxn id="1299" idx="1"/>
          </p:cNvCxnSpPr>
          <p:nvPr/>
        </p:nvCxnSpPr>
        <p:spPr>
          <a:xfrm>
            <a:off x="2753700" y="1724514"/>
            <a:ext cx="451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10" name="Google Shape;1310;p72"/>
          <p:cNvCxnSpPr>
            <a:stCxn id="1299" idx="3"/>
            <a:endCxn id="1300" idx="1"/>
          </p:cNvCxnSpPr>
          <p:nvPr/>
        </p:nvCxnSpPr>
        <p:spPr>
          <a:xfrm>
            <a:off x="4223725" y="1724514"/>
            <a:ext cx="550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11" name="Google Shape;1311;p72"/>
          <p:cNvCxnSpPr>
            <a:stCxn id="1300" idx="3"/>
            <a:endCxn id="1301" idx="1"/>
          </p:cNvCxnSpPr>
          <p:nvPr/>
        </p:nvCxnSpPr>
        <p:spPr>
          <a:xfrm>
            <a:off x="5793200" y="1724514"/>
            <a:ext cx="495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12" name="Google Shape;1312;p72"/>
          <p:cNvCxnSpPr>
            <a:stCxn id="1301" idx="3"/>
            <a:endCxn id="1302" idx="1"/>
          </p:cNvCxnSpPr>
          <p:nvPr/>
        </p:nvCxnSpPr>
        <p:spPr>
          <a:xfrm>
            <a:off x="7308025" y="1724514"/>
            <a:ext cx="562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13" name="Google Shape;1313;p72"/>
          <p:cNvCxnSpPr>
            <a:stCxn id="1303" idx="1"/>
            <a:endCxn id="1304" idx="3"/>
          </p:cNvCxnSpPr>
          <p:nvPr/>
        </p:nvCxnSpPr>
        <p:spPr>
          <a:xfrm rot="10800000">
            <a:off x="5793325" y="4433039"/>
            <a:ext cx="495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14" name="Google Shape;1314;p72"/>
          <p:cNvCxnSpPr>
            <a:stCxn id="1304" idx="1"/>
            <a:endCxn id="1305" idx="3"/>
          </p:cNvCxnSpPr>
          <p:nvPr/>
        </p:nvCxnSpPr>
        <p:spPr>
          <a:xfrm rot="10800000">
            <a:off x="4223600" y="4433039"/>
            <a:ext cx="550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15" name="Google Shape;1315;p72"/>
          <p:cNvCxnSpPr>
            <a:stCxn id="1305" idx="1"/>
            <a:endCxn id="1316" idx="3"/>
          </p:cNvCxnSpPr>
          <p:nvPr/>
        </p:nvCxnSpPr>
        <p:spPr>
          <a:xfrm rot="10800000">
            <a:off x="2702425" y="4433039"/>
            <a:ext cx="502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17" name="Google Shape;1317;p72"/>
          <p:cNvSpPr txBox="1"/>
          <p:nvPr/>
        </p:nvSpPr>
        <p:spPr>
          <a:xfrm>
            <a:off x="7761701" y="2978589"/>
            <a:ext cx="5628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ML ready</a:t>
            </a:r>
            <a:endParaRPr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Datasets</a:t>
            </a:r>
            <a:endParaRPr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18" name="Google Shape;1318;p72"/>
          <p:cNvSpPr txBox="1"/>
          <p:nvPr/>
        </p:nvSpPr>
        <p:spPr>
          <a:xfrm>
            <a:off x="1060601" y="4417614"/>
            <a:ext cx="5628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Online</a:t>
            </a:r>
            <a:endParaRPr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ML System</a:t>
            </a:r>
            <a:endParaRPr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19" name="Google Shape;1319;p72"/>
          <p:cNvSpPr txBox="1"/>
          <p:nvPr/>
        </p:nvSpPr>
        <p:spPr>
          <a:xfrm>
            <a:off x="747575" y="2978589"/>
            <a:ext cx="7239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Online</a:t>
            </a:r>
            <a:endParaRPr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Performance</a:t>
            </a:r>
            <a:endParaRPr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20" name="Google Shape;1320;p72"/>
          <p:cNvSpPr txBox="1"/>
          <p:nvPr/>
        </p:nvSpPr>
        <p:spPr>
          <a:xfrm>
            <a:off x="2619880" y="4030365"/>
            <a:ext cx="6573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ML</a:t>
            </a:r>
            <a:endParaRPr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Certificate</a:t>
            </a:r>
            <a:endParaRPr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21" name="Google Shape;1321;p72"/>
          <p:cNvSpPr/>
          <p:nvPr/>
        </p:nvSpPr>
        <p:spPr>
          <a:xfrm>
            <a:off x="7310700" y="2161064"/>
            <a:ext cx="1049175" cy="2271990"/>
          </a:xfrm>
          <a:custGeom>
            <a:rect b="b" l="l" r="r" t="t"/>
            <a:pathLst>
              <a:path extrusionOk="0" h="93671" w="41967">
                <a:moveTo>
                  <a:pt x="41967" y="0"/>
                </a:moveTo>
                <a:lnTo>
                  <a:pt x="41967" y="93671"/>
                </a:lnTo>
                <a:lnTo>
                  <a:pt x="0" y="93671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322" name="Google Shape;1322;p72"/>
          <p:cNvSpPr/>
          <p:nvPr/>
        </p:nvSpPr>
        <p:spPr>
          <a:xfrm>
            <a:off x="747575" y="2152689"/>
            <a:ext cx="875848" cy="2291400"/>
          </a:xfrm>
          <a:custGeom>
            <a:rect b="b" l="l" r="r" t="t"/>
            <a:pathLst>
              <a:path extrusionOk="0" h="91656" w="33239">
                <a:moveTo>
                  <a:pt x="33239" y="91656"/>
                </a:moveTo>
                <a:lnTo>
                  <a:pt x="0" y="91656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316" name="Google Shape;1316;p72"/>
          <p:cNvSpPr txBox="1"/>
          <p:nvPr/>
        </p:nvSpPr>
        <p:spPr>
          <a:xfrm>
            <a:off x="1596450" y="4006589"/>
            <a:ext cx="1106100" cy="85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ML System</a:t>
            </a:r>
            <a:endParaRPr b="1" sz="12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Deployment</a:t>
            </a:r>
            <a:endParaRPr b="1" sz="12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lt2"/>
                </a:solidFill>
                <a:latin typeface="Google Sans"/>
                <a:ea typeface="Google Sans"/>
                <a:cs typeface="Google Sans"/>
                <a:sym typeface="Google Sans"/>
              </a:rPr>
              <a:t>Deploy ML system to production</a:t>
            </a:r>
            <a:endParaRPr i="1" sz="900">
              <a:solidFill>
                <a:schemeClr val="lt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23" name="Google Shape;1323;p72"/>
          <p:cNvSpPr txBox="1"/>
          <p:nvPr/>
        </p:nvSpPr>
        <p:spPr>
          <a:xfrm>
            <a:off x="1518475" y="843289"/>
            <a:ext cx="1142400" cy="25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DATA FIXES</a:t>
            </a:r>
            <a:endParaRPr b="1"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24" name="Google Shape;1324;p72"/>
          <p:cNvSpPr txBox="1"/>
          <p:nvPr/>
        </p:nvSpPr>
        <p:spPr>
          <a:xfrm>
            <a:off x="4768700" y="843289"/>
            <a:ext cx="1142400" cy="25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DATA NEEDS</a:t>
            </a:r>
            <a:endParaRPr b="1" sz="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1325" name="Google Shape;1325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4712" y="1721364"/>
            <a:ext cx="3322361" cy="2548016"/>
          </a:xfrm>
          <a:prstGeom prst="rect">
            <a:avLst/>
          </a:prstGeom>
          <a:noFill/>
          <a:ln>
            <a:noFill/>
          </a:ln>
        </p:spPr>
      </p:pic>
      <p:sp>
        <p:nvSpPr>
          <p:cNvPr id="1326" name="Google Shape;1326;p72"/>
          <p:cNvSpPr txBox="1"/>
          <p:nvPr>
            <p:ph idx="4294967295" type="title"/>
          </p:nvPr>
        </p:nvSpPr>
        <p:spPr>
          <a:xfrm>
            <a:off x="2588850" y="158600"/>
            <a:ext cx="3966300" cy="13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Life cycle </a:t>
            </a:r>
            <a:r>
              <a:rPr lang="en"/>
              <a:t>of </a:t>
            </a:r>
            <a:r>
              <a:rPr b="1" lang="en">
                <a:solidFill>
                  <a:schemeClr val="accent6"/>
                </a:solidFill>
              </a:rPr>
              <a:t>ML</a:t>
            </a:r>
            <a:endParaRPr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6"/>
          <p:cNvSpPr txBox="1"/>
          <p:nvPr/>
        </p:nvSpPr>
        <p:spPr>
          <a:xfrm>
            <a:off x="1673050" y="2164950"/>
            <a:ext cx="1201500" cy="8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Input Data</a:t>
            </a:r>
            <a:endParaRPr b="1" sz="200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grpSp>
        <p:nvGrpSpPr>
          <p:cNvPr id="260" name="Google Shape;260;p26"/>
          <p:cNvGrpSpPr/>
          <p:nvPr/>
        </p:nvGrpSpPr>
        <p:grpSpPr>
          <a:xfrm rot="-5400000">
            <a:off x="3654133" y="1473016"/>
            <a:ext cx="1835732" cy="2197484"/>
            <a:chOff x="817125" y="1341475"/>
            <a:chExt cx="2055461" cy="2460513"/>
          </a:xfrm>
        </p:grpSpPr>
        <p:sp>
          <p:nvSpPr>
            <p:cNvPr id="261" name="Google Shape;261;p26"/>
            <p:cNvSpPr/>
            <p:nvPr/>
          </p:nvSpPr>
          <p:spPr>
            <a:xfrm>
              <a:off x="817125" y="1341475"/>
              <a:ext cx="275100" cy="275100"/>
            </a:xfrm>
            <a:prstGeom prst="ellipse">
              <a:avLst/>
            </a:pr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6"/>
            <p:cNvSpPr/>
            <p:nvPr/>
          </p:nvSpPr>
          <p:spPr>
            <a:xfrm>
              <a:off x="1262215" y="1341475"/>
              <a:ext cx="275100" cy="275100"/>
            </a:xfrm>
            <a:prstGeom prst="ellipse">
              <a:avLst/>
            </a:pr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6"/>
            <p:cNvSpPr/>
            <p:nvPr/>
          </p:nvSpPr>
          <p:spPr>
            <a:xfrm>
              <a:off x="1707306" y="1341475"/>
              <a:ext cx="275100" cy="275100"/>
            </a:xfrm>
            <a:prstGeom prst="ellipse">
              <a:avLst/>
            </a:pr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6"/>
            <p:cNvSpPr/>
            <p:nvPr/>
          </p:nvSpPr>
          <p:spPr>
            <a:xfrm>
              <a:off x="2152396" y="1341475"/>
              <a:ext cx="275100" cy="275100"/>
            </a:xfrm>
            <a:prstGeom prst="ellipse">
              <a:avLst/>
            </a:pr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6"/>
            <p:cNvSpPr/>
            <p:nvPr/>
          </p:nvSpPr>
          <p:spPr>
            <a:xfrm>
              <a:off x="2597486" y="1341475"/>
              <a:ext cx="275100" cy="275100"/>
            </a:xfrm>
            <a:prstGeom prst="ellipse">
              <a:avLst/>
            </a:pr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6"/>
            <p:cNvSpPr/>
            <p:nvPr/>
          </p:nvSpPr>
          <p:spPr>
            <a:xfrm>
              <a:off x="1039652" y="2168979"/>
              <a:ext cx="275100" cy="275100"/>
            </a:xfrm>
            <a:prstGeom prst="ellipse">
              <a:avLst/>
            </a:pr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6"/>
            <p:cNvSpPr/>
            <p:nvPr/>
          </p:nvSpPr>
          <p:spPr>
            <a:xfrm>
              <a:off x="1484742" y="2168979"/>
              <a:ext cx="275100" cy="275100"/>
            </a:xfrm>
            <a:prstGeom prst="ellipse">
              <a:avLst/>
            </a:pr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6"/>
            <p:cNvSpPr/>
            <p:nvPr/>
          </p:nvSpPr>
          <p:spPr>
            <a:xfrm>
              <a:off x="1929832" y="2168979"/>
              <a:ext cx="275100" cy="275100"/>
            </a:xfrm>
            <a:prstGeom prst="ellipse">
              <a:avLst/>
            </a:pr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6"/>
            <p:cNvSpPr/>
            <p:nvPr/>
          </p:nvSpPr>
          <p:spPr>
            <a:xfrm>
              <a:off x="2374923" y="2168979"/>
              <a:ext cx="275100" cy="275100"/>
            </a:xfrm>
            <a:prstGeom prst="ellipse">
              <a:avLst/>
            </a:pr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6"/>
            <p:cNvSpPr/>
            <p:nvPr/>
          </p:nvSpPr>
          <p:spPr>
            <a:xfrm>
              <a:off x="1262215" y="2847938"/>
              <a:ext cx="275100" cy="275100"/>
            </a:xfrm>
            <a:prstGeom prst="ellipse">
              <a:avLst/>
            </a:pr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6"/>
            <p:cNvSpPr/>
            <p:nvPr/>
          </p:nvSpPr>
          <p:spPr>
            <a:xfrm>
              <a:off x="1707306" y="2847938"/>
              <a:ext cx="275100" cy="275100"/>
            </a:xfrm>
            <a:prstGeom prst="ellipse">
              <a:avLst/>
            </a:pr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6"/>
            <p:cNvSpPr/>
            <p:nvPr/>
          </p:nvSpPr>
          <p:spPr>
            <a:xfrm>
              <a:off x="2152396" y="2847938"/>
              <a:ext cx="275100" cy="275100"/>
            </a:xfrm>
            <a:prstGeom prst="ellipse">
              <a:avLst/>
            </a:pr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6"/>
            <p:cNvSpPr/>
            <p:nvPr/>
          </p:nvSpPr>
          <p:spPr>
            <a:xfrm>
              <a:off x="1484749" y="3526888"/>
              <a:ext cx="275100" cy="275100"/>
            </a:xfrm>
            <a:prstGeom prst="ellipse">
              <a:avLst/>
            </a:pr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6"/>
            <p:cNvSpPr/>
            <p:nvPr/>
          </p:nvSpPr>
          <p:spPr>
            <a:xfrm>
              <a:off x="1929839" y="3526888"/>
              <a:ext cx="275100" cy="275100"/>
            </a:xfrm>
            <a:prstGeom prst="ellipse">
              <a:avLst/>
            </a:pr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75" name="Google Shape;275;p26"/>
            <p:cNvCxnSpPr>
              <a:stCxn id="261" idx="4"/>
              <a:endCxn id="269" idx="0"/>
            </p:cNvCxnSpPr>
            <p:nvPr/>
          </p:nvCxnSpPr>
          <p:spPr>
            <a:xfrm flipH="1" rot="-5400000">
              <a:off x="1457475" y="1113775"/>
              <a:ext cx="552300" cy="1557900"/>
            </a:xfrm>
            <a:prstGeom prst="straightConnector1">
              <a:avLst/>
            </a:prstGeom>
            <a:noFill/>
            <a:ln cap="flat" cmpd="sng" w="9525">
              <a:solidFill>
                <a:srgbClr val="BDC1C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6" name="Google Shape;276;p26"/>
            <p:cNvCxnSpPr>
              <a:stCxn id="262" idx="4"/>
              <a:endCxn id="266" idx="0"/>
            </p:cNvCxnSpPr>
            <p:nvPr/>
          </p:nvCxnSpPr>
          <p:spPr>
            <a:xfrm rot="5400000">
              <a:off x="1012315" y="1781425"/>
              <a:ext cx="552300" cy="222600"/>
            </a:xfrm>
            <a:prstGeom prst="straightConnector1">
              <a:avLst/>
            </a:prstGeom>
            <a:noFill/>
            <a:ln cap="flat" cmpd="sng" w="9525">
              <a:solidFill>
                <a:srgbClr val="BDC1C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7" name="Google Shape;277;p26"/>
            <p:cNvCxnSpPr>
              <a:stCxn id="263" idx="4"/>
              <a:endCxn id="268" idx="0"/>
            </p:cNvCxnSpPr>
            <p:nvPr/>
          </p:nvCxnSpPr>
          <p:spPr>
            <a:xfrm flipH="1" rot="-5400000">
              <a:off x="1680006" y="1781425"/>
              <a:ext cx="552300" cy="222600"/>
            </a:xfrm>
            <a:prstGeom prst="straightConnector1">
              <a:avLst/>
            </a:prstGeom>
            <a:noFill/>
            <a:ln cap="flat" cmpd="sng" w="9525">
              <a:solidFill>
                <a:srgbClr val="BDC1C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8" name="Google Shape;278;p26"/>
            <p:cNvCxnSpPr>
              <a:stCxn id="264" idx="4"/>
              <a:endCxn id="266" idx="0"/>
            </p:cNvCxnSpPr>
            <p:nvPr/>
          </p:nvCxnSpPr>
          <p:spPr>
            <a:xfrm rot="5400000">
              <a:off x="1457446" y="1336375"/>
              <a:ext cx="552300" cy="1112700"/>
            </a:xfrm>
            <a:prstGeom prst="straightConnector1">
              <a:avLst/>
            </a:prstGeom>
            <a:noFill/>
            <a:ln cap="flat" cmpd="sng" w="9525">
              <a:solidFill>
                <a:srgbClr val="BDC1C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9" name="Google Shape;279;p26"/>
            <p:cNvCxnSpPr>
              <a:stCxn id="264" idx="4"/>
              <a:endCxn id="269" idx="0"/>
            </p:cNvCxnSpPr>
            <p:nvPr/>
          </p:nvCxnSpPr>
          <p:spPr>
            <a:xfrm flipH="1" rot="-5400000">
              <a:off x="2125096" y="1781425"/>
              <a:ext cx="552300" cy="222600"/>
            </a:xfrm>
            <a:prstGeom prst="straightConnector1">
              <a:avLst/>
            </a:prstGeom>
            <a:noFill/>
            <a:ln cap="flat" cmpd="sng" w="9525">
              <a:solidFill>
                <a:srgbClr val="BDC1C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0" name="Google Shape;280;p26"/>
            <p:cNvCxnSpPr>
              <a:stCxn id="265" idx="4"/>
              <a:endCxn id="268" idx="0"/>
            </p:cNvCxnSpPr>
            <p:nvPr/>
          </p:nvCxnSpPr>
          <p:spPr>
            <a:xfrm rot="5400000">
              <a:off x="2124986" y="1558825"/>
              <a:ext cx="552300" cy="667800"/>
            </a:xfrm>
            <a:prstGeom prst="straightConnector1">
              <a:avLst/>
            </a:prstGeom>
            <a:noFill/>
            <a:ln cap="flat" cmpd="sng" w="9525">
              <a:solidFill>
                <a:srgbClr val="BDC1C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1" name="Google Shape;281;p26"/>
            <p:cNvCxnSpPr>
              <a:stCxn id="266" idx="4"/>
              <a:endCxn id="270" idx="0"/>
            </p:cNvCxnSpPr>
            <p:nvPr/>
          </p:nvCxnSpPr>
          <p:spPr>
            <a:xfrm flipH="1" rot="-5400000">
              <a:off x="1086602" y="2534679"/>
              <a:ext cx="403800" cy="222600"/>
            </a:xfrm>
            <a:prstGeom prst="straightConnector1">
              <a:avLst/>
            </a:prstGeom>
            <a:noFill/>
            <a:ln cap="flat" cmpd="sng" w="9525">
              <a:solidFill>
                <a:srgbClr val="BDC1C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2" name="Google Shape;282;p26"/>
            <p:cNvCxnSpPr>
              <a:stCxn id="267" idx="4"/>
              <a:endCxn id="271" idx="0"/>
            </p:cNvCxnSpPr>
            <p:nvPr/>
          </p:nvCxnSpPr>
          <p:spPr>
            <a:xfrm flipH="1" rot="-5400000">
              <a:off x="1531692" y="2534679"/>
              <a:ext cx="403800" cy="222600"/>
            </a:xfrm>
            <a:prstGeom prst="straightConnector1">
              <a:avLst/>
            </a:prstGeom>
            <a:noFill/>
            <a:ln cap="flat" cmpd="sng" w="9525">
              <a:solidFill>
                <a:srgbClr val="BDC1C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3" name="Google Shape;283;p26"/>
            <p:cNvCxnSpPr>
              <a:stCxn id="268" idx="4"/>
              <a:endCxn id="270" idx="0"/>
            </p:cNvCxnSpPr>
            <p:nvPr/>
          </p:nvCxnSpPr>
          <p:spPr>
            <a:xfrm rot="5400000">
              <a:off x="1531732" y="2312229"/>
              <a:ext cx="403800" cy="667500"/>
            </a:xfrm>
            <a:prstGeom prst="straightConnector1">
              <a:avLst/>
            </a:prstGeom>
            <a:noFill/>
            <a:ln cap="flat" cmpd="sng" w="9525">
              <a:solidFill>
                <a:srgbClr val="BDC1C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4" name="Google Shape;284;p26"/>
            <p:cNvCxnSpPr>
              <a:stCxn id="268" idx="4"/>
              <a:endCxn id="272" idx="0"/>
            </p:cNvCxnSpPr>
            <p:nvPr/>
          </p:nvCxnSpPr>
          <p:spPr>
            <a:xfrm flipH="1" rot="-5400000">
              <a:off x="1976782" y="2534679"/>
              <a:ext cx="403800" cy="222600"/>
            </a:xfrm>
            <a:prstGeom prst="straightConnector1">
              <a:avLst/>
            </a:prstGeom>
            <a:noFill/>
            <a:ln cap="flat" cmpd="sng" w="9525">
              <a:solidFill>
                <a:srgbClr val="BDC1C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5" name="Google Shape;285;p26"/>
            <p:cNvCxnSpPr>
              <a:stCxn id="269" idx="4"/>
              <a:endCxn id="272" idx="0"/>
            </p:cNvCxnSpPr>
            <p:nvPr/>
          </p:nvCxnSpPr>
          <p:spPr>
            <a:xfrm rot="5400000">
              <a:off x="2199273" y="2534679"/>
              <a:ext cx="403800" cy="222600"/>
            </a:xfrm>
            <a:prstGeom prst="straightConnector1">
              <a:avLst/>
            </a:prstGeom>
            <a:noFill/>
            <a:ln cap="flat" cmpd="sng" w="9525">
              <a:solidFill>
                <a:srgbClr val="BDC1C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6" name="Google Shape;286;p26"/>
            <p:cNvCxnSpPr>
              <a:stCxn id="270" idx="4"/>
              <a:endCxn id="273" idx="0"/>
            </p:cNvCxnSpPr>
            <p:nvPr/>
          </p:nvCxnSpPr>
          <p:spPr>
            <a:xfrm flipH="1" rot="-5400000">
              <a:off x="1309165" y="3213638"/>
              <a:ext cx="403800" cy="222600"/>
            </a:xfrm>
            <a:prstGeom prst="straightConnector1">
              <a:avLst/>
            </a:prstGeom>
            <a:noFill/>
            <a:ln cap="flat" cmpd="sng" w="9525">
              <a:solidFill>
                <a:srgbClr val="BDC1C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7" name="Google Shape;287;p26"/>
            <p:cNvCxnSpPr>
              <a:stCxn id="270" idx="4"/>
              <a:endCxn id="274" idx="0"/>
            </p:cNvCxnSpPr>
            <p:nvPr/>
          </p:nvCxnSpPr>
          <p:spPr>
            <a:xfrm flipH="1" rot="-5400000">
              <a:off x="1531615" y="2991188"/>
              <a:ext cx="403800" cy="667500"/>
            </a:xfrm>
            <a:prstGeom prst="straightConnector1">
              <a:avLst/>
            </a:prstGeom>
            <a:noFill/>
            <a:ln cap="flat" cmpd="sng" w="9525">
              <a:solidFill>
                <a:srgbClr val="BDC1C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8" name="Google Shape;288;p26"/>
            <p:cNvCxnSpPr>
              <a:stCxn id="271" idx="4"/>
              <a:endCxn id="274" idx="0"/>
            </p:cNvCxnSpPr>
            <p:nvPr/>
          </p:nvCxnSpPr>
          <p:spPr>
            <a:xfrm flipH="1" rot="-5400000">
              <a:off x="1754256" y="3213638"/>
              <a:ext cx="403800" cy="222600"/>
            </a:xfrm>
            <a:prstGeom prst="straightConnector1">
              <a:avLst/>
            </a:prstGeom>
            <a:noFill/>
            <a:ln cap="flat" cmpd="sng" w="9525">
              <a:solidFill>
                <a:srgbClr val="BDC1C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9" name="Google Shape;289;p26"/>
            <p:cNvCxnSpPr>
              <a:stCxn id="272" idx="4"/>
              <a:endCxn id="273" idx="0"/>
            </p:cNvCxnSpPr>
            <p:nvPr/>
          </p:nvCxnSpPr>
          <p:spPr>
            <a:xfrm rot="5400000">
              <a:off x="1754296" y="2991188"/>
              <a:ext cx="403800" cy="667500"/>
            </a:xfrm>
            <a:prstGeom prst="straightConnector1">
              <a:avLst/>
            </a:prstGeom>
            <a:noFill/>
            <a:ln cap="flat" cmpd="sng" w="9525">
              <a:solidFill>
                <a:srgbClr val="BDC1C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0" name="Google Shape;290;p26"/>
            <p:cNvCxnSpPr>
              <a:stCxn id="263" idx="4"/>
              <a:endCxn id="267" idx="0"/>
            </p:cNvCxnSpPr>
            <p:nvPr/>
          </p:nvCxnSpPr>
          <p:spPr>
            <a:xfrm rot="5400000">
              <a:off x="1457406" y="1781425"/>
              <a:ext cx="552300" cy="222600"/>
            </a:xfrm>
            <a:prstGeom prst="straightConnector1">
              <a:avLst/>
            </a:prstGeom>
            <a:noFill/>
            <a:ln cap="flat" cmpd="sng" w="9525">
              <a:solidFill>
                <a:srgbClr val="BDC1C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91" name="Google Shape;291;p26"/>
          <p:cNvSpPr txBox="1"/>
          <p:nvPr/>
        </p:nvSpPr>
        <p:spPr>
          <a:xfrm>
            <a:off x="6269450" y="2164963"/>
            <a:ext cx="1201500" cy="8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Output</a:t>
            </a:r>
            <a:endParaRPr b="1" sz="200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92" name="Google Shape;292;p26"/>
          <p:cNvSpPr txBox="1"/>
          <p:nvPr/>
        </p:nvSpPr>
        <p:spPr>
          <a:xfrm>
            <a:off x="3784650" y="3489625"/>
            <a:ext cx="1574700" cy="8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Inference</a:t>
            </a:r>
            <a:endParaRPr b="1" sz="200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93" name="Google Shape;293;p26"/>
          <p:cNvSpPr txBox="1"/>
          <p:nvPr/>
        </p:nvSpPr>
        <p:spPr>
          <a:xfrm>
            <a:off x="3784650" y="840300"/>
            <a:ext cx="1574700" cy="8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6"/>
                </a:solidFill>
                <a:latin typeface="Google Sans"/>
                <a:ea typeface="Google Sans"/>
                <a:cs typeface="Google Sans"/>
                <a:sym typeface="Google Sans"/>
              </a:rPr>
              <a:t>Training</a:t>
            </a:r>
            <a:endParaRPr b="1" sz="2000">
              <a:solidFill>
                <a:schemeClr val="accent6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7"/>
          <p:cNvSpPr/>
          <p:nvPr/>
        </p:nvSpPr>
        <p:spPr>
          <a:xfrm>
            <a:off x="1462200" y="861900"/>
            <a:ext cx="6219600" cy="3419700"/>
          </a:xfrm>
          <a:prstGeom prst="rect">
            <a:avLst/>
          </a:prstGeom>
          <a:solidFill>
            <a:srgbClr val="F8F9FA"/>
          </a:solidFill>
          <a:ln>
            <a:noFill/>
          </a:ln>
          <a:effectLst>
            <a:outerShdw blurRad="57150" rotWithShape="0" algn="bl" dir="5400000" dist="1905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7"/>
          <p:cNvSpPr txBox="1"/>
          <p:nvPr/>
        </p:nvSpPr>
        <p:spPr>
          <a:xfrm>
            <a:off x="1673050" y="2164950"/>
            <a:ext cx="1201500" cy="8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Input Data</a:t>
            </a:r>
            <a:endParaRPr b="1" sz="2000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grpSp>
        <p:nvGrpSpPr>
          <p:cNvPr id="300" name="Google Shape;300;p27"/>
          <p:cNvGrpSpPr/>
          <p:nvPr/>
        </p:nvGrpSpPr>
        <p:grpSpPr>
          <a:xfrm rot="-5400000">
            <a:off x="3654133" y="1473016"/>
            <a:ext cx="1835732" cy="2197484"/>
            <a:chOff x="817125" y="1341475"/>
            <a:chExt cx="2055461" cy="2460513"/>
          </a:xfrm>
        </p:grpSpPr>
        <p:sp>
          <p:nvSpPr>
            <p:cNvPr id="301" name="Google Shape;301;p27"/>
            <p:cNvSpPr/>
            <p:nvPr/>
          </p:nvSpPr>
          <p:spPr>
            <a:xfrm>
              <a:off x="817125" y="1341475"/>
              <a:ext cx="275100" cy="275100"/>
            </a:xfrm>
            <a:prstGeom prst="ellipse">
              <a:avLst/>
            </a:pr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7"/>
            <p:cNvSpPr/>
            <p:nvPr/>
          </p:nvSpPr>
          <p:spPr>
            <a:xfrm>
              <a:off x="1262215" y="1341475"/>
              <a:ext cx="275100" cy="275100"/>
            </a:xfrm>
            <a:prstGeom prst="ellipse">
              <a:avLst/>
            </a:pr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7"/>
            <p:cNvSpPr/>
            <p:nvPr/>
          </p:nvSpPr>
          <p:spPr>
            <a:xfrm>
              <a:off x="1707306" y="1341475"/>
              <a:ext cx="275100" cy="275100"/>
            </a:xfrm>
            <a:prstGeom prst="ellipse">
              <a:avLst/>
            </a:pr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7"/>
            <p:cNvSpPr/>
            <p:nvPr/>
          </p:nvSpPr>
          <p:spPr>
            <a:xfrm>
              <a:off x="2152396" y="1341475"/>
              <a:ext cx="275100" cy="275100"/>
            </a:xfrm>
            <a:prstGeom prst="ellipse">
              <a:avLst/>
            </a:pr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7"/>
            <p:cNvSpPr/>
            <p:nvPr/>
          </p:nvSpPr>
          <p:spPr>
            <a:xfrm>
              <a:off x="2597486" y="1341475"/>
              <a:ext cx="275100" cy="275100"/>
            </a:xfrm>
            <a:prstGeom prst="ellipse">
              <a:avLst/>
            </a:pr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7"/>
            <p:cNvSpPr/>
            <p:nvPr/>
          </p:nvSpPr>
          <p:spPr>
            <a:xfrm>
              <a:off x="1039652" y="2168979"/>
              <a:ext cx="275100" cy="275100"/>
            </a:xfrm>
            <a:prstGeom prst="ellipse">
              <a:avLst/>
            </a:pr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7"/>
            <p:cNvSpPr/>
            <p:nvPr/>
          </p:nvSpPr>
          <p:spPr>
            <a:xfrm>
              <a:off x="1484742" y="2168979"/>
              <a:ext cx="275100" cy="275100"/>
            </a:xfrm>
            <a:prstGeom prst="ellipse">
              <a:avLst/>
            </a:pr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7"/>
            <p:cNvSpPr/>
            <p:nvPr/>
          </p:nvSpPr>
          <p:spPr>
            <a:xfrm>
              <a:off x="1929832" y="2168979"/>
              <a:ext cx="275100" cy="275100"/>
            </a:xfrm>
            <a:prstGeom prst="ellipse">
              <a:avLst/>
            </a:pr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7"/>
            <p:cNvSpPr/>
            <p:nvPr/>
          </p:nvSpPr>
          <p:spPr>
            <a:xfrm>
              <a:off x="2374923" y="2168979"/>
              <a:ext cx="275100" cy="275100"/>
            </a:xfrm>
            <a:prstGeom prst="ellipse">
              <a:avLst/>
            </a:pr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7"/>
            <p:cNvSpPr/>
            <p:nvPr/>
          </p:nvSpPr>
          <p:spPr>
            <a:xfrm>
              <a:off x="1262215" y="2847938"/>
              <a:ext cx="275100" cy="275100"/>
            </a:xfrm>
            <a:prstGeom prst="ellipse">
              <a:avLst/>
            </a:pr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7"/>
            <p:cNvSpPr/>
            <p:nvPr/>
          </p:nvSpPr>
          <p:spPr>
            <a:xfrm>
              <a:off x="1707306" y="2847938"/>
              <a:ext cx="275100" cy="275100"/>
            </a:xfrm>
            <a:prstGeom prst="ellipse">
              <a:avLst/>
            </a:pr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7"/>
            <p:cNvSpPr/>
            <p:nvPr/>
          </p:nvSpPr>
          <p:spPr>
            <a:xfrm>
              <a:off x="2152396" y="2847938"/>
              <a:ext cx="275100" cy="275100"/>
            </a:xfrm>
            <a:prstGeom prst="ellipse">
              <a:avLst/>
            </a:pr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7"/>
            <p:cNvSpPr/>
            <p:nvPr/>
          </p:nvSpPr>
          <p:spPr>
            <a:xfrm>
              <a:off x="1484749" y="3526888"/>
              <a:ext cx="275100" cy="275100"/>
            </a:xfrm>
            <a:prstGeom prst="ellipse">
              <a:avLst/>
            </a:pr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7"/>
            <p:cNvSpPr/>
            <p:nvPr/>
          </p:nvSpPr>
          <p:spPr>
            <a:xfrm>
              <a:off x="1929839" y="3526888"/>
              <a:ext cx="275100" cy="275100"/>
            </a:xfrm>
            <a:prstGeom prst="ellipse">
              <a:avLst/>
            </a:pr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15" name="Google Shape;315;p27"/>
            <p:cNvCxnSpPr>
              <a:stCxn id="301" idx="4"/>
              <a:endCxn id="309" idx="0"/>
            </p:cNvCxnSpPr>
            <p:nvPr/>
          </p:nvCxnSpPr>
          <p:spPr>
            <a:xfrm flipH="1" rot="-5400000">
              <a:off x="1457475" y="1113775"/>
              <a:ext cx="552300" cy="1557900"/>
            </a:xfrm>
            <a:prstGeom prst="straightConnector1">
              <a:avLst/>
            </a:prstGeom>
            <a:noFill/>
            <a:ln cap="flat" cmpd="sng" w="9525">
              <a:solidFill>
                <a:srgbClr val="BDC1C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6" name="Google Shape;316;p27"/>
            <p:cNvCxnSpPr>
              <a:stCxn id="302" idx="4"/>
              <a:endCxn id="306" idx="0"/>
            </p:cNvCxnSpPr>
            <p:nvPr/>
          </p:nvCxnSpPr>
          <p:spPr>
            <a:xfrm rot="5400000">
              <a:off x="1012315" y="1781425"/>
              <a:ext cx="552300" cy="222600"/>
            </a:xfrm>
            <a:prstGeom prst="straightConnector1">
              <a:avLst/>
            </a:prstGeom>
            <a:noFill/>
            <a:ln cap="flat" cmpd="sng" w="9525">
              <a:solidFill>
                <a:srgbClr val="BDC1C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7" name="Google Shape;317;p27"/>
            <p:cNvCxnSpPr>
              <a:stCxn id="303" idx="4"/>
              <a:endCxn id="308" idx="0"/>
            </p:cNvCxnSpPr>
            <p:nvPr/>
          </p:nvCxnSpPr>
          <p:spPr>
            <a:xfrm flipH="1" rot="-5400000">
              <a:off x="1680006" y="1781425"/>
              <a:ext cx="552300" cy="222600"/>
            </a:xfrm>
            <a:prstGeom prst="straightConnector1">
              <a:avLst/>
            </a:prstGeom>
            <a:noFill/>
            <a:ln cap="flat" cmpd="sng" w="9525">
              <a:solidFill>
                <a:srgbClr val="BDC1C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8" name="Google Shape;318;p27"/>
            <p:cNvCxnSpPr>
              <a:stCxn id="304" idx="4"/>
              <a:endCxn id="306" idx="0"/>
            </p:cNvCxnSpPr>
            <p:nvPr/>
          </p:nvCxnSpPr>
          <p:spPr>
            <a:xfrm rot="5400000">
              <a:off x="1457446" y="1336375"/>
              <a:ext cx="552300" cy="1112700"/>
            </a:xfrm>
            <a:prstGeom prst="straightConnector1">
              <a:avLst/>
            </a:prstGeom>
            <a:noFill/>
            <a:ln cap="flat" cmpd="sng" w="9525">
              <a:solidFill>
                <a:srgbClr val="BDC1C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9" name="Google Shape;319;p27"/>
            <p:cNvCxnSpPr>
              <a:stCxn id="304" idx="4"/>
              <a:endCxn id="309" idx="0"/>
            </p:cNvCxnSpPr>
            <p:nvPr/>
          </p:nvCxnSpPr>
          <p:spPr>
            <a:xfrm flipH="1" rot="-5400000">
              <a:off x="2125096" y="1781425"/>
              <a:ext cx="552300" cy="222600"/>
            </a:xfrm>
            <a:prstGeom prst="straightConnector1">
              <a:avLst/>
            </a:prstGeom>
            <a:noFill/>
            <a:ln cap="flat" cmpd="sng" w="9525">
              <a:solidFill>
                <a:srgbClr val="BDC1C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0" name="Google Shape;320;p27"/>
            <p:cNvCxnSpPr>
              <a:stCxn id="305" idx="4"/>
              <a:endCxn id="308" idx="0"/>
            </p:cNvCxnSpPr>
            <p:nvPr/>
          </p:nvCxnSpPr>
          <p:spPr>
            <a:xfrm rot="5400000">
              <a:off x="2124986" y="1558825"/>
              <a:ext cx="552300" cy="667800"/>
            </a:xfrm>
            <a:prstGeom prst="straightConnector1">
              <a:avLst/>
            </a:prstGeom>
            <a:noFill/>
            <a:ln cap="flat" cmpd="sng" w="9525">
              <a:solidFill>
                <a:srgbClr val="BDC1C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1" name="Google Shape;321;p27"/>
            <p:cNvCxnSpPr>
              <a:stCxn id="306" idx="4"/>
              <a:endCxn id="310" idx="0"/>
            </p:cNvCxnSpPr>
            <p:nvPr/>
          </p:nvCxnSpPr>
          <p:spPr>
            <a:xfrm flipH="1" rot="-5400000">
              <a:off x="1086602" y="2534679"/>
              <a:ext cx="403800" cy="222600"/>
            </a:xfrm>
            <a:prstGeom prst="straightConnector1">
              <a:avLst/>
            </a:prstGeom>
            <a:noFill/>
            <a:ln cap="flat" cmpd="sng" w="9525">
              <a:solidFill>
                <a:srgbClr val="BDC1C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2" name="Google Shape;322;p27"/>
            <p:cNvCxnSpPr>
              <a:stCxn id="307" idx="4"/>
              <a:endCxn id="311" idx="0"/>
            </p:cNvCxnSpPr>
            <p:nvPr/>
          </p:nvCxnSpPr>
          <p:spPr>
            <a:xfrm flipH="1" rot="-5400000">
              <a:off x="1531692" y="2534679"/>
              <a:ext cx="403800" cy="222600"/>
            </a:xfrm>
            <a:prstGeom prst="straightConnector1">
              <a:avLst/>
            </a:prstGeom>
            <a:noFill/>
            <a:ln cap="flat" cmpd="sng" w="9525">
              <a:solidFill>
                <a:srgbClr val="BDC1C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3" name="Google Shape;323;p27"/>
            <p:cNvCxnSpPr>
              <a:stCxn id="308" idx="4"/>
              <a:endCxn id="310" idx="0"/>
            </p:cNvCxnSpPr>
            <p:nvPr/>
          </p:nvCxnSpPr>
          <p:spPr>
            <a:xfrm rot="5400000">
              <a:off x="1531732" y="2312229"/>
              <a:ext cx="403800" cy="667500"/>
            </a:xfrm>
            <a:prstGeom prst="straightConnector1">
              <a:avLst/>
            </a:prstGeom>
            <a:noFill/>
            <a:ln cap="flat" cmpd="sng" w="9525">
              <a:solidFill>
                <a:srgbClr val="BDC1C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4" name="Google Shape;324;p27"/>
            <p:cNvCxnSpPr>
              <a:stCxn id="308" idx="4"/>
              <a:endCxn id="312" idx="0"/>
            </p:cNvCxnSpPr>
            <p:nvPr/>
          </p:nvCxnSpPr>
          <p:spPr>
            <a:xfrm flipH="1" rot="-5400000">
              <a:off x="1976782" y="2534679"/>
              <a:ext cx="403800" cy="222600"/>
            </a:xfrm>
            <a:prstGeom prst="straightConnector1">
              <a:avLst/>
            </a:prstGeom>
            <a:noFill/>
            <a:ln cap="flat" cmpd="sng" w="9525">
              <a:solidFill>
                <a:srgbClr val="BDC1C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5" name="Google Shape;325;p27"/>
            <p:cNvCxnSpPr>
              <a:stCxn id="309" idx="4"/>
              <a:endCxn id="312" idx="0"/>
            </p:cNvCxnSpPr>
            <p:nvPr/>
          </p:nvCxnSpPr>
          <p:spPr>
            <a:xfrm rot="5400000">
              <a:off x="2199273" y="2534679"/>
              <a:ext cx="403800" cy="222600"/>
            </a:xfrm>
            <a:prstGeom prst="straightConnector1">
              <a:avLst/>
            </a:prstGeom>
            <a:noFill/>
            <a:ln cap="flat" cmpd="sng" w="9525">
              <a:solidFill>
                <a:srgbClr val="BDC1C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6" name="Google Shape;326;p27"/>
            <p:cNvCxnSpPr>
              <a:stCxn id="310" idx="4"/>
              <a:endCxn id="313" idx="0"/>
            </p:cNvCxnSpPr>
            <p:nvPr/>
          </p:nvCxnSpPr>
          <p:spPr>
            <a:xfrm flipH="1" rot="-5400000">
              <a:off x="1309165" y="3213638"/>
              <a:ext cx="403800" cy="222600"/>
            </a:xfrm>
            <a:prstGeom prst="straightConnector1">
              <a:avLst/>
            </a:prstGeom>
            <a:noFill/>
            <a:ln cap="flat" cmpd="sng" w="9525">
              <a:solidFill>
                <a:srgbClr val="BDC1C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7" name="Google Shape;327;p27"/>
            <p:cNvCxnSpPr>
              <a:stCxn id="310" idx="4"/>
              <a:endCxn id="314" idx="0"/>
            </p:cNvCxnSpPr>
            <p:nvPr/>
          </p:nvCxnSpPr>
          <p:spPr>
            <a:xfrm flipH="1" rot="-5400000">
              <a:off x="1531615" y="2991188"/>
              <a:ext cx="403800" cy="667500"/>
            </a:xfrm>
            <a:prstGeom prst="straightConnector1">
              <a:avLst/>
            </a:prstGeom>
            <a:noFill/>
            <a:ln cap="flat" cmpd="sng" w="9525">
              <a:solidFill>
                <a:srgbClr val="BDC1C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8" name="Google Shape;328;p27"/>
            <p:cNvCxnSpPr>
              <a:stCxn id="311" idx="4"/>
              <a:endCxn id="314" idx="0"/>
            </p:cNvCxnSpPr>
            <p:nvPr/>
          </p:nvCxnSpPr>
          <p:spPr>
            <a:xfrm flipH="1" rot="-5400000">
              <a:off x="1754256" y="3213638"/>
              <a:ext cx="403800" cy="222600"/>
            </a:xfrm>
            <a:prstGeom prst="straightConnector1">
              <a:avLst/>
            </a:prstGeom>
            <a:noFill/>
            <a:ln cap="flat" cmpd="sng" w="9525">
              <a:solidFill>
                <a:srgbClr val="BDC1C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9" name="Google Shape;329;p27"/>
            <p:cNvCxnSpPr>
              <a:stCxn id="312" idx="4"/>
              <a:endCxn id="313" idx="0"/>
            </p:cNvCxnSpPr>
            <p:nvPr/>
          </p:nvCxnSpPr>
          <p:spPr>
            <a:xfrm rot="5400000">
              <a:off x="1754296" y="2991188"/>
              <a:ext cx="403800" cy="667500"/>
            </a:xfrm>
            <a:prstGeom prst="straightConnector1">
              <a:avLst/>
            </a:prstGeom>
            <a:noFill/>
            <a:ln cap="flat" cmpd="sng" w="9525">
              <a:solidFill>
                <a:srgbClr val="BDC1C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0" name="Google Shape;330;p27"/>
            <p:cNvCxnSpPr>
              <a:stCxn id="303" idx="4"/>
              <a:endCxn id="307" idx="0"/>
            </p:cNvCxnSpPr>
            <p:nvPr/>
          </p:nvCxnSpPr>
          <p:spPr>
            <a:xfrm rot="5400000">
              <a:off x="1457406" y="1781425"/>
              <a:ext cx="552300" cy="222600"/>
            </a:xfrm>
            <a:prstGeom prst="straightConnector1">
              <a:avLst/>
            </a:prstGeom>
            <a:noFill/>
            <a:ln cap="flat" cmpd="sng" w="9525">
              <a:solidFill>
                <a:srgbClr val="BDC1C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31" name="Google Shape;331;p27"/>
          <p:cNvSpPr txBox="1"/>
          <p:nvPr/>
        </p:nvSpPr>
        <p:spPr>
          <a:xfrm>
            <a:off x="6269450" y="2164963"/>
            <a:ext cx="1201500" cy="8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Output</a:t>
            </a:r>
            <a:endParaRPr b="1" sz="2000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32" name="Google Shape;332;p27"/>
          <p:cNvSpPr txBox="1"/>
          <p:nvPr/>
        </p:nvSpPr>
        <p:spPr>
          <a:xfrm>
            <a:off x="3784650" y="3489625"/>
            <a:ext cx="1574700" cy="8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Inference</a:t>
            </a:r>
            <a:endParaRPr b="1" sz="2000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33" name="Google Shape;333;p27"/>
          <p:cNvSpPr txBox="1"/>
          <p:nvPr/>
        </p:nvSpPr>
        <p:spPr>
          <a:xfrm>
            <a:off x="3784650" y="840300"/>
            <a:ext cx="1574700" cy="8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Training</a:t>
            </a:r>
            <a:endParaRPr b="1" sz="2000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8"/>
          <p:cNvSpPr/>
          <p:nvPr/>
        </p:nvSpPr>
        <p:spPr>
          <a:xfrm>
            <a:off x="3898200" y="2201201"/>
            <a:ext cx="1347600" cy="741000"/>
          </a:xfrm>
          <a:prstGeom prst="rect">
            <a:avLst/>
          </a:prstGeom>
          <a:solidFill>
            <a:srgbClr val="F8F9FA"/>
          </a:solidFill>
          <a:ln>
            <a:noFill/>
          </a:ln>
          <a:effectLst>
            <a:outerShdw blurRad="57150" rotWithShape="0" algn="bl" dir="5400000" dist="1905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8"/>
          <p:cNvSpPr txBox="1"/>
          <p:nvPr/>
        </p:nvSpPr>
        <p:spPr>
          <a:xfrm>
            <a:off x="3988651" y="2465575"/>
            <a:ext cx="330300" cy="21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Input Data</a:t>
            </a:r>
            <a:endParaRPr b="1" sz="300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grpSp>
        <p:nvGrpSpPr>
          <p:cNvPr id="340" name="Google Shape;340;p28"/>
          <p:cNvGrpSpPr/>
          <p:nvPr/>
        </p:nvGrpSpPr>
        <p:grpSpPr>
          <a:xfrm rot="-5400000">
            <a:off x="4366105" y="2285191"/>
            <a:ext cx="478717" cy="573053"/>
            <a:chOff x="817125" y="1341475"/>
            <a:chExt cx="2055461" cy="2460513"/>
          </a:xfrm>
        </p:grpSpPr>
        <p:sp>
          <p:nvSpPr>
            <p:cNvPr id="341" name="Google Shape;341;p28"/>
            <p:cNvSpPr/>
            <p:nvPr/>
          </p:nvSpPr>
          <p:spPr>
            <a:xfrm>
              <a:off x="817125" y="1341475"/>
              <a:ext cx="275100" cy="275100"/>
            </a:xfrm>
            <a:prstGeom prst="ellipse">
              <a:avLst/>
            </a:pr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8"/>
            <p:cNvSpPr/>
            <p:nvPr/>
          </p:nvSpPr>
          <p:spPr>
            <a:xfrm>
              <a:off x="1262215" y="1341475"/>
              <a:ext cx="275100" cy="275100"/>
            </a:xfrm>
            <a:prstGeom prst="ellipse">
              <a:avLst/>
            </a:pr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8"/>
            <p:cNvSpPr/>
            <p:nvPr/>
          </p:nvSpPr>
          <p:spPr>
            <a:xfrm>
              <a:off x="1707306" y="1341475"/>
              <a:ext cx="275100" cy="275100"/>
            </a:xfrm>
            <a:prstGeom prst="ellipse">
              <a:avLst/>
            </a:pr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8"/>
            <p:cNvSpPr/>
            <p:nvPr/>
          </p:nvSpPr>
          <p:spPr>
            <a:xfrm>
              <a:off x="2152396" y="1341475"/>
              <a:ext cx="275100" cy="275100"/>
            </a:xfrm>
            <a:prstGeom prst="ellipse">
              <a:avLst/>
            </a:pr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8"/>
            <p:cNvSpPr/>
            <p:nvPr/>
          </p:nvSpPr>
          <p:spPr>
            <a:xfrm>
              <a:off x="2597486" y="1341475"/>
              <a:ext cx="275100" cy="275100"/>
            </a:xfrm>
            <a:prstGeom prst="ellipse">
              <a:avLst/>
            </a:pr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8"/>
            <p:cNvSpPr/>
            <p:nvPr/>
          </p:nvSpPr>
          <p:spPr>
            <a:xfrm>
              <a:off x="1039652" y="2168979"/>
              <a:ext cx="275100" cy="275100"/>
            </a:xfrm>
            <a:prstGeom prst="ellipse">
              <a:avLst/>
            </a:pr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8"/>
            <p:cNvSpPr/>
            <p:nvPr/>
          </p:nvSpPr>
          <p:spPr>
            <a:xfrm>
              <a:off x="1484742" y="2168979"/>
              <a:ext cx="275100" cy="275100"/>
            </a:xfrm>
            <a:prstGeom prst="ellipse">
              <a:avLst/>
            </a:pr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8"/>
            <p:cNvSpPr/>
            <p:nvPr/>
          </p:nvSpPr>
          <p:spPr>
            <a:xfrm>
              <a:off x="1929832" y="2168979"/>
              <a:ext cx="275100" cy="275100"/>
            </a:xfrm>
            <a:prstGeom prst="ellipse">
              <a:avLst/>
            </a:pr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8"/>
            <p:cNvSpPr/>
            <p:nvPr/>
          </p:nvSpPr>
          <p:spPr>
            <a:xfrm>
              <a:off x="2374923" y="2168979"/>
              <a:ext cx="275100" cy="275100"/>
            </a:xfrm>
            <a:prstGeom prst="ellipse">
              <a:avLst/>
            </a:pr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8"/>
            <p:cNvSpPr/>
            <p:nvPr/>
          </p:nvSpPr>
          <p:spPr>
            <a:xfrm>
              <a:off x="1262215" y="2847938"/>
              <a:ext cx="275100" cy="275100"/>
            </a:xfrm>
            <a:prstGeom prst="ellipse">
              <a:avLst/>
            </a:pr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8"/>
            <p:cNvSpPr/>
            <p:nvPr/>
          </p:nvSpPr>
          <p:spPr>
            <a:xfrm>
              <a:off x="1707306" y="2847938"/>
              <a:ext cx="275100" cy="275100"/>
            </a:xfrm>
            <a:prstGeom prst="ellipse">
              <a:avLst/>
            </a:pr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8"/>
            <p:cNvSpPr/>
            <p:nvPr/>
          </p:nvSpPr>
          <p:spPr>
            <a:xfrm>
              <a:off x="2152396" y="2847938"/>
              <a:ext cx="275100" cy="275100"/>
            </a:xfrm>
            <a:prstGeom prst="ellipse">
              <a:avLst/>
            </a:pr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8"/>
            <p:cNvSpPr/>
            <p:nvPr/>
          </p:nvSpPr>
          <p:spPr>
            <a:xfrm>
              <a:off x="1484749" y="3526888"/>
              <a:ext cx="275100" cy="275100"/>
            </a:xfrm>
            <a:prstGeom prst="ellipse">
              <a:avLst/>
            </a:pr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8"/>
            <p:cNvSpPr/>
            <p:nvPr/>
          </p:nvSpPr>
          <p:spPr>
            <a:xfrm>
              <a:off x="1929839" y="3526888"/>
              <a:ext cx="275100" cy="275100"/>
            </a:xfrm>
            <a:prstGeom prst="ellipse">
              <a:avLst/>
            </a:pr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55" name="Google Shape;355;p28"/>
            <p:cNvCxnSpPr>
              <a:stCxn id="341" idx="4"/>
              <a:endCxn id="349" idx="0"/>
            </p:cNvCxnSpPr>
            <p:nvPr/>
          </p:nvCxnSpPr>
          <p:spPr>
            <a:xfrm flipH="1" rot="-5400000">
              <a:off x="1457475" y="1113775"/>
              <a:ext cx="552300" cy="1557900"/>
            </a:xfrm>
            <a:prstGeom prst="straightConnector1">
              <a:avLst/>
            </a:prstGeom>
            <a:noFill/>
            <a:ln cap="flat" cmpd="sng" w="9525">
              <a:solidFill>
                <a:srgbClr val="BDC1C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6" name="Google Shape;356;p28"/>
            <p:cNvCxnSpPr>
              <a:stCxn id="342" idx="4"/>
              <a:endCxn id="346" idx="0"/>
            </p:cNvCxnSpPr>
            <p:nvPr/>
          </p:nvCxnSpPr>
          <p:spPr>
            <a:xfrm rot="5400000">
              <a:off x="1012315" y="1781425"/>
              <a:ext cx="552300" cy="222600"/>
            </a:xfrm>
            <a:prstGeom prst="straightConnector1">
              <a:avLst/>
            </a:prstGeom>
            <a:noFill/>
            <a:ln cap="flat" cmpd="sng" w="9525">
              <a:solidFill>
                <a:srgbClr val="BDC1C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7" name="Google Shape;357;p28"/>
            <p:cNvCxnSpPr>
              <a:stCxn id="343" idx="4"/>
              <a:endCxn id="348" idx="0"/>
            </p:cNvCxnSpPr>
            <p:nvPr/>
          </p:nvCxnSpPr>
          <p:spPr>
            <a:xfrm flipH="1" rot="-5400000">
              <a:off x="1680006" y="1781425"/>
              <a:ext cx="552300" cy="222600"/>
            </a:xfrm>
            <a:prstGeom prst="straightConnector1">
              <a:avLst/>
            </a:prstGeom>
            <a:noFill/>
            <a:ln cap="flat" cmpd="sng" w="9525">
              <a:solidFill>
                <a:srgbClr val="BDC1C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8" name="Google Shape;358;p28"/>
            <p:cNvCxnSpPr>
              <a:stCxn id="344" idx="4"/>
              <a:endCxn id="346" idx="0"/>
            </p:cNvCxnSpPr>
            <p:nvPr/>
          </p:nvCxnSpPr>
          <p:spPr>
            <a:xfrm rot="5400000">
              <a:off x="1457446" y="1336375"/>
              <a:ext cx="552300" cy="1112700"/>
            </a:xfrm>
            <a:prstGeom prst="straightConnector1">
              <a:avLst/>
            </a:prstGeom>
            <a:noFill/>
            <a:ln cap="flat" cmpd="sng" w="9525">
              <a:solidFill>
                <a:srgbClr val="BDC1C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9" name="Google Shape;359;p28"/>
            <p:cNvCxnSpPr>
              <a:stCxn id="344" idx="4"/>
              <a:endCxn id="349" idx="0"/>
            </p:cNvCxnSpPr>
            <p:nvPr/>
          </p:nvCxnSpPr>
          <p:spPr>
            <a:xfrm flipH="1" rot="-5400000">
              <a:off x="2125096" y="1781425"/>
              <a:ext cx="552300" cy="222600"/>
            </a:xfrm>
            <a:prstGeom prst="straightConnector1">
              <a:avLst/>
            </a:prstGeom>
            <a:noFill/>
            <a:ln cap="flat" cmpd="sng" w="9525">
              <a:solidFill>
                <a:srgbClr val="BDC1C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0" name="Google Shape;360;p28"/>
            <p:cNvCxnSpPr>
              <a:stCxn id="345" idx="4"/>
              <a:endCxn id="348" idx="0"/>
            </p:cNvCxnSpPr>
            <p:nvPr/>
          </p:nvCxnSpPr>
          <p:spPr>
            <a:xfrm rot="5400000">
              <a:off x="2124986" y="1558825"/>
              <a:ext cx="552300" cy="667800"/>
            </a:xfrm>
            <a:prstGeom prst="straightConnector1">
              <a:avLst/>
            </a:prstGeom>
            <a:noFill/>
            <a:ln cap="flat" cmpd="sng" w="9525">
              <a:solidFill>
                <a:srgbClr val="BDC1C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1" name="Google Shape;361;p28"/>
            <p:cNvCxnSpPr>
              <a:stCxn id="346" idx="4"/>
              <a:endCxn id="350" idx="0"/>
            </p:cNvCxnSpPr>
            <p:nvPr/>
          </p:nvCxnSpPr>
          <p:spPr>
            <a:xfrm flipH="1" rot="-5400000">
              <a:off x="1086602" y="2534679"/>
              <a:ext cx="403800" cy="222600"/>
            </a:xfrm>
            <a:prstGeom prst="straightConnector1">
              <a:avLst/>
            </a:prstGeom>
            <a:noFill/>
            <a:ln cap="flat" cmpd="sng" w="9525">
              <a:solidFill>
                <a:srgbClr val="BDC1C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2" name="Google Shape;362;p28"/>
            <p:cNvCxnSpPr>
              <a:stCxn id="347" idx="4"/>
              <a:endCxn id="351" idx="0"/>
            </p:cNvCxnSpPr>
            <p:nvPr/>
          </p:nvCxnSpPr>
          <p:spPr>
            <a:xfrm flipH="1" rot="-5400000">
              <a:off x="1531692" y="2534679"/>
              <a:ext cx="403800" cy="222600"/>
            </a:xfrm>
            <a:prstGeom prst="straightConnector1">
              <a:avLst/>
            </a:prstGeom>
            <a:noFill/>
            <a:ln cap="flat" cmpd="sng" w="9525">
              <a:solidFill>
                <a:srgbClr val="BDC1C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3" name="Google Shape;363;p28"/>
            <p:cNvCxnSpPr>
              <a:stCxn id="348" idx="4"/>
              <a:endCxn id="350" idx="0"/>
            </p:cNvCxnSpPr>
            <p:nvPr/>
          </p:nvCxnSpPr>
          <p:spPr>
            <a:xfrm rot="5400000">
              <a:off x="1531732" y="2312229"/>
              <a:ext cx="403800" cy="667500"/>
            </a:xfrm>
            <a:prstGeom prst="straightConnector1">
              <a:avLst/>
            </a:prstGeom>
            <a:noFill/>
            <a:ln cap="flat" cmpd="sng" w="9525">
              <a:solidFill>
                <a:srgbClr val="BDC1C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4" name="Google Shape;364;p28"/>
            <p:cNvCxnSpPr>
              <a:stCxn id="348" idx="4"/>
              <a:endCxn id="352" idx="0"/>
            </p:cNvCxnSpPr>
            <p:nvPr/>
          </p:nvCxnSpPr>
          <p:spPr>
            <a:xfrm flipH="1" rot="-5400000">
              <a:off x="1976782" y="2534679"/>
              <a:ext cx="403800" cy="222600"/>
            </a:xfrm>
            <a:prstGeom prst="straightConnector1">
              <a:avLst/>
            </a:prstGeom>
            <a:noFill/>
            <a:ln cap="flat" cmpd="sng" w="9525">
              <a:solidFill>
                <a:srgbClr val="BDC1C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5" name="Google Shape;365;p28"/>
            <p:cNvCxnSpPr>
              <a:stCxn id="349" idx="4"/>
              <a:endCxn id="352" idx="0"/>
            </p:cNvCxnSpPr>
            <p:nvPr/>
          </p:nvCxnSpPr>
          <p:spPr>
            <a:xfrm rot="5400000">
              <a:off x="2199273" y="2534679"/>
              <a:ext cx="403800" cy="222600"/>
            </a:xfrm>
            <a:prstGeom prst="straightConnector1">
              <a:avLst/>
            </a:prstGeom>
            <a:noFill/>
            <a:ln cap="flat" cmpd="sng" w="9525">
              <a:solidFill>
                <a:srgbClr val="BDC1C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6" name="Google Shape;366;p28"/>
            <p:cNvCxnSpPr>
              <a:stCxn id="350" idx="4"/>
              <a:endCxn id="353" idx="0"/>
            </p:cNvCxnSpPr>
            <p:nvPr/>
          </p:nvCxnSpPr>
          <p:spPr>
            <a:xfrm flipH="1" rot="-5400000">
              <a:off x="1309165" y="3213638"/>
              <a:ext cx="403800" cy="222600"/>
            </a:xfrm>
            <a:prstGeom prst="straightConnector1">
              <a:avLst/>
            </a:prstGeom>
            <a:noFill/>
            <a:ln cap="flat" cmpd="sng" w="9525">
              <a:solidFill>
                <a:srgbClr val="BDC1C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7" name="Google Shape;367;p28"/>
            <p:cNvCxnSpPr>
              <a:stCxn id="350" idx="4"/>
              <a:endCxn id="354" idx="0"/>
            </p:cNvCxnSpPr>
            <p:nvPr/>
          </p:nvCxnSpPr>
          <p:spPr>
            <a:xfrm flipH="1" rot="-5400000">
              <a:off x="1531615" y="2991188"/>
              <a:ext cx="403800" cy="667500"/>
            </a:xfrm>
            <a:prstGeom prst="straightConnector1">
              <a:avLst/>
            </a:prstGeom>
            <a:noFill/>
            <a:ln cap="flat" cmpd="sng" w="9525">
              <a:solidFill>
                <a:srgbClr val="BDC1C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8" name="Google Shape;368;p28"/>
            <p:cNvCxnSpPr>
              <a:stCxn id="351" idx="4"/>
              <a:endCxn id="354" idx="0"/>
            </p:cNvCxnSpPr>
            <p:nvPr/>
          </p:nvCxnSpPr>
          <p:spPr>
            <a:xfrm flipH="1" rot="-5400000">
              <a:off x="1754256" y="3213638"/>
              <a:ext cx="403800" cy="222600"/>
            </a:xfrm>
            <a:prstGeom prst="straightConnector1">
              <a:avLst/>
            </a:prstGeom>
            <a:noFill/>
            <a:ln cap="flat" cmpd="sng" w="9525">
              <a:solidFill>
                <a:srgbClr val="BDC1C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9" name="Google Shape;369;p28"/>
            <p:cNvCxnSpPr>
              <a:stCxn id="352" idx="4"/>
              <a:endCxn id="353" idx="0"/>
            </p:cNvCxnSpPr>
            <p:nvPr/>
          </p:nvCxnSpPr>
          <p:spPr>
            <a:xfrm rot="5400000">
              <a:off x="1754296" y="2991188"/>
              <a:ext cx="403800" cy="667500"/>
            </a:xfrm>
            <a:prstGeom prst="straightConnector1">
              <a:avLst/>
            </a:prstGeom>
            <a:noFill/>
            <a:ln cap="flat" cmpd="sng" w="9525">
              <a:solidFill>
                <a:srgbClr val="BDC1C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0" name="Google Shape;370;p28"/>
            <p:cNvCxnSpPr>
              <a:stCxn id="343" idx="4"/>
              <a:endCxn id="347" idx="0"/>
            </p:cNvCxnSpPr>
            <p:nvPr/>
          </p:nvCxnSpPr>
          <p:spPr>
            <a:xfrm rot="5400000">
              <a:off x="1457406" y="1781425"/>
              <a:ext cx="552300" cy="222600"/>
            </a:xfrm>
            <a:prstGeom prst="straightConnector1">
              <a:avLst/>
            </a:prstGeom>
            <a:noFill/>
            <a:ln cap="flat" cmpd="sng" w="9525">
              <a:solidFill>
                <a:srgbClr val="BDC1C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71" name="Google Shape;371;p28"/>
          <p:cNvSpPr txBox="1"/>
          <p:nvPr/>
        </p:nvSpPr>
        <p:spPr>
          <a:xfrm>
            <a:off x="4840325" y="2465575"/>
            <a:ext cx="370500" cy="21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Output</a:t>
            </a:r>
            <a:endParaRPr b="1" sz="300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72" name="Google Shape;372;p28"/>
          <p:cNvSpPr txBox="1"/>
          <p:nvPr/>
        </p:nvSpPr>
        <p:spPr>
          <a:xfrm>
            <a:off x="4400175" y="2741698"/>
            <a:ext cx="410700" cy="28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Inference</a:t>
            </a:r>
            <a:endParaRPr b="1" sz="300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73" name="Google Shape;373;p28"/>
          <p:cNvSpPr txBox="1"/>
          <p:nvPr/>
        </p:nvSpPr>
        <p:spPr>
          <a:xfrm>
            <a:off x="4400175" y="2120100"/>
            <a:ext cx="4107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Training</a:t>
            </a:r>
            <a:endParaRPr b="1" sz="300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9"/>
          <p:cNvSpPr/>
          <p:nvPr/>
        </p:nvSpPr>
        <p:spPr>
          <a:xfrm>
            <a:off x="3898200" y="2201201"/>
            <a:ext cx="1347600" cy="741000"/>
          </a:xfrm>
          <a:prstGeom prst="rect">
            <a:avLst/>
          </a:prstGeom>
          <a:solidFill>
            <a:srgbClr val="F8F9FA"/>
          </a:solidFill>
          <a:ln>
            <a:noFill/>
          </a:ln>
          <a:effectLst>
            <a:outerShdw blurRad="57150" rotWithShape="0" algn="bl" dir="5400000" dist="1905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6"/>
                </a:solidFill>
                <a:latin typeface="Google Sans"/>
                <a:ea typeface="Google Sans"/>
                <a:cs typeface="Google Sans"/>
                <a:sym typeface="Google Sans"/>
              </a:rPr>
              <a:t>ML</a:t>
            </a:r>
            <a:r>
              <a:rPr b="1" lang="en">
                <a:latin typeface="Google Sans"/>
                <a:ea typeface="Google Sans"/>
                <a:cs typeface="Google Sans"/>
                <a:sym typeface="Google Sans"/>
              </a:rPr>
              <a:t> Code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inyMLx">
  <a:themeElements>
    <a:clrScheme name="Google Colours">
      <a:dk1>
        <a:srgbClr val="3C4043"/>
      </a:dk1>
      <a:lt1>
        <a:srgbClr val="5F6368"/>
      </a:lt1>
      <a:dk2>
        <a:srgbClr val="BDC1C6"/>
      </a:dk2>
      <a:lt2>
        <a:srgbClr val="F8F9FA"/>
      </a:lt2>
      <a:accent1>
        <a:srgbClr val="4285F4"/>
      </a:accent1>
      <a:accent2>
        <a:srgbClr val="EA4335"/>
      </a:accent2>
      <a:accent3>
        <a:srgbClr val="FBBC05"/>
      </a:accent3>
      <a:accent4>
        <a:srgbClr val="34A853"/>
      </a:accent4>
      <a:accent5>
        <a:srgbClr val="185ABC"/>
      </a:accent5>
      <a:accent6>
        <a:srgbClr val="B31412"/>
      </a:accent6>
      <a:hlink>
        <a:srgbClr val="1A73E8"/>
      </a:hlink>
      <a:folHlink>
        <a:srgbClr val="7B1FA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