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Google Sans"/>
      <p:regular r:id="rId19"/>
      <p:bold r:id="rId20"/>
      <p:italic r:id="rId21"/>
      <p:boldItalic r:id="rId22"/>
    </p:embeddedFont>
    <p:embeddedFont>
      <p:font typeface="Google Sans Medium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ogleSans-bold.fntdata"/><Relationship Id="rId22" Type="http://schemas.openxmlformats.org/officeDocument/2006/relationships/font" Target="fonts/GoogleSans-boldItalic.fntdata"/><Relationship Id="rId21" Type="http://schemas.openxmlformats.org/officeDocument/2006/relationships/font" Target="fonts/GoogleSans-italic.fntdata"/><Relationship Id="rId24" Type="http://schemas.openxmlformats.org/officeDocument/2006/relationships/font" Target="fonts/GoogleSansMedium-bold.fntdata"/><Relationship Id="rId23" Type="http://schemas.openxmlformats.org/officeDocument/2006/relationships/font" Target="fonts/GoogleSans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oogleSansMedium-boldItalic.fntdata"/><Relationship Id="rId25" Type="http://schemas.openxmlformats.org/officeDocument/2006/relationships/font" Target="fonts/GoogleSansMedium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GoogleSans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datasets/catalog/wider_fac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datasets/catalog/wider_face" TargetMode="External"/><Relationship Id="rId3" Type="http://schemas.openxmlformats.org/officeDocument/2006/relationships/hyperlink" Target="https://thenounproject.com/search/?q=bracket&amp;i=2080250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ca29c69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ca29c69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b09453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cb09453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cce904bd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cce904bd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We’ve now seen how challenging it can be to collect a brand new dataset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Can we possibly re-use existing datasets instead for new TinyML tasks? There’s a lot of datasets already available for non tinyML purposes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Can we adapt existing data to our task and still capture the important features that we would have specifically designed into a custom dataset?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What is missing from available data that your task might require in order to make your ML objective tractable?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Can you adapt your application or rethink exactly what problem you are solving?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Say you wanted to provide always-on FaceID - Instead of a single model providing FaceID, maybe you could design a two-stage architecture: a wakeword face detector, and a more powerful face verification model that runs in the cloud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cce904bd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cce904bd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We’ve now seen how challenging it can be to collect a brand new dataset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Can we possibly re-use existing datasets instead for new TinyML tasks? There’s a lot of datasets already available for non tinyML purposes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Can we adapt existing data to our task and still capture the important features that we would have specifically designed into a custom dataset?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What is missing from available data that your task might require in order to make your ML objective tractable?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Can you adapt your application or rethink exactly what problem you are solving?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Say you wanted to provide always-on FaceID - Instead of a single model providing FaceID, maybe you could design a two-stage architecture: a wakeword face detector, and a more powerful face verification model that runs in the cloud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81b81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81b81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Consult the TF dataset catalog for a list of useful &amp; popular already-curated datasets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https://www.tensorflow.org/datasets/catalog/wider_face</a:t>
            </a:r>
            <a:endParaRPr sz="1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cce904bd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cce904bd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Consult the TF dataset catalog for a list of useful &amp; popular already-curated datasets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https://www.tensorflow.org/datasets/catalog/wider_face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https://thenounproject.com/search/?q=bracket&amp;i=2080250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cce904bd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cce904bd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In the next section we will work on person detection, and we will see how it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specializes an existing dataset</a:t>
            </a:r>
            <a:endParaRPr b="1"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 Visual Wake Words (VWW) dataset was constructed from the large &amp; popular Common Objects in Context (COCO) dataset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COCO is full of existing image data with information-rich labels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VWW selects images with people in frame and background images with no people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Uses bounding box/segmentation size for person class to ensure the person is close to the camera, resembling wake-words use case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You don’t always have to start collecting from scratch!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b0945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cb0945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In the next section we will also discuss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Transfer learning</a:t>
            </a:r>
            <a:endParaRPr b="1"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 important features for speech or vision processing are shared across many different tasks, we’ll look at this technique in the next section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Pretrained models save tons of time! Much faster to transfer features over than relearn from scratch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Reference that they saw a pretraining example train fast before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Pretrained models can also be used to help curate data for new tasks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ImageNet was built in part using results from google image search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 pretrained model can help curate your data (human + AI in-the-loop labeling) - for example, automated preprocessing for suggesting bounding boxes, or finding more keywords from unlabeled audio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Generate data from a simulator (Unity, Unreal, Physics engines like bullet/mujoco, ….)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Generative models can produce new data examples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Active area of research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Potential chicken-and-egg problem: training a generative model also requires a large amount of data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ce904bd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ce904bd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In the next section we will also discuss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Transfer learning</a:t>
            </a:r>
            <a:endParaRPr b="1"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 important features for speech or vision processing are shared across many different tasks, we’ll look at this technique in the next section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Pretrained models save tons of time! Much faster to transfer features over than relearn from scratch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Reference that they saw a pretraining example train fast before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Pretrained models can also be used to help curate data for new tasks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ImageNet was built in part using results from google image search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 pretrained model can help curate your data (human + AI in-the-loop labeling) - for example, automated preprocessing for suggesting bounding boxes, or finding more keywords from unlabeled audio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Generate data from a simulator (Unity, Unreal, Physics engines like bullet/mujoco, ….)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Generative models can produce new data examples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Active area of research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Potential chicken-and-egg problem: training a generative model also requires a large amount of data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cce904bd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cce904bd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In the next section we will also discuss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Transfer learning</a:t>
            </a:r>
            <a:endParaRPr b="1"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 important features for speech or vision processing are shared across many different tasks, we’ll look at this technique in the next section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Pretrained models save tons of time! Much faster to transfer features over than relearn from scratch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Reference that they saw a pretraining example train fast before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Pretrained models can also be used to help curate data for new tasks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ImageNet was built in part using results from google image search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 pretrained model can help curate your data (human + AI in-the-loop labeling) - for example, automated preprocessing for suggesting bounding boxes, or finding more keywords from unlabeled audio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Generate data from a simulator (Unity, Unreal, Physics engines like bullet/mujoco, ….)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Generative models can produce new data examples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Active area of research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Potential chicken-and-egg problem: training a generative model also requires a large amount of data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bg>
      <p:bgPr>
        <a:solidFill>
          <a:srgbClr val="A51C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2" name="Google Shape;52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6" name="Google Shape;56;p11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">
  <p:cSld name="Blank_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18050" y="0"/>
            <a:ext cx="91620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Fullscreen</a:t>
            </a:r>
            <a:endParaRPr b="1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Show Presenter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bg>
      <p:bgPr>
        <a:solidFill>
          <a:srgbClr val="F1F3F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6" name="Google Shape;6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 Flip">
  <p:cSld name="TITLE_2_2_1_2">
    <p:bg>
      <p:bgPr>
        <a:solidFill>
          <a:srgbClr val="F1F3F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9927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bg>
      <p:bgPr>
        <a:solidFill>
          <a:srgbClr val="F1F3F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 Flip">
  <p:cSld name="TITLE_2_2_1_1_1">
    <p:bg>
      <p:bgPr>
        <a:solidFill>
          <a:srgbClr val="F1F3F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9927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3" name="Google Shape;83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bg>
      <p:bgPr>
        <a:solidFill>
          <a:srgbClr val="F1F3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" name="Google Shape;88;p19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9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20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7" name="Google Shape;97;p2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bg>
      <p:bgPr>
        <a:solidFill>
          <a:srgbClr val="EA8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" name="Google Shape;2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5" name="Google Shape;45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8" name="Google Shape;48;p1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Existing Datasets for </a:t>
            </a:r>
            <a:r>
              <a:rPr b="1" lang="en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TinyML</a:t>
            </a:r>
            <a:endParaRPr b="1">
              <a:solidFill>
                <a:schemeClr val="accent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41550" y="1500850"/>
            <a:ext cx="41673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Data collection is </a:t>
            </a:r>
            <a:r>
              <a:rPr b="1" lang="en" sz="2100">
                <a:solidFill>
                  <a:schemeClr val="dk1"/>
                </a:solidFill>
              </a:rPr>
              <a:t>difficult</a:t>
            </a:r>
            <a:r>
              <a:rPr lang="en" sz="2100">
                <a:solidFill>
                  <a:schemeClr val="dk1"/>
                </a:solidFill>
              </a:rPr>
              <a:t>!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Can we </a:t>
            </a:r>
            <a:r>
              <a:rPr b="1" i="1" lang="en" sz="2100">
                <a:solidFill>
                  <a:schemeClr val="accent1"/>
                </a:solidFill>
              </a:rPr>
              <a:t>reuse</a:t>
            </a:r>
            <a:r>
              <a:rPr lang="en" sz="2100">
                <a:solidFill>
                  <a:schemeClr val="dk1"/>
                </a:solidFill>
              </a:rPr>
              <a:t> existing data?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Don’t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i="1" lang="en">
                <a:solidFill>
                  <a:schemeClr val="dk1"/>
                </a:solidFill>
              </a:rPr>
              <a:t>collect</a:t>
            </a:r>
            <a:r>
              <a:rPr lang="en">
                <a:solidFill>
                  <a:schemeClr val="dk1"/>
                </a:solidFill>
              </a:rPr>
              <a:t> from scratch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41550" y="1500850"/>
            <a:ext cx="41673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Data collection is </a:t>
            </a:r>
            <a:r>
              <a:rPr b="1" lang="en" sz="2100">
                <a:solidFill>
                  <a:schemeClr val="dk1"/>
                </a:solidFill>
              </a:rPr>
              <a:t>difficult</a:t>
            </a:r>
            <a:r>
              <a:rPr lang="en" sz="2100">
                <a:solidFill>
                  <a:schemeClr val="dk1"/>
                </a:solidFill>
              </a:rPr>
              <a:t>!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Can we </a:t>
            </a:r>
            <a:r>
              <a:rPr b="1" i="1" lang="en" sz="2100">
                <a:solidFill>
                  <a:schemeClr val="accent1"/>
                </a:solidFill>
              </a:rPr>
              <a:t>reuse</a:t>
            </a:r>
            <a:r>
              <a:rPr lang="en" sz="2100">
                <a:solidFill>
                  <a:schemeClr val="dk1"/>
                </a:solidFill>
              </a:rPr>
              <a:t> existing data?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Don’t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i="1" lang="en">
                <a:solidFill>
                  <a:schemeClr val="dk1"/>
                </a:solidFill>
              </a:rPr>
              <a:t>collect</a:t>
            </a:r>
            <a:r>
              <a:rPr lang="en">
                <a:solidFill>
                  <a:schemeClr val="dk1"/>
                </a:solidFill>
              </a:rPr>
              <a:t> from scratch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1109436" y="3034713"/>
            <a:ext cx="3225600" cy="9252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What’s available?</a:t>
            </a:r>
            <a:endParaRPr sz="2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808986" y="3034715"/>
            <a:ext cx="3225600" cy="9252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What’s missing?</a:t>
            </a:r>
            <a:endParaRPr sz="2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TensorFlow</a:t>
            </a:r>
            <a:br>
              <a:rPr lang="en"/>
            </a:br>
            <a:r>
              <a:rPr lang="en" sz="2100"/>
              <a:t>Datasets Catalog</a:t>
            </a:r>
            <a:endParaRPr sz="210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175" y="704100"/>
            <a:ext cx="4660527" cy="3735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TensorFlow</a:t>
            </a:r>
            <a:br>
              <a:rPr lang="en"/>
            </a:br>
            <a:r>
              <a:rPr lang="en" sz="2100"/>
              <a:t>Datasets Catalog</a:t>
            </a:r>
            <a:endParaRPr sz="210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175" y="704100"/>
            <a:ext cx="4660527" cy="3735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 amt="28000"/>
          </a:blip>
          <a:srcRect b="14140" l="0" r="58583" t="0"/>
          <a:stretch/>
        </p:blipFill>
        <p:spPr>
          <a:xfrm>
            <a:off x="2372973" y="1461873"/>
            <a:ext cx="1315475" cy="27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696775" y="1706700"/>
            <a:ext cx="19452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Audio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Image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Image Classification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Object Detection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Question Answering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Structured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Summarization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Text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Translate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Video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4294967295"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TinyML 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Detection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44500" y="1782250"/>
            <a:ext cx="42972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Visual Wake Words</a:t>
            </a:r>
            <a:r>
              <a:rPr lang="en">
                <a:solidFill>
                  <a:schemeClr val="dk1"/>
                </a:solidFill>
              </a:rPr>
              <a:t>: a new dataset built from Common Objects in Context (</a:t>
            </a:r>
            <a:r>
              <a:rPr b="1" lang="en">
                <a:solidFill>
                  <a:schemeClr val="dk1"/>
                </a:solidFill>
              </a:rPr>
              <a:t>COCO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i="1" lang="en">
                <a:solidFill>
                  <a:schemeClr val="dk1"/>
                </a:solidFill>
              </a:rPr>
              <a:t>p</a:t>
            </a:r>
            <a:r>
              <a:rPr b="1" i="1" lang="en">
                <a:solidFill>
                  <a:schemeClr val="dk1"/>
                </a:solidFill>
              </a:rPr>
              <a:t>eople</a:t>
            </a:r>
            <a:r>
              <a:rPr lang="en">
                <a:solidFill>
                  <a:schemeClr val="dk1"/>
                </a:solidFill>
              </a:rPr>
              <a:t> v. </a:t>
            </a:r>
            <a:r>
              <a:rPr b="1" i="1" lang="en">
                <a:solidFill>
                  <a:schemeClr val="dk1"/>
                </a:solidFill>
              </a:rPr>
              <a:t>no people</a:t>
            </a:r>
            <a:endParaRPr b="1" i="1">
              <a:solidFill>
                <a:schemeClr val="dk1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00" y="1380550"/>
            <a:ext cx="3505199" cy="2382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0" name="Google Shape;140;p26"/>
          <p:cNvSpPr/>
          <p:nvPr/>
        </p:nvSpPr>
        <p:spPr>
          <a:xfrm>
            <a:off x="409325" y="3637875"/>
            <a:ext cx="3825900" cy="7257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Repurposing</a:t>
            </a:r>
            <a:r>
              <a:rPr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existing datasets for </a:t>
            </a:r>
            <a:r>
              <a:rPr b="1" lang="en" sz="1700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TinyML</a:t>
            </a:r>
            <a:r>
              <a:rPr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tasks is a powerful concept</a:t>
            </a:r>
            <a:endParaRPr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accent2"/>
                </a:solidFill>
              </a:rPr>
              <a:t>Transfer</a:t>
            </a:r>
            <a:r>
              <a:rPr lang="en" sz="2100">
                <a:solidFill>
                  <a:schemeClr val="dk1"/>
                </a:solidFill>
              </a:rPr>
              <a:t> learning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Don’t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i="1" lang="en">
                <a:solidFill>
                  <a:schemeClr val="dk1"/>
                </a:solidFill>
              </a:rPr>
              <a:t>learn</a:t>
            </a:r>
            <a:r>
              <a:rPr lang="en">
                <a:solidFill>
                  <a:schemeClr val="dk1"/>
                </a:solidFill>
              </a:rPr>
              <a:t> from scratch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" sz="2100">
                <a:solidFill>
                  <a:schemeClr val="dk2"/>
                </a:solidFill>
              </a:rPr>
              <a:t>Transfer</a:t>
            </a:r>
            <a:r>
              <a:rPr lang="en" sz="2100">
                <a:solidFill>
                  <a:schemeClr val="dk2"/>
                </a:solidFill>
              </a:rPr>
              <a:t> learning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accent1"/>
                </a:solidFill>
              </a:rPr>
              <a:t>Pretrained</a:t>
            </a:r>
            <a:r>
              <a:rPr lang="en" sz="2100">
                <a:solidFill>
                  <a:schemeClr val="dk1"/>
                </a:solidFill>
              </a:rPr>
              <a:t> models: your “AI Data Labeling Assistant”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Don’t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i="1" lang="en">
                <a:solidFill>
                  <a:schemeClr val="dk1"/>
                </a:solidFill>
              </a:rPr>
              <a:t>learn</a:t>
            </a:r>
            <a:r>
              <a:rPr lang="en">
                <a:solidFill>
                  <a:schemeClr val="dk1"/>
                </a:solidFill>
              </a:rPr>
              <a:t> from scratch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" sz="2100">
                <a:solidFill>
                  <a:schemeClr val="dk2"/>
                </a:solidFill>
              </a:rPr>
              <a:t>Transfer</a:t>
            </a:r>
            <a:r>
              <a:rPr lang="en" sz="2100">
                <a:solidFill>
                  <a:schemeClr val="dk2"/>
                </a:solidFill>
              </a:rPr>
              <a:t> learning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" sz="2100">
                <a:solidFill>
                  <a:schemeClr val="dk2"/>
                </a:solidFill>
              </a:rPr>
              <a:t>Pretrained</a:t>
            </a:r>
            <a:r>
              <a:rPr lang="en" sz="2100">
                <a:solidFill>
                  <a:schemeClr val="dk2"/>
                </a:solidFill>
              </a:rPr>
              <a:t> models: your “AI Data Labeling Assistant”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accent4"/>
                </a:solidFill>
              </a:rPr>
              <a:t>Generate</a:t>
            </a:r>
            <a:r>
              <a:rPr lang="en" sz="2100">
                <a:solidFill>
                  <a:schemeClr val="dk1"/>
                </a:solidFill>
              </a:rPr>
              <a:t> your own data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Simulations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ML models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8" name="Google Shape;158;p2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Don’t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i="1" lang="en">
                <a:solidFill>
                  <a:schemeClr val="dk1"/>
                </a:solidFill>
              </a:rPr>
              <a:t>learn</a:t>
            </a:r>
            <a:r>
              <a:rPr lang="en">
                <a:solidFill>
                  <a:schemeClr val="dk1"/>
                </a:solidFill>
              </a:rPr>
              <a:t> from scratch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