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Google Sans Medium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oogleSansMedium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GoogleSansMedium-italic.fntdata"/><Relationship Id="rId27" Type="http://schemas.openxmlformats.org/officeDocument/2006/relationships/font" Target="fonts/GoogleSans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oogleSans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r.wikipedia.org/wiki/Fichier:Amazon_mechanical_turk_beta_logo.jp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search/?q=uncertainty&amp;i=3188924" TargetMode="External"/><Relationship Id="rId3" Type="http://schemas.openxmlformats.org/officeDocument/2006/relationships/hyperlink" Target="https://thenounproject.com/search/?q=quantity&amp;i=3433022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search/?q=uncertainty&amp;i=3188924" TargetMode="External"/><Relationship Id="rId3" Type="http://schemas.openxmlformats.org/officeDocument/2006/relationships/hyperlink" Target="https://thenounproject.com/search/?q=quantity&amp;i=3433022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search/?q=uncertainty&amp;i=3188924" TargetMode="External"/><Relationship Id="rId3" Type="http://schemas.openxmlformats.org/officeDocument/2006/relationships/hyperlink" Target="https://thenounproject.com/search/?q=quantity&amp;i=343302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ca29c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ca29c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9cc6b3e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9cc6b3e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Mechanical Turk is a crowdsourcing website for businesses to hire remotely located "crowdworkers" to perform discrete on-demand tasks that computers are currently unable to do. </a:t>
            </a:r>
            <a:endParaRPr sz="1800">
              <a:solidFill>
                <a:srgbClr val="1A0DA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https://fr.wikipedia.org/wiki/Fichier:Amazon_mechanical_turk_beta_logo.jpg</a:t>
            </a:r>
            <a:r>
              <a:rPr lang="en"/>
              <a:t> </a:t>
            </a:r>
            <a:r>
              <a:rPr lang="en"/>
              <a:t>FAIR USE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c9cc6b3ef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c9cc6b3e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b29d27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b29d27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can’t always collect the data yourself - you might be limited by scale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processing is a big and active market, there are many labeling companies that will build datasets for you.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There’s also services like Mechanical Turk - gig economy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can understand all the potential sources of bias, and set requirements to avoid them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but how do you communicate and enforce those requirements to the intermediaries which go out and collect the data for you?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Dataset-building: active commercial space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Companies/startups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Directly pay gig workers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https://thenounproject.com/search/?q=uncertainty&amp;i=3188924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https://thenounproject.com/search/?q=quantity&amp;i=3433022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cb29d2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cb29d2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Speech Commands established a new standard dataset for the first time for KWS research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 for TinyML requires additional careful thought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accurate is your algorithm? How much can you sacrifice accuracy to make the model fit on your tinyml device?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will you compare to other solutions? You need benchmarks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efficient is your hardware?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will you compare it to other platforms? You need benchmarks!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60c798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60c798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Critical challenge for data engineering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discuss fairness and bias in an upcoming module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 are always biases in the data and where it comes from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Common Voice tries to address key issues in speech recognition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Users may speak multiple languages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can you collect data for each :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age group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dialect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etc?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b29d27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b29d27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Critical challenge for data engineering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discuss fairness and bias in an upcoming module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 are always biases in the data and where it comes from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Common Voice tries to address key issues in speech recognition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Users may speak multiple languages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can you collect data for each :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age group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dialect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etc?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cb29d27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cb29d27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Critical challenge for data engineering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discuss fairness and bias in an upcoming module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 are always biases in the data and where it comes from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Common Voice tries to address key issues in speech recognition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Users may speak multiple languages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can you collect data for each :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age group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dialect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etc?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97179a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97179a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Critical challenge for data engineering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discuss fairness and bias in an upcoming module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 are always biases in the data and where it comes from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Common Voice tries to address key issues in speech recognition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Users may speak multiple languages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can you collect data for each :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age group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dialect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etc?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b29d27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b29d27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Critical challenge for data engineering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discuss fairness and bias in an upcoming module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 are always biases in the data and where it comes from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Common Voice tries to address key issues in speech recognition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Users may speak multiple languages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can you collect data for each :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age group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dialect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etc?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b29d27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b29d27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Critical challenge for data engineering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discuss fairness and bias in an upcoming module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 are always biases in the data and where it comes from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Common Voice tries to address key issues in speech recognition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Users may speak multiple languages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can you collect data for each :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age group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dialect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etc?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9cc6b3ef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9cc6b3e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can’t always collect the data yourself - you might be limited by scale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processing is a big and active market, there are many labeling companies that will build datasets for you.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There’s also services like Mechanical Turk - gig economy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can understand all the potential sources of bias, and set requirements to avoid them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but how do you communicate and enforce those requirements to the intermediaries which go out and collect the data for you?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Dataset-building: active commercial space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Companies/startups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Directly pay gig workers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vj@eecs.harvard.edu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first one was smaller on purpose because you can't get as big of a dataset sometimes without help -- trying to motivate why you would use an intermediary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https://thenounproject.com/search/?q=uncertainty&amp;i=3188924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https://thenounproject.com/search/?q=quantity&amp;i=3433022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b29d27e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cb29d27e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can’t always collect the data yourself - you might be limited by scale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processing is a big and active market, there are many labeling companies that will build datasets for you.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There’s also services like Mechanical Turk - gig economy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You can understand all the potential sources of bias, and set requirements to avoid them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but how do you communicate and enforce those requirements to the intermediaries which go out and collect the data for you?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Dataset-building: active commercial space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Companies/startups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Directly pay gig workers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https://thenounproject.com/search/?q=uncertainty&amp;i=3188924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https://thenounproject.com/search/?q=quantity&amp;i=3433022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9" name="Google Shape;7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1">
  <p:cSld name="TITLE_2_2_1_3">
    <p:bg>
      <p:bgPr>
        <a:solidFill>
          <a:srgbClr val="F1F3F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539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Data Collection</a:t>
            </a:r>
            <a:endParaRPr/>
          </a:p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Amazon Mechanical Turk</a:t>
            </a:r>
            <a:r>
              <a:rPr lang="en">
                <a:solidFill>
                  <a:schemeClr val="dk1"/>
                </a:solidFill>
              </a:rPr>
              <a:t> is a crowdsourcing platform used for labeling data for ML tasks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Engineering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Bias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250" y="6039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155" y="1470925"/>
            <a:ext cx="4195326" cy="22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Engineering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Bias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44500" y="1718700"/>
            <a:ext cx="38646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b="1" lang="en">
                <a:solidFill>
                  <a:srgbClr val="B7B7B7"/>
                </a:solidFill>
              </a:rPr>
              <a:t>Amazon Mechanical Turk</a:t>
            </a:r>
            <a:r>
              <a:rPr lang="en">
                <a:solidFill>
                  <a:srgbClr val="B7B7B7"/>
                </a:solidFill>
              </a:rPr>
              <a:t> is a crowdsourcing platform used for labeling data for ML tasks</a:t>
            </a:r>
            <a:br>
              <a:rPr lang="en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Workers are </a:t>
            </a:r>
            <a:r>
              <a:rPr b="1" lang="en">
                <a:solidFill>
                  <a:schemeClr val="accent2"/>
                </a:solidFill>
              </a:rPr>
              <a:t>(not) unbiased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4675400" y="1902963"/>
            <a:ext cx="1508700" cy="1033800"/>
          </a:xfrm>
          <a:prstGeom prst="roundRect">
            <a:avLst>
              <a:gd fmla="val 46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Intermediary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5786400" y="1180375"/>
            <a:ext cx="859500" cy="8373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1392450" y="1533975"/>
            <a:ext cx="2197200" cy="690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</a:t>
            </a:r>
            <a:r>
              <a:rPr b="1" lang="en"/>
              <a:t>Market Forces</a:t>
            </a:r>
            <a:endParaRPr b="1"/>
          </a:p>
        </p:txBody>
      </p:sp>
      <p:sp>
        <p:nvSpPr>
          <p:cNvPr id="227" name="Google Shape;227;p33"/>
          <p:cNvSpPr/>
          <p:nvPr/>
        </p:nvSpPr>
        <p:spPr>
          <a:xfrm>
            <a:off x="7266800" y="1357725"/>
            <a:ext cx="1508700" cy="2124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ML Dataset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468200" y="3860925"/>
            <a:ext cx="3923100" cy="8373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Intermediaries: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help with collection but a </a:t>
            </a:r>
            <a:r>
              <a:rPr b="1" i="1" lang="en">
                <a:solidFill>
                  <a:schemeClr val="dk1"/>
                </a:solidFill>
              </a:rPr>
              <a:t>potential source of bias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348325" y="2615825"/>
            <a:ext cx="1126500" cy="1056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Your ML research problem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1534325" y="2225700"/>
            <a:ext cx="2058375" cy="388325"/>
          </a:xfrm>
          <a:custGeom>
            <a:rect b="b" l="l" r="r" t="t"/>
            <a:pathLst>
              <a:path extrusionOk="0" h="15533" w="82335">
                <a:moveTo>
                  <a:pt x="0" y="0"/>
                </a:moveTo>
                <a:lnTo>
                  <a:pt x="10733" y="15533"/>
                </a:lnTo>
                <a:lnTo>
                  <a:pt x="71475" y="15533"/>
                </a:lnTo>
                <a:lnTo>
                  <a:pt x="823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  <p:sp>
        <p:nvSpPr>
          <p:cNvPr id="231" name="Google Shape;231;p33"/>
          <p:cNvSpPr/>
          <p:nvPr/>
        </p:nvSpPr>
        <p:spPr>
          <a:xfrm>
            <a:off x="1809142" y="2615823"/>
            <a:ext cx="1508700" cy="1056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Debiasing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Requirements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33"/>
          <p:cNvSpPr/>
          <p:nvPr/>
        </p:nvSpPr>
        <p:spPr>
          <a:xfrm rot="-5400000">
            <a:off x="1119750" y="1806650"/>
            <a:ext cx="690300" cy="1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1537400" y="1533950"/>
            <a:ext cx="410400" cy="6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1947848" y="1533950"/>
            <a:ext cx="410400" cy="6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2358297" y="1533950"/>
            <a:ext cx="410400" cy="6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2768745" y="1533950"/>
            <a:ext cx="410400" cy="69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Dialect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3179188" y="1533963"/>
            <a:ext cx="410400" cy="690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Language</a:t>
            </a:r>
            <a:endParaRPr b="1" sz="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8" name="Google Shape;238;p33"/>
          <p:cNvCxnSpPr>
            <a:stCxn id="229" idx="3"/>
            <a:endCxn id="231" idx="1"/>
          </p:cNvCxnSpPr>
          <p:nvPr/>
        </p:nvCxnSpPr>
        <p:spPr>
          <a:xfrm>
            <a:off x="1474825" y="3144125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3"/>
          <p:cNvCxnSpPr>
            <a:stCxn id="231" idx="3"/>
            <a:endCxn id="223" idx="1"/>
          </p:cNvCxnSpPr>
          <p:nvPr/>
        </p:nvCxnSpPr>
        <p:spPr>
          <a:xfrm flipH="1" rot="10800000">
            <a:off x="3317842" y="2419923"/>
            <a:ext cx="13575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3"/>
          <p:cNvCxnSpPr>
            <a:stCxn id="223" idx="2"/>
            <a:endCxn id="228" idx="0"/>
          </p:cNvCxnSpPr>
          <p:nvPr/>
        </p:nvCxnSpPr>
        <p:spPr>
          <a:xfrm>
            <a:off x="5429750" y="2936763"/>
            <a:ext cx="0" cy="9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3"/>
          <p:cNvCxnSpPr>
            <a:stCxn id="223" idx="3"/>
            <a:endCxn id="227" idx="1"/>
          </p:cNvCxnSpPr>
          <p:nvPr/>
        </p:nvCxnSpPr>
        <p:spPr>
          <a:xfrm>
            <a:off x="6184100" y="2419863"/>
            <a:ext cx="10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613" y="1276976"/>
            <a:ext cx="633072" cy="64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5786400" y="2725475"/>
            <a:ext cx="859500" cy="8373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1" y="2874875"/>
            <a:ext cx="653293" cy="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962200" y="1676525"/>
            <a:ext cx="78771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work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avoid bias</a:t>
            </a:r>
            <a:r>
              <a:rPr lang="en"/>
              <a:t> in your dataset?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9494546" y="2486317"/>
            <a:ext cx="118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b="1" lang="en"/>
              <a:t>Bias</a:t>
            </a:r>
            <a:r>
              <a:rPr lang="en"/>
              <a:t> in Speech Recognition</a:t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 rot="-5400000">
            <a:off x="33450" y="2773375"/>
            <a:ext cx="2285100" cy="479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9494546" y="2486317"/>
            <a:ext cx="118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4"/>
          <p:cNvSpPr/>
          <p:nvPr/>
        </p:nvSpPr>
        <p:spPr>
          <a:xfrm rot="-5400000">
            <a:off x="33450" y="2773375"/>
            <a:ext cx="2285100" cy="479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1415550" y="1870375"/>
            <a:ext cx="1358400" cy="228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b="1" lang="en"/>
              <a:t>Bias</a:t>
            </a:r>
            <a:r>
              <a:rPr lang="en"/>
              <a:t> in Speech Recognition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9494546" y="2181517"/>
            <a:ext cx="118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b="1" lang="en"/>
              <a:t>Bias</a:t>
            </a:r>
            <a:r>
              <a:rPr lang="en"/>
              <a:t> in Speech Recognition</a:t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 rot="-5400000">
            <a:off x="33450" y="2773375"/>
            <a:ext cx="2285100" cy="479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1415550" y="1870375"/>
            <a:ext cx="1358400" cy="228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2773950" y="1870375"/>
            <a:ext cx="1358400" cy="2285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9494546" y="2486317"/>
            <a:ext cx="118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b="1" lang="en"/>
              <a:t>Bias</a:t>
            </a:r>
            <a:r>
              <a:rPr lang="en"/>
              <a:t> in Speech Recognition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 rot="-5400000">
            <a:off x="33450" y="2773375"/>
            <a:ext cx="2285100" cy="479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1415550" y="1870375"/>
            <a:ext cx="1358400" cy="228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2773950" y="1870375"/>
            <a:ext cx="1358400" cy="2285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132350" y="1870375"/>
            <a:ext cx="1358400" cy="2285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9494546" y="2486317"/>
            <a:ext cx="118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b="1" lang="en"/>
              <a:t>Bias</a:t>
            </a:r>
            <a:r>
              <a:rPr lang="en"/>
              <a:t> in Speech Recognition</a:t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 rot="-5400000">
            <a:off x="33450" y="2773375"/>
            <a:ext cx="2285100" cy="479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1415550" y="1870375"/>
            <a:ext cx="1358400" cy="228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773950" y="1870375"/>
            <a:ext cx="1358400" cy="2285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4132350" y="1870375"/>
            <a:ext cx="1358400" cy="2285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5490750" y="1870375"/>
            <a:ext cx="1358400" cy="2285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Dialect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9494546" y="2486317"/>
            <a:ext cx="118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</a:t>
            </a:r>
            <a:r>
              <a:rPr b="1" lang="en"/>
              <a:t>Bias</a:t>
            </a:r>
            <a:r>
              <a:rPr lang="en"/>
              <a:t> in Speech Recognition</a:t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 rot="-5400000">
            <a:off x="33450" y="2773375"/>
            <a:ext cx="2285100" cy="479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415550" y="1870375"/>
            <a:ext cx="1358400" cy="2285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2773950" y="1870375"/>
            <a:ext cx="1358400" cy="2285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132350" y="1870375"/>
            <a:ext cx="1358400" cy="22851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490750" y="1870375"/>
            <a:ext cx="1358400" cy="2285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Dialect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6849150" y="1870375"/>
            <a:ext cx="1358400" cy="22851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Language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1402550" y="1486900"/>
            <a:ext cx="2197200" cy="690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</a:t>
            </a:r>
            <a:r>
              <a:rPr b="1" lang="en"/>
              <a:t>Market Forces</a:t>
            </a:r>
            <a:endParaRPr b="1"/>
          </a:p>
        </p:txBody>
      </p:sp>
      <p:sp>
        <p:nvSpPr>
          <p:cNvPr id="168" name="Google Shape;168;p29"/>
          <p:cNvSpPr/>
          <p:nvPr/>
        </p:nvSpPr>
        <p:spPr>
          <a:xfrm>
            <a:off x="7276850" y="2514980"/>
            <a:ext cx="1508700" cy="11406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ML Dataset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358425" y="2568750"/>
            <a:ext cx="1126500" cy="1056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Your ML research problem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1544425" y="2178625"/>
            <a:ext cx="2058375" cy="388325"/>
          </a:xfrm>
          <a:custGeom>
            <a:rect b="b" l="l" r="r" t="t"/>
            <a:pathLst>
              <a:path extrusionOk="0" h="15533" w="82335">
                <a:moveTo>
                  <a:pt x="0" y="0"/>
                </a:moveTo>
                <a:lnTo>
                  <a:pt x="10733" y="15533"/>
                </a:lnTo>
                <a:lnTo>
                  <a:pt x="71475" y="15533"/>
                </a:lnTo>
                <a:lnTo>
                  <a:pt x="823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  <p:sp>
        <p:nvSpPr>
          <p:cNvPr id="171" name="Google Shape;171;p29"/>
          <p:cNvSpPr/>
          <p:nvPr/>
        </p:nvSpPr>
        <p:spPr>
          <a:xfrm>
            <a:off x="1819242" y="2568748"/>
            <a:ext cx="1508700" cy="1056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Debiasing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Requirements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29"/>
          <p:cNvSpPr/>
          <p:nvPr/>
        </p:nvSpPr>
        <p:spPr>
          <a:xfrm rot="-5400000">
            <a:off x="1129850" y="1759575"/>
            <a:ext cx="690300" cy="1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1547500" y="1486875"/>
            <a:ext cx="410400" cy="6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1957948" y="1486875"/>
            <a:ext cx="410400" cy="6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2368397" y="1486875"/>
            <a:ext cx="410400" cy="6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2778845" y="1486875"/>
            <a:ext cx="410400" cy="69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Dialect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3189288" y="1486888"/>
            <a:ext cx="410400" cy="690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Language</a:t>
            </a:r>
            <a:endParaRPr b="1" sz="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8" name="Google Shape;178;p29"/>
          <p:cNvCxnSpPr>
            <a:stCxn id="169" idx="3"/>
            <a:endCxn id="171" idx="1"/>
          </p:cNvCxnSpPr>
          <p:nvPr/>
        </p:nvCxnSpPr>
        <p:spPr>
          <a:xfrm>
            <a:off x="1484925" y="3097050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9"/>
          <p:cNvCxnSpPr>
            <a:stCxn id="171" idx="3"/>
            <a:endCxn id="168" idx="1"/>
          </p:cNvCxnSpPr>
          <p:nvPr/>
        </p:nvCxnSpPr>
        <p:spPr>
          <a:xfrm flipH="1" rot="10800000">
            <a:off x="3327942" y="3085348"/>
            <a:ext cx="3948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>
            <a:off x="4685450" y="2569588"/>
            <a:ext cx="1508700" cy="1033800"/>
          </a:xfrm>
          <a:prstGeom prst="roundRect">
            <a:avLst>
              <a:gd fmla="val 46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Intermediary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5796450" y="1847000"/>
            <a:ext cx="859500" cy="8373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1402550" y="1486900"/>
            <a:ext cx="2197200" cy="690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</a:t>
            </a:r>
            <a:r>
              <a:rPr b="1" lang="en"/>
              <a:t>Market Forces</a:t>
            </a:r>
            <a:endParaRPr b="1"/>
          </a:p>
        </p:txBody>
      </p:sp>
      <p:sp>
        <p:nvSpPr>
          <p:cNvPr id="188" name="Google Shape;188;p30"/>
          <p:cNvSpPr/>
          <p:nvPr/>
        </p:nvSpPr>
        <p:spPr>
          <a:xfrm>
            <a:off x="7276850" y="2024350"/>
            <a:ext cx="1508700" cy="2124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ML Dataset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358425" y="2568750"/>
            <a:ext cx="1126500" cy="10566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Your ML research problem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1544425" y="2178625"/>
            <a:ext cx="2058375" cy="388325"/>
          </a:xfrm>
          <a:custGeom>
            <a:rect b="b" l="l" r="r" t="t"/>
            <a:pathLst>
              <a:path extrusionOk="0" h="15533" w="82335">
                <a:moveTo>
                  <a:pt x="0" y="0"/>
                </a:moveTo>
                <a:lnTo>
                  <a:pt x="10733" y="15533"/>
                </a:lnTo>
                <a:lnTo>
                  <a:pt x="71475" y="15533"/>
                </a:lnTo>
                <a:lnTo>
                  <a:pt x="823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sp>
      <p:sp>
        <p:nvSpPr>
          <p:cNvPr id="191" name="Google Shape;191;p30"/>
          <p:cNvSpPr/>
          <p:nvPr/>
        </p:nvSpPr>
        <p:spPr>
          <a:xfrm>
            <a:off x="1819242" y="2568748"/>
            <a:ext cx="1508700" cy="10566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Debiasing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Requirements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2" name="Google Shape;192;p30"/>
          <p:cNvSpPr/>
          <p:nvPr/>
        </p:nvSpPr>
        <p:spPr>
          <a:xfrm rot="-5400000">
            <a:off x="1129850" y="1759575"/>
            <a:ext cx="690300" cy="1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Google Sans"/>
                <a:ea typeface="Google Sans"/>
                <a:cs typeface="Google Sans"/>
                <a:sym typeface="Google Sans"/>
              </a:rPr>
              <a:t>Sources of Bias</a:t>
            </a:r>
            <a:endParaRPr sz="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1547500" y="1486875"/>
            <a:ext cx="410400" cy="6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Gender</a:t>
            </a:r>
            <a:endParaRPr b="1" sz="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1957948" y="1486875"/>
            <a:ext cx="410400" cy="6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Age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Group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368397" y="1486875"/>
            <a:ext cx="410400" cy="6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Accent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2778845" y="1486875"/>
            <a:ext cx="410400" cy="69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Dialect</a:t>
            </a:r>
            <a:endParaRPr b="1" sz="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189288" y="1486888"/>
            <a:ext cx="410400" cy="690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Language</a:t>
            </a:r>
            <a:endParaRPr b="1" sz="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8" name="Google Shape;198;p30"/>
          <p:cNvCxnSpPr>
            <a:stCxn id="189" idx="3"/>
            <a:endCxn id="191" idx="1"/>
          </p:cNvCxnSpPr>
          <p:nvPr/>
        </p:nvCxnSpPr>
        <p:spPr>
          <a:xfrm>
            <a:off x="1484925" y="3097050"/>
            <a:ext cx="3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30"/>
          <p:cNvCxnSpPr>
            <a:stCxn id="191" idx="3"/>
            <a:endCxn id="184" idx="1"/>
          </p:cNvCxnSpPr>
          <p:nvPr/>
        </p:nvCxnSpPr>
        <p:spPr>
          <a:xfrm flipH="1" rot="10800000">
            <a:off x="3327942" y="3086548"/>
            <a:ext cx="135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0"/>
          <p:cNvCxnSpPr>
            <a:stCxn id="184" idx="3"/>
            <a:endCxn id="188" idx="1"/>
          </p:cNvCxnSpPr>
          <p:nvPr/>
        </p:nvCxnSpPr>
        <p:spPr>
          <a:xfrm>
            <a:off x="6194150" y="3086488"/>
            <a:ext cx="10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663" y="1943601"/>
            <a:ext cx="633072" cy="64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5796450" y="3392100"/>
            <a:ext cx="859500" cy="837300"/>
          </a:xfrm>
          <a:prstGeom prst="rect">
            <a:avLst/>
          </a:prstGeom>
          <a:solidFill>
            <a:schemeClr val="lt2"/>
          </a:solidFill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551" y="3541500"/>
            <a:ext cx="653293" cy="5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/>
          <p:nvPr/>
        </p:nvSpPr>
        <p:spPr>
          <a:xfrm rot="900678">
            <a:off x="8085952" y="1753814"/>
            <a:ext cx="859428" cy="376445"/>
          </a:xfrm>
          <a:prstGeom prst="rect">
            <a:avLst/>
          </a:prstGeom>
          <a:solidFill>
            <a:srgbClr val="EA86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Larger!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