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0654970-D7A8-43EB-A22C-0FD9474BD714}">
  <a:tblStyle styleId="{30654970-D7A8-43EB-A22C-0FD9474BD7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432" y="-91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d16845ea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d16845ea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d16845ea7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d16845ea7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d16845ea7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d16845ea7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f8a679f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f8a679f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16845ea7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16845ea7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d16845ea7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d16845ea7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d16845ea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d16845ea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d16845ea7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d16845ea7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d16845ea7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d16845ea7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d16845ea7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d16845ea7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d16845ea7_1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d16845ea7_1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4294967295"/>
          </p:nvPr>
        </p:nvSpPr>
        <p:spPr>
          <a:xfrm>
            <a:off x="623400" y="3821850"/>
            <a:ext cx="17041200" cy="26433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200"/>
              </a:spcAft>
              <a:buNone/>
            </a:pPr>
            <a:r>
              <a:rPr lang="en" sz="4800" b="1">
                <a:solidFill>
                  <a:srgbClr val="000000"/>
                </a:solidFill>
              </a:rPr>
              <a:t>Feature:</a:t>
            </a:r>
            <a:r>
              <a:rPr lang="en" sz="4800">
                <a:solidFill>
                  <a:srgbClr val="000000"/>
                </a:solidFill>
              </a:rPr>
              <a:t> Individual measurable property or characteristic of a phenomenon being observed</a:t>
            </a:r>
            <a:endParaRPr sz="4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912975"/>
            <a:ext cx="135445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623400" y="439675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Example</a:t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2756850" y="2210925"/>
            <a:ext cx="2609700" cy="1515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4" name="Google Shape;254;p22"/>
          <p:cNvGraphicFramePr/>
          <p:nvPr/>
        </p:nvGraphicFramePr>
        <p:xfrm>
          <a:off x="394475" y="6575375"/>
          <a:ext cx="4411050" cy="1834500"/>
        </p:xfrm>
        <a:graphic>
          <a:graphicData uri="http://schemas.openxmlformats.org/drawingml/2006/table">
            <a:tbl>
              <a:tblPr>
                <a:noFill/>
                <a:tableStyleId>{30654970-D7A8-43EB-A22C-0FD9474BD714}</a:tableStyleId>
              </a:tblPr>
              <a:tblGrid>
                <a:gridCol w="463425"/>
                <a:gridCol w="789525"/>
                <a:gridCol w="789525"/>
                <a:gridCol w="789525"/>
                <a:gridCol w="789525"/>
                <a:gridCol w="789525"/>
              </a:tblGrid>
              <a:tr h="611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x</a:t>
                      </a:r>
                      <a:endParaRPr sz="24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-1.4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-1.4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-2.8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-3.4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-4.0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1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y</a:t>
                      </a:r>
                      <a:endParaRPr sz="24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0.4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0.4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0.1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0.2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0.3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1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z</a:t>
                      </a:r>
                      <a:endParaRPr sz="24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9.6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9.6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9.9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9.7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9.8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22"/>
          <p:cNvSpPr txBox="1"/>
          <p:nvPr/>
        </p:nvSpPr>
        <p:spPr>
          <a:xfrm>
            <a:off x="555575" y="5873300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Acceleration (m/s</a:t>
            </a:r>
            <a:r>
              <a:rPr lang="en" sz="2800" baseline="30000"/>
              <a:t>2</a:t>
            </a:r>
            <a:r>
              <a:rPr lang="en" sz="2800"/>
              <a:t>)</a:t>
            </a:r>
            <a:endParaRPr sz="2800"/>
          </a:p>
        </p:txBody>
      </p:sp>
      <p:sp>
        <p:nvSpPr>
          <p:cNvPr id="256" name="Google Shape;256;p22"/>
          <p:cNvSpPr/>
          <p:nvPr/>
        </p:nvSpPr>
        <p:spPr>
          <a:xfrm>
            <a:off x="13550550" y="6307288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sp>
        <p:nvSpPr>
          <p:cNvPr id="257" name="Google Shape;257;p22"/>
          <p:cNvSpPr txBox="1"/>
          <p:nvPr/>
        </p:nvSpPr>
        <p:spPr>
          <a:xfrm>
            <a:off x="16682850" y="6537400"/>
            <a:ext cx="14751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Left-right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Up-down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Circle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 </a:t>
            </a:r>
            <a:endParaRPr sz="2400"/>
          </a:p>
        </p:txBody>
      </p:sp>
      <p:cxnSp>
        <p:nvCxnSpPr>
          <p:cNvPr id="258" name="Google Shape;258;p22"/>
          <p:cNvCxnSpPr/>
          <p:nvPr/>
        </p:nvCxnSpPr>
        <p:spPr>
          <a:xfrm rot="10800000" flipH="1">
            <a:off x="15844950" y="6828550"/>
            <a:ext cx="837900" cy="62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22"/>
          <p:cNvCxnSpPr/>
          <p:nvPr/>
        </p:nvCxnSpPr>
        <p:spPr>
          <a:xfrm rot="10800000" flipH="1">
            <a:off x="15844950" y="7239550"/>
            <a:ext cx="845100" cy="2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2"/>
          <p:cNvCxnSpPr/>
          <p:nvPr/>
        </p:nvCxnSpPr>
        <p:spPr>
          <a:xfrm>
            <a:off x="15844950" y="7454650"/>
            <a:ext cx="852300" cy="178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22"/>
          <p:cNvCxnSpPr/>
          <p:nvPr/>
        </p:nvCxnSpPr>
        <p:spPr>
          <a:xfrm>
            <a:off x="15844950" y="7454650"/>
            <a:ext cx="84510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22"/>
          <p:cNvCxnSpPr>
            <a:stCxn id="253" idx="2"/>
            <a:endCxn id="255" idx="0"/>
          </p:cNvCxnSpPr>
          <p:nvPr/>
        </p:nvCxnSpPr>
        <p:spPr>
          <a:xfrm flipH="1">
            <a:off x="2216400" y="3725925"/>
            <a:ext cx="1845300" cy="214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22"/>
          <p:cNvSpPr txBox="1"/>
          <p:nvPr/>
        </p:nvSpPr>
        <p:spPr>
          <a:xfrm>
            <a:off x="4805525" y="6457250"/>
            <a:ext cx="537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7091475" y="6418925"/>
            <a:ext cx="3207600" cy="21474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Feature extraction: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RMS and Power Spectral Density (PSD)</a:t>
            </a:r>
            <a:endParaRPr sz="2400"/>
          </a:p>
        </p:txBody>
      </p:sp>
      <p:sp>
        <p:nvSpPr>
          <p:cNvPr id="265" name="Google Shape;265;p22"/>
          <p:cNvSpPr txBox="1"/>
          <p:nvPr/>
        </p:nvSpPr>
        <p:spPr>
          <a:xfrm>
            <a:off x="4805525" y="7106975"/>
            <a:ext cx="537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266" name="Google Shape;266;p22"/>
          <p:cNvSpPr txBox="1"/>
          <p:nvPr/>
        </p:nvSpPr>
        <p:spPr>
          <a:xfrm>
            <a:off x="4805525" y="7756700"/>
            <a:ext cx="537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cxnSp>
        <p:nvCxnSpPr>
          <p:cNvPr id="267" name="Google Shape;267;p22"/>
          <p:cNvCxnSpPr/>
          <p:nvPr/>
        </p:nvCxnSpPr>
        <p:spPr>
          <a:xfrm>
            <a:off x="5413275" y="74546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2"/>
          <p:cNvCxnSpPr/>
          <p:nvPr/>
        </p:nvCxnSpPr>
        <p:spPr>
          <a:xfrm>
            <a:off x="5413200" y="6853600"/>
            <a:ext cx="16782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2"/>
          <p:cNvCxnSpPr/>
          <p:nvPr/>
        </p:nvCxnSpPr>
        <p:spPr>
          <a:xfrm rot="10800000" flipH="1">
            <a:off x="5413200" y="8044225"/>
            <a:ext cx="1678200" cy="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2"/>
          <p:cNvCxnSpPr/>
          <p:nvPr/>
        </p:nvCxnSpPr>
        <p:spPr>
          <a:xfrm>
            <a:off x="5413275" y="73022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5413275" y="76070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22"/>
          <p:cNvCxnSpPr/>
          <p:nvPr/>
        </p:nvCxnSpPr>
        <p:spPr>
          <a:xfrm>
            <a:off x="5413200" y="77594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22"/>
          <p:cNvCxnSpPr/>
          <p:nvPr/>
        </p:nvCxnSpPr>
        <p:spPr>
          <a:xfrm>
            <a:off x="5413200" y="79118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22"/>
          <p:cNvCxnSpPr/>
          <p:nvPr/>
        </p:nvCxnSpPr>
        <p:spPr>
          <a:xfrm>
            <a:off x="5413200" y="69974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22"/>
          <p:cNvCxnSpPr/>
          <p:nvPr/>
        </p:nvCxnSpPr>
        <p:spPr>
          <a:xfrm>
            <a:off x="5413200" y="71498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22"/>
          <p:cNvCxnSpPr/>
          <p:nvPr/>
        </p:nvCxnSpPr>
        <p:spPr>
          <a:xfrm>
            <a:off x="5413200" y="67012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22"/>
          <p:cNvCxnSpPr/>
          <p:nvPr/>
        </p:nvCxnSpPr>
        <p:spPr>
          <a:xfrm>
            <a:off x="5413200" y="82252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22"/>
          <p:cNvCxnSpPr/>
          <p:nvPr/>
        </p:nvCxnSpPr>
        <p:spPr>
          <a:xfrm>
            <a:off x="5413200" y="65488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22"/>
          <p:cNvCxnSpPr/>
          <p:nvPr/>
        </p:nvCxnSpPr>
        <p:spPr>
          <a:xfrm>
            <a:off x="5413200" y="83776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22"/>
          <p:cNvSpPr txBox="1"/>
          <p:nvPr/>
        </p:nvSpPr>
        <p:spPr>
          <a:xfrm rot="-5400000">
            <a:off x="5781600" y="6103625"/>
            <a:ext cx="530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281" name="Google Shape;281;p22"/>
          <p:cNvSpPr txBox="1"/>
          <p:nvPr/>
        </p:nvSpPr>
        <p:spPr>
          <a:xfrm rot="-5400000">
            <a:off x="5781600" y="8465825"/>
            <a:ext cx="530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282" name="Google Shape;282;p22"/>
          <p:cNvSpPr txBox="1"/>
          <p:nvPr/>
        </p:nvSpPr>
        <p:spPr>
          <a:xfrm>
            <a:off x="4531800" y="8843350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375 raw values</a:t>
            </a:r>
            <a:endParaRPr sz="2800"/>
          </a:p>
        </p:txBody>
      </p:sp>
      <p:sp>
        <p:nvSpPr>
          <p:cNvPr id="283" name="Google Shape;283;p22"/>
          <p:cNvSpPr txBox="1"/>
          <p:nvPr/>
        </p:nvSpPr>
        <p:spPr>
          <a:xfrm>
            <a:off x="2400750" y="1508925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 second window</a:t>
            </a:r>
            <a:endParaRPr sz="2800"/>
          </a:p>
        </p:txBody>
      </p:sp>
      <p:sp>
        <p:nvSpPr>
          <p:cNvPr id="284" name="Google Shape;284;p22"/>
          <p:cNvSpPr/>
          <p:nvPr/>
        </p:nvSpPr>
        <p:spPr>
          <a:xfrm>
            <a:off x="10529363" y="6785350"/>
            <a:ext cx="2790900" cy="133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33x features</a:t>
            </a:r>
            <a:endParaRPr sz="2400"/>
          </a:p>
        </p:txBody>
      </p:sp>
      <p:sp>
        <p:nvSpPr>
          <p:cNvPr id="285" name="Google Shape;285;p22"/>
          <p:cNvSpPr txBox="1"/>
          <p:nvPr/>
        </p:nvSpPr>
        <p:spPr>
          <a:xfrm>
            <a:off x="10299075" y="4968688"/>
            <a:ext cx="55953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11 features per axis: RMS, 3x peak amplitudes from PSD, 3x peak frequencies from PSD, 4x spectral bins</a:t>
            </a:r>
            <a:endParaRPr sz="240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912975"/>
            <a:ext cx="135445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3"/>
          <p:cNvSpPr txBox="1">
            <a:spLocks noGrp="1"/>
          </p:cNvSpPr>
          <p:nvPr>
            <p:ph type="title"/>
          </p:nvPr>
        </p:nvSpPr>
        <p:spPr>
          <a:xfrm>
            <a:off x="623400" y="439675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Example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112950" y="2210925"/>
            <a:ext cx="2609700" cy="1515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93" name="Google Shape;293;p23"/>
          <p:cNvGraphicFramePr/>
          <p:nvPr/>
        </p:nvGraphicFramePr>
        <p:xfrm>
          <a:off x="394475" y="6575375"/>
          <a:ext cx="4411050" cy="1834500"/>
        </p:xfrm>
        <a:graphic>
          <a:graphicData uri="http://schemas.openxmlformats.org/drawingml/2006/table">
            <a:tbl>
              <a:tblPr>
                <a:noFill/>
                <a:tableStyleId>{30654970-D7A8-43EB-A22C-0FD9474BD714}</a:tableStyleId>
              </a:tblPr>
              <a:tblGrid>
                <a:gridCol w="463425"/>
                <a:gridCol w="789525"/>
                <a:gridCol w="789525"/>
                <a:gridCol w="789525"/>
                <a:gridCol w="789525"/>
                <a:gridCol w="789525"/>
              </a:tblGrid>
              <a:tr h="611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x</a:t>
                      </a:r>
                      <a:endParaRPr sz="24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-6.8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-5.6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-4.6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-4.1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-3.8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1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y</a:t>
                      </a:r>
                      <a:endParaRPr sz="24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-0.1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0.2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0.7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0.9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0.7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1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z</a:t>
                      </a:r>
                      <a:endParaRPr sz="24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10.4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10.3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10.2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10.1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9.6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p23"/>
          <p:cNvSpPr txBox="1"/>
          <p:nvPr/>
        </p:nvSpPr>
        <p:spPr>
          <a:xfrm>
            <a:off x="555575" y="5873300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Acceleration (m/s</a:t>
            </a:r>
            <a:r>
              <a:rPr lang="en" sz="2800" baseline="30000"/>
              <a:t>2</a:t>
            </a:r>
            <a:r>
              <a:rPr lang="en" sz="2800"/>
              <a:t>)</a:t>
            </a:r>
            <a:endParaRPr sz="2800"/>
          </a:p>
        </p:txBody>
      </p:sp>
      <p:sp>
        <p:nvSpPr>
          <p:cNvPr id="295" name="Google Shape;295;p23"/>
          <p:cNvSpPr/>
          <p:nvPr/>
        </p:nvSpPr>
        <p:spPr>
          <a:xfrm>
            <a:off x="13550550" y="6307288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sp>
        <p:nvSpPr>
          <p:cNvPr id="296" name="Google Shape;296;p23"/>
          <p:cNvSpPr txBox="1"/>
          <p:nvPr/>
        </p:nvSpPr>
        <p:spPr>
          <a:xfrm>
            <a:off x="16682850" y="6537400"/>
            <a:ext cx="14751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Left-right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Up-down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Circle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 </a:t>
            </a:r>
            <a:endParaRPr sz="2400"/>
          </a:p>
        </p:txBody>
      </p:sp>
      <p:cxnSp>
        <p:nvCxnSpPr>
          <p:cNvPr id="297" name="Google Shape;297;p23"/>
          <p:cNvCxnSpPr/>
          <p:nvPr/>
        </p:nvCxnSpPr>
        <p:spPr>
          <a:xfrm rot="10800000" flipH="1">
            <a:off x="15844950" y="6828550"/>
            <a:ext cx="837900" cy="62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23"/>
          <p:cNvCxnSpPr/>
          <p:nvPr/>
        </p:nvCxnSpPr>
        <p:spPr>
          <a:xfrm rot="10800000" flipH="1">
            <a:off x="15844950" y="7239550"/>
            <a:ext cx="845100" cy="2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23"/>
          <p:cNvCxnSpPr/>
          <p:nvPr/>
        </p:nvCxnSpPr>
        <p:spPr>
          <a:xfrm>
            <a:off x="15844950" y="7454650"/>
            <a:ext cx="852300" cy="178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23"/>
          <p:cNvCxnSpPr/>
          <p:nvPr/>
        </p:nvCxnSpPr>
        <p:spPr>
          <a:xfrm>
            <a:off x="15844950" y="7454650"/>
            <a:ext cx="84510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23"/>
          <p:cNvCxnSpPr>
            <a:stCxn id="292" idx="2"/>
            <a:endCxn id="294" idx="0"/>
          </p:cNvCxnSpPr>
          <p:nvPr/>
        </p:nvCxnSpPr>
        <p:spPr>
          <a:xfrm flipH="1">
            <a:off x="2216400" y="3725925"/>
            <a:ext cx="2201400" cy="214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23"/>
          <p:cNvSpPr txBox="1"/>
          <p:nvPr/>
        </p:nvSpPr>
        <p:spPr>
          <a:xfrm>
            <a:off x="4805525" y="6457250"/>
            <a:ext cx="537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7091475" y="6418925"/>
            <a:ext cx="3207600" cy="21474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Feature extraction: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RMS and Power Spectral Density (PSD)</a:t>
            </a:r>
            <a:endParaRPr sz="2400"/>
          </a:p>
        </p:txBody>
      </p:sp>
      <p:sp>
        <p:nvSpPr>
          <p:cNvPr id="304" name="Google Shape;304;p23"/>
          <p:cNvSpPr txBox="1"/>
          <p:nvPr/>
        </p:nvSpPr>
        <p:spPr>
          <a:xfrm>
            <a:off x="4805525" y="7106975"/>
            <a:ext cx="537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4805525" y="7756700"/>
            <a:ext cx="537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cxnSp>
        <p:nvCxnSpPr>
          <p:cNvPr id="306" name="Google Shape;306;p23"/>
          <p:cNvCxnSpPr/>
          <p:nvPr/>
        </p:nvCxnSpPr>
        <p:spPr>
          <a:xfrm>
            <a:off x="5413275" y="74546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23"/>
          <p:cNvCxnSpPr/>
          <p:nvPr/>
        </p:nvCxnSpPr>
        <p:spPr>
          <a:xfrm>
            <a:off x="5413200" y="6853600"/>
            <a:ext cx="16782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23"/>
          <p:cNvCxnSpPr/>
          <p:nvPr/>
        </p:nvCxnSpPr>
        <p:spPr>
          <a:xfrm rot="10800000" flipH="1">
            <a:off x="5413200" y="8044225"/>
            <a:ext cx="1678200" cy="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23"/>
          <p:cNvCxnSpPr/>
          <p:nvPr/>
        </p:nvCxnSpPr>
        <p:spPr>
          <a:xfrm>
            <a:off x="5413275" y="73022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23"/>
          <p:cNvCxnSpPr/>
          <p:nvPr/>
        </p:nvCxnSpPr>
        <p:spPr>
          <a:xfrm>
            <a:off x="5413275" y="76070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3"/>
          <p:cNvCxnSpPr/>
          <p:nvPr/>
        </p:nvCxnSpPr>
        <p:spPr>
          <a:xfrm>
            <a:off x="5413200" y="77594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23"/>
          <p:cNvCxnSpPr/>
          <p:nvPr/>
        </p:nvCxnSpPr>
        <p:spPr>
          <a:xfrm>
            <a:off x="5413200" y="79118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23"/>
          <p:cNvCxnSpPr/>
          <p:nvPr/>
        </p:nvCxnSpPr>
        <p:spPr>
          <a:xfrm>
            <a:off x="5413200" y="69974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23"/>
          <p:cNvCxnSpPr/>
          <p:nvPr/>
        </p:nvCxnSpPr>
        <p:spPr>
          <a:xfrm>
            <a:off x="5413200" y="71498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23"/>
          <p:cNvCxnSpPr/>
          <p:nvPr/>
        </p:nvCxnSpPr>
        <p:spPr>
          <a:xfrm>
            <a:off x="5413200" y="67012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23"/>
          <p:cNvCxnSpPr/>
          <p:nvPr/>
        </p:nvCxnSpPr>
        <p:spPr>
          <a:xfrm>
            <a:off x="5413200" y="82252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23"/>
          <p:cNvCxnSpPr/>
          <p:nvPr/>
        </p:nvCxnSpPr>
        <p:spPr>
          <a:xfrm>
            <a:off x="5413200" y="65488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23"/>
          <p:cNvCxnSpPr/>
          <p:nvPr/>
        </p:nvCxnSpPr>
        <p:spPr>
          <a:xfrm>
            <a:off x="5413200" y="83776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23"/>
          <p:cNvSpPr txBox="1"/>
          <p:nvPr/>
        </p:nvSpPr>
        <p:spPr>
          <a:xfrm rot="-5400000">
            <a:off x="5781600" y="6103625"/>
            <a:ext cx="530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 rot="-5400000">
            <a:off x="5781600" y="8465825"/>
            <a:ext cx="530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4531800" y="8843350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375 raw values</a:t>
            </a:r>
            <a:endParaRPr sz="2800"/>
          </a:p>
        </p:txBody>
      </p:sp>
      <p:sp>
        <p:nvSpPr>
          <p:cNvPr id="322" name="Google Shape;322;p23"/>
          <p:cNvSpPr txBox="1"/>
          <p:nvPr/>
        </p:nvSpPr>
        <p:spPr>
          <a:xfrm>
            <a:off x="2400750" y="1508925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 second window</a:t>
            </a:r>
            <a:endParaRPr sz="2800"/>
          </a:p>
        </p:txBody>
      </p:sp>
      <p:sp>
        <p:nvSpPr>
          <p:cNvPr id="323" name="Google Shape;323;p23"/>
          <p:cNvSpPr/>
          <p:nvPr/>
        </p:nvSpPr>
        <p:spPr>
          <a:xfrm>
            <a:off x="10529363" y="6785350"/>
            <a:ext cx="2790900" cy="133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33x features</a:t>
            </a:r>
            <a:endParaRPr sz="2400"/>
          </a:p>
        </p:txBody>
      </p:sp>
      <p:sp>
        <p:nvSpPr>
          <p:cNvPr id="324" name="Google Shape;324;p23"/>
          <p:cNvSpPr txBox="1"/>
          <p:nvPr/>
        </p:nvSpPr>
        <p:spPr>
          <a:xfrm>
            <a:off x="10299075" y="4968688"/>
            <a:ext cx="55953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11 features per axis: RMS, 3x peak amplitudes from PSD, 3x peak frequencies from PSD, 4x spectral bins</a:t>
            </a:r>
            <a:endParaRPr sz="240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50" y="188175"/>
            <a:ext cx="135445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912975"/>
            <a:ext cx="135445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23400" y="439675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Example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756850" y="2210925"/>
            <a:ext cx="150000" cy="1515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2870325" y="6575400"/>
          <a:ext cx="1896450" cy="1828710"/>
        </p:xfrm>
        <a:graphic>
          <a:graphicData uri="http://schemas.openxmlformats.org/drawingml/2006/table">
            <a:tbl>
              <a:tblPr>
                <a:noFill/>
                <a:tableStyleId>{30654970-D7A8-43EB-A22C-0FD9474BD714}</a:tableStyleId>
              </a:tblPr>
              <a:tblGrid>
                <a:gridCol w="631450"/>
                <a:gridCol w="1265000"/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/>
                        <a:t>x</a:t>
                      </a:r>
                      <a:endParaRPr sz="28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-1.4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/>
                        <a:t>y</a:t>
                      </a:r>
                      <a:endParaRPr sz="28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/>
                        <a:t>z</a:t>
                      </a:r>
                      <a:endParaRPr sz="28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9.6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2157600" y="5873400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Acceleration (m/s</a:t>
            </a:r>
            <a:r>
              <a:rPr lang="en" sz="2800" baseline="30000"/>
              <a:t>2</a:t>
            </a:r>
            <a:r>
              <a:rPr lang="en" sz="2800"/>
              <a:t>)</a:t>
            </a:r>
            <a:endParaRPr sz="2800"/>
          </a:p>
        </p:txBody>
      </p:sp>
      <p:sp>
        <p:nvSpPr>
          <p:cNvPr id="64" name="Google Shape;64;p14"/>
          <p:cNvSpPr/>
          <p:nvPr/>
        </p:nvSpPr>
        <p:spPr>
          <a:xfrm>
            <a:off x="9897425" y="6345263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cxnSp>
        <p:nvCxnSpPr>
          <p:cNvPr id="65" name="Google Shape;65;p14"/>
          <p:cNvCxnSpPr/>
          <p:nvPr/>
        </p:nvCxnSpPr>
        <p:spPr>
          <a:xfrm>
            <a:off x="4766775" y="7492625"/>
            <a:ext cx="513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/>
          <p:nvPr/>
        </p:nvCxnSpPr>
        <p:spPr>
          <a:xfrm>
            <a:off x="4766775" y="6891575"/>
            <a:ext cx="53190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4"/>
          <p:cNvCxnSpPr/>
          <p:nvPr/>
        </p:nvCxnSpPr>
        <p:spPr>
          <a:xfrm rot="10800000" flipH="1">
            <a:off x="4766775" y="8082200"/>
            <a:ext cx="5319000" cy="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14212575" y="6575374"/>
            <a:ext cx="26097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Left-right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Up-down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Circle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 </a:t>
            </a:r>
            <a:endParaRPr sz="2400"/>
          </a:p>
        </p:txBody>
      </p:sp>
      <p:cxnSp>
        <p:nvCxnSpPr>
          <p:cNvPr id="69" name="Google Shape;69;p14"/>
          <p:cNvCxnSpPr>
            <a:stCxn id="64" idx="6"/>
          </p:cNvCxnSpPr>
          <p:nvPr/>
        </p:nvCxnSpPr>
        <p:spPr>
          <a:xfrm rot="10800000" flipH="1">
            <a:off x="12191825" y="6866513"/>
            <a:ext cx="1996800" cy="62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4"/>
          <p:cNvCxnSpPr/>
          <p:nvPr/>
        </p:nvCxnSpPr>
        <p:spPr>
          <a:xfrm rot="10800000" flipH="1">
            <a:off x="12191825" y="7277513"/>
            <a:ext cx="2013900" cy="2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4"/>
          <p:cNvCxnSpPr/>
          <p:nvPr/>
        </p:nvCxnSpPr>
        <p:spPr>
          <a:xfrm>
            <a:off x="12191825" y="7492613"/>
            <a:ext cx="2031000" cy="178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4"/>
          <p:cNvCxnSpPr/>
          <p:nvPr/>
        </p:nvCxnSpPr>
        <p:spPr>
          <a:xfrm>
            <a:off x="12191825" y="7492613"/>
            <a:ext cx="201390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1" idx="2"/>
            <a:endCxn id="63" idx="0"/>
          </p:cNvCxnSpPr>
          <p:nvPr/>
        </p:nvCxnSpPr>
        <p:spPr>
          <a:xfrm>
            <a:off x="2831850" y="3725925"/>
            <a:ext cx="986700" cy="214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Footer Placeholder 1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125" y="2362200"/>
            <a:ext cx="619125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1600" y="2400300"/>
            <a:ext cx="64960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247225" y="1494125"/>
            <a:ext cx="47412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(x, y, z) accelerometer point from “left-right” sample</a:t>
            </a:r>
            <a:endParaRPr sz="2400"/>
          </a:p>
        </p:txBody>
      </p:sp>
      <p:sp>
        <p:nvSpPr>
          <p:cNvPr id="81" name="Google Shape;81;p15"/>
          <p:cNvSpPr txBox="1"/>
          <p:nvPr/>
        </p:nvSpPr>
        <p:spPr>
          <a:xfrm>
            <a:off x="11308500" y="1494125"/>
            <a:ext cx="47412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Many (x, y, z) accelerometer points from all classes</a:t>
            </a:r>
            <a:endParaRPr sz="2400"/>
          </a:p>
        </p:txBody>
      </p:sp>
      <p:sp>
        <p:nvSpPr>
          <p:cNvPr id="82" name="Google Shape;82;p15"/>
          <p:cNvSpPr/>
          <p:nvPr/>
        </p:nvSpPr>
        <p:spPr>
          <a:xfrm>
            <a:off x="12977625" y="4880775"/>
            <a:ext cx="864000" cy="864300"/>
          </a:xfrm>
          <a:prstGeom prst="ellipse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912975"/>
            <a:ext cx="135445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623400" y="439675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Example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756850" y="2210925"/>
            <a:ext cx="2609700" cy="1515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938000" y="6575400"/>
          <a:ext cx="6836850" cy="1828710"/>
        </p:xfrm>
        <a:graphic>
          <a:graphicData uri="http://schemas.openxmlformats.org/drawingml/2006/table">
            <a:tbl>
              <a:tblPr>
                <a:noFill/>
                <a:tableStyleId>{30654970-D7A8-43EB-A22C-0FD9474BD714}</a:tableStyleId>
              </a:tblPr>
              <a:tblGrid>
                <a:gridCol w="620600"/>
                <a:gridCol w="1243250"/>
                <a:gridCol w="1243250"/>
                <a:gridCol w="1243250"/>
                <a:gridCol w="1243250"/>
                <a:gridCol w="1243250"/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/>
                        <a:t>x</a:t>
                      </a:r>
                      <a:endParaRPr sz="28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-1.4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-1.4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-2.8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-3.4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-4.0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/>
                        <a:t>y</a:t>
                      </a:r>
                      <a:endParaRPr sz="28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0.4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0.1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0.2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0.3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/>
                        <a:t>z</a:t>
                      </a:r>
                      <a:endParaRPr sz="28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9.6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9.6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9.9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9.7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9.8</a:t>
                      </a:r>
                      <a:endParaRPr sz="28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6"/>
          <p:cNvSpPr txBox="1"/>
          <p:nvPr/>
        </p:nvSpPr>
        <p:spPr>
          <a:xfrm>
            <a:off x="2157600" y="5873400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Acceleration (m/s</a:t>
            </a:r>
            <a:r>
              <a:rPr lang="en" sz="2800" baseline="30000"/>
              <a:t>2</a:t>
            </a:r>
            <a:r>
              <a:rPr lang="en" sz="2800"/>
              <a:t>)</a:t>
            </a:r>
            <a:endParaRPr sz="2800"/>
          </a:p>
        </p:txBody>
      </p:sp>
      <p:sp>
        <p:nvSpPr>
          <p:cNvPr id="92" name="Google Shape;92;p16"/>
          <p:cNvSpPr/>
          <p:nvPr/>
        </p:nvSpPr>
        <p:spPr>
          <a:xfrm>
            <a:off x="10583225" y="6345263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cxnSp>
        <p:nvCxnSpPr>
          <p:cNvPr id="93" name="Google Shape;93;p16"/>
          <p:cNvCxnSpPr>
            <a:endCxn id="92" idx="2"/>
          </p:cNvCxnSpPr>
          <p:nvPr/>
        </p:nvCxnSpPr>
        <p:spPr>
          <a:xfrm>
            <a:off x="9313025" y="7492613"/>
            <a:ext cx="1270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/>
          <p:nvPr/>
        </p:nvCxnSpPr>
        <p:spPr>
          <a:xfrm>
            <a:off x="9312950" y="6891575"/>
            <a:ext cx="14586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/>
          <p:nvPr/>
        </p:nvCxnSpPr>
        <p:spPr>
          <a:xfrm rot="10800000" flipH="1">
            <a:off x="9312950" y="8082200"/>
            <a:ext cx="1458600" cy="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6"/>
          <p:cNvSpPr txBox="1"/>
          <p:nvPr/>
        </p:nvSpPr>
        <p:spPr>
          <a:xfrm>
            <a:off x="14898375" y="6575374"/>
            <a:ext cx="26097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Left-right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Up-down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Circle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 </a:t>
            </a:r>
            <a:endParaRPr sz="2400"/>
          </a:p>
        </p:txBody>
      </p:sp>
      <p:cxnSp>
        <p:nvCxnSpPr>
          <p:cNvPr id="97" name="Google Shape;97;p16"/>
          <p:cNvCxnSpPr>
            <a:stCxn id="92" idx="6"/>
          </p:cNvCxnSpPr>
          <p:nvPr/>
        </p:nvCxnSpPr>
        <p:spPr>
          <a:xfrm rot="10800000" flipH="1">
            <a:off x="12877625" y="6866513"/>
            <a:ext cx="1996800" cy="62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/>
          <p:nvPr/>
        </p:nvCxnSpPr>
        <p:spPr>
          <a:xfrm rot="10800000" flipH="1">
            <a:off x="12877625" y="7277513"/>
            <a:ext cx="2013900" cy="2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/>
          <p:nvPr/>
        </p:nvCxnSpPr>
        <p:spPr>
          <a:xfrm>
            <a:off x="12877625" y="7492613"/>
            <a:ext cx="2031000" cy="178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12877625" y="7492613"/>
            <a:ext cx="201390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6"/>
          <p:cNvCxnSpPr>
            <a:stCxn id="89" idx="2"/>
            <a:endCxn id="91" idx="0"/>
          </p:cNvCxnSpPr>
          <p:nvPr/>
        </p:nvCxnSpPr>
        <p:spPr>
          <a:xfrm flipH="1">
            <a:off x="3818700" y="3725925"/>
            <a:ext cx="243000" cy="214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6"/>
          <p:cNvSpPr txBox="1"/>
          <p:nvPr/>
        </p:nvSpPr>
        <p:spPr>
          <a:xfrm>
            <a:off x="7774850" y="6440375"/>
            <a:ext cx="8523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7774850" y="7049975"/>
            <a:ext cx="8523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7774850" y="7659575"/>
            <a:ext cx="8523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6115925" y="8665875"/>
            <a:ext cx="2330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6"/>
          <p:cNvSpPr txBox="1"/>
          <p:nvPr/>
        </p:nvSpPr>
        <p:spPr>
          <a:xfrm>
            <a:off x="3485525" y="8665875"/>
            <a:ext cx="49611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125 samples for each axis</a:t>
            </a:r>
            <a:endParaRPr sz="2800"/>
          </a:p>
        </p:txBody>
      </p:sp>
      <p:cxnSp>
        <p:nvCxnSpPr>
          <p:cNvPr id="107" name="Google Shape;107;p16"/>
          <p:cNvCxnSpPr/>
          <p:nvPr/>
        </p:nvCxnSpPr>
        <p:spPr>
          <a:xfrm>
            <a:off x="9313025" y="7340213"/>
            <a:ext cx="1270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9313025" y="7645013"/>
            <a:ext cx="1270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9312950" y="7797425"/>
            <a:ext cx="1346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9312950" y="7949825"/>
            <a:ext cx="1346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9312950" y="7035425"/>
            <a:ext cx="1346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9312950" y="7187825"/>
            <a:ext cx="1346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9312950" y="6739175"/>
            <a:ext cx="1528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9312950" y="8263175"/>
            <a:ext cx="1528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9312950" y="6586775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9312950" y="8415575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6"/>
          <p:cNvSpPr txBox="1"/>
          <p:nvPr/>
        </p:nvSpPr>
        <p:spPr>
          <a:xfrm rot="-5400000">
            <a:off x="9681350" y="6141600"/>
            <a:ext cx="530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 rot="-5400000">
            <a:off x="9681350" y="8503800"/>
            <a:ext cx="530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9016750" y="8881325"/>
            <a:ext cx="49611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375 total inputs to the model!</a:t>
            </a:r>
            <a:endParaRPr sz="2800"/>
          </a:p>
        </p:txBody>
      </p:sp>
      <p:sp>
        <p:nvSpPr>
          <p:cNvPr id="120" name="Google Shape;120;p16"/>
          <p:cNvSpPr txBox="1"/>
          <p:nvPr/>
        </p:nvSpPr>
        <p:spPr>
          <a:xfrm>
            <a:off x="2400750" y="1508925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 second window</a:t>
            </a:r>
            <a:endParaRPr sz="280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02738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deep learning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8520600" cy="2237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 sz="4200"/>
              <a:t>Computational complexity</a:t>
            </a:r>
            <a:endParaRPr sz="420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 sz="4200"/>
              <a:t>Requires lots of training data</a:t>
            </a:r>
            <a:endParaRPr sz="4200"/>
          </a:p>
        </p:txBody>
      </p:sp>
      <p:sp>
        <p:nvSpPr>
          <p:cNvPr id="127" name="Google Shape;127;p17"/>
          <p:cNvSpPr/>
          <p:nvPr/>
        </p:nvSpPr>
        <p:spPr>
          <a:xfrm>
            <a:off x="10996700" y="1740125"/>
            <a:ext cx="5877000" cy="1374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High-dimensional inputs</a:t>
            </a:r>
            <a:endParaRPr sz="3600"/>
          </a:p>
        </p:txBody>
      </p:sp>
      <p:sp>
        <p:nvSpPr>
          <p:cNvPr id="128" name="Google Shape;128;p17"/>
          <p:cNvSpPr/>
          <p:nvPr/>
        </p:nvSpPr>
        <p:spPr>
          <a:xfrm>
            <a:off x="10996700" y="3815475"/>
            <a:ext cx="5877000" cy="13746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Neural network for extracting features</a:t>
            </a:r>
            <a:endParaRPr sz="3600"/>
          </a:p>
        </p:txBody>
      </p:sp>
      <p:sp>
        <p:nvSpPr>
          <p:cNvPr id="129" name="Google Shape;129;p17"/>
          <p:cNvSpPr/>
          <p:nvPr/>
        </p:nvSpPr>
        <p:spPr>
          <a:xfrm>
            <a:off x="10996700" y="5890825"/>
            <a:ext cx="5877000" cy="13746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Neural network for classifying</a:t>
            </a:r>
            <a:endParaRPr sz="3600"/>
          </a:p>
        </p:txBody>
      </p:sp>
      <p:sp>
        <p:nvSpPr>
          <p:cNvPr id="130" name="Google Shape;130;p17"/>
          <p:cNvSpPr txBox="1"/>
          <p:nvPr/>
        </p:nvSpPr>
        <p:spPr>
          <a:xfrm>
            <a:off x="10755800" y="8222050"/>
            <a:ext cx="15897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1</a:t>
            </a:r>
            <a:endParaRPr sz="2400"/>
          </a:p>
        </p:txBody>
      </p:sp>
      <p:sp>
        <p:nvSpPr>
          <p:cNvPr id="131" name="Google Shape;131;p17"/>
          <p:cNvSpPr txBox="1"/>
          <p:nvPr/>
        </p:nvSpPr>
        <p:spPr>
          <a:xfrm>
            <a:off x="12345500" y="8222050"/>
            <a:ext cx="15897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2</a:t>
            </a:r>
            <a:endParaRPr sz="2400"/>
          </a:p>
        </p:txBody>
      </p:sp>
      <p:sp>
        <p:nvSpPr>
          <p:cNvPr id="132" name="Google Shape;132;p17"/>
          <p:cNvSpPr txBox="1"/>
          <p:nvPr/>
        </p:nvSpPr>
        <p:spPr>
          <a:xfrm>
            <a:off x="13935200" y="8222050"/>
            <a:ext cx="15897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3</a:t>
            </a:r>
            <a:endParaRPr sz="2400"/>
          </a:p>
        </p:txBody>
      </p:sp>
      <p:sp>
        <p:nvSpPr>
          <p:cNvPr id="133" name="Google Shape;133;p17"/>
          <p:cNvSpPr txBox="1"/>
          <p:nvPr/>
        </p:nvSpPr>
        <p:spPr>
          <a:xfrm>
            <a:off x="15524900" y="8222050"/>
            <a:ext cx="15897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4</a:t>
            </a:r>
            <a:endParaRPr sz="2400"/>
          </a:p>
        </p:txBody>
      </p:sp>
      <p:cxnSp>
        <p:nvCxnSpPr>
          <p:cNvPr id="134" name="Google Shape;134;p17"/>
          <p:cNvCxnSpPr>
            <a:stCxn id="129" idx="2"/>
            <a:endCxn id="130" idx="0"/>
          </p:cNvCxnSpPr>
          <p:nvPr/>
        </p:nvCxnSpPr>
        <p:spPr>
          <a:xfrm flipH="1">
            <a:off x="11550500" y="7265425"/>
            <a:ext cx="2384700" cy="95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7"/>
          <p:cNvCxnSpPr>
            <a:endCxn id="131" idx="0"/>
          </p:cNvCxnSpPr>
          <p:nvPr/>
        </p:nvCxnSpPr>
        <p:spPr>
          <a:xfrm flipH="1">
            <a:off x="13140350" y="7265350"/>
            <a:ext cx="795000" cy="95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7"/>
          <p:cNvCxnSpPr>
            <a:endCxn id="132" idx="0"/>
          </p:cNvCxnSpPr>
          <p:nvPr/>
        </p:nvCxnSpPr>
        <p:spPr>
          <a:xfrm>
            <a:off x="13935350" y="7265350"/>
            <a:ext cx="794700" cy="95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7"/>
          <p:cNvCxnSpPr>
            <a:endCxn id="133" idx="0"/>
          </p:cNvCxnSpPr>
          <p:nvPr/>
        </p:nvCxnSpPr>
        <p:spPr>
          <a:xfrm>
            <a:off x="13935350" y="7265350"/>
            <a:ext cx="2384400" cy="95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7"/>
          <p:cNvCxnSpPr>
            <a:stCxn id="128" idx="2"/>
            <a:endCxn id="129" idx="0"/>
          </p:cNvCxnSpPr>
          <p:nvPr/>
        </p:nvCxnSpPr>
        <p:spPr>
          <a:xfrm>
            <a:off x="13935200" y="5190075"/>
            <a:ext cx="0" cy="700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114968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118016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121064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124112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127160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130208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133256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136304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139352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142400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145448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148496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151544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154592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157640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160688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7"/>
          <p:cNvCxnSpPr/>
          <p:nvPr/>
        </p:nvCxnSpPr>
        <p:spPr>
          <a:xfrm>
            <a:off x="16373600" y="3161650"/>
            <a:ext cx="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Footer Placeholder 3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912975"/>
            <a:ext cx="135445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23400" y="439675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Example</a:t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756850" y="2210925"/>
            <a:ext cx="2609700" cy="1515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3" name="Google Shape;163;p18"/>
          <p:cNvGraphicFramePr/>
          <p:nvPr/>
        </p:nvGraphicFramePr>
        <p:xfrm>
          <a:off x="394475" y="6575375"/>
          <a:ext cx="4411050" cy="1834500"/>
        </p:xfrm>
        <a:graphic>
          <a:graphicData uri="http://schemas.openxmlformats.org/drawingml/2006/table">
            <a:tbl>
              <a:tblPr>
                <a:noFill/>
                <a:tableStyleId>{30654970-D7A8-43EB-A22C-0FD9474BD714}</a:tableStyleId>
              </a:tblPr>
              <a:tblGrid>
                <a:gridCol w="463425"/>
                <a:gridCol w="789525"/>
                <a:gridCol w="789525"/>
                <a:gridCol w="789525"/>
                <a:gridCol w="789525"/>
                <a:gridCol w="789525"/>
              </a:tblGrid>
              <a:tr h="611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x</a:t>
                      </a:r>
                      <a:endParaRPr sz="24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-1.4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-1.4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-2.8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-3.4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-4.0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1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y</a:t>
                      </a:r>
                      <a:endParaRPr sz="24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0.4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0.4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0.1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0.2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0.3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11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z</a:t>
                      </a:r>
                      <a:endParaRPr sz="2400" b="1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9.6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9.6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9.9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9.7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9.8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18"/>
          <p:cNvSpPr txBox="1"/>
          <p:nvPr/>
        </p:nvSpPr>
        <p:spPr>
          <a:xfrm>
            <a:off x="555575" y="5873300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Acceleration (m/s</a:t>
            </a:r>
            <a:r>
              <a:rPr lang="en" sz="2800" baseline="30000"/>
              <a:t>2</a:t>
            </a:r>
            <a:r>
              <a:rPr lang="en" sz="2800"/>
              <a:t>)</a:t>
            </a:r>
            <a:endParaRPr sz="2800"/>
          </a:p>
        </p:txBody>
      </p:sp>
      <p:sp>
        <p:nvSpPr>
          <p:cNvPr id="165" name="Google Shape;165;p18"/>
          <p:cNvSpPr/>
          <p:nvPr/>
        </p:nvSpPr>
        <p:spPr>
          <a:xfrm>
            <a:off x="13550550" y="6345263"/>
            <a:ext cx="2294400" cy="22947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</a:t>
            </a:r>
            <a:endParaRPr sz="3600"/>
          </a:p>
        </p:txBody>
      </p:sp>
      <p:cxnSp>
        <p:nvCxnSpPr>
          <p:cNvPr id="166" name="Google Shape;166;p18"/>
          <p:cNvCxnSpPr>
            <a:endCxn id="165" idx="2"/>
          </p:cNvCxnSpPr>
          <p:nvPr/>
        </p:nvCxnSpPr>
        <p:spPr>
          <a:xfrm>
            <a:off x="10302750" y="7492613"/>
            <a:ext cx="324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10302675" y="6891575"/>
            <a:ext cx="34371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8"/>
          <p:cNvCxnSpPr/>
          <p:nvPr/>
        </p:nvCxnSpPr>
        <p:spPr>
          <a:xfrm rot="10800000" flipH="1">
            <a:off x="10302675" y="8082200"/>
            <a:ext cx="3437100" cy="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8"/>
          <p:cNvSpPr txBox="1"/>
          <p:nvPr/>
        </p:nvSpPr>
        <p:spPr>
          <a:xfrm>
            <a:off x="16682850" y="6575375"/>
            <a:ext cx="1475100" cy="18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Left-right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Up-down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Circle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 </a:t>
            </a:r>
            <a:endParaRPr sz="2400"/>
          </a:p>
        </p:txBody>
      </p:sp>
      <p:cxnSp>
        <p:nvCxnSpPr>
          <p:cNvPr id="170" name="Google Shape;170;p18"/>
          <p:cNvCxnSpPr/>
          <p:nvPr/>
        </p:nvCxnSpPr>
        <p:spPr>
          <a:xfrm rot="10800000" flipH="1">
            <a:off x="15844950" y="6866525"/>
            <a:ext cx="837900" cy="62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8"/>
          <p:cNvCxnSpPr/>
          <p:nvPr/>
        </p:nvCxnSpPr>
        <p:spPr>
          <a:xfrm rot="10800000" flipH="1">
            <a:off x="15844950" y="7277525"/>
            <a:ext cx="845100" cy="21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15844950" y="7492625"/>
            <a:ext cx="852300" cy="178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15844950" y="7492625"/>
            <a:ext cx="845100" cy="60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8"/>
          <p:cNvCxnSpPr>
            <a:stCxn id="162" idx="2"/>
            <a:endCxn id="164" idx="0"/>
          </p:cNvCxnSpPr>
          <p:nvPr/>
        </p:nvCxnSpPr>
        <p:spPr>
          <a:xfrm flipH="1">
            <a:off x="2216400" y="3725925"/>
            <a:ext cx="1845300" cy="214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18"/>
          <p:cNvSpPr txBox="1"/>
          <p:nvPr/>
        </p:nvSpPr>
        <p:spPr>
          <a:xfrm>
            <a:off x="4805525" y="6457250"/>
            <a:ext cx="537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091475" y="6418925"/>
            <a:ext cx="3207600" cy="21474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Feature extraction: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Calculate RMS for each axis</a:t>
            </a:r>
            <a:endParaRPr sz="2400"/>
          </a:p>
        </p:txBody>
      </p:sp>
      <p:sp>
        <p:nvSpPr>
          <p:cNvPr id="177" name="Google Shape;177;p18"/>
          <p:cNvSpPr txBox="1"/>
          <p:nvPr/>
        </p:nvSpPr>
        <p:spPr>
          <a:xfrm>
            <a:off x="4805525" y="7106975"/>
            <a:ext cx="537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4805525" y="7756700"/>
            <a:ext cx="537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cxnSp>
        <p:nvCxnSpPr>
          <p:cNvPr id="179" name="Google Shape;179;p18"/>
          <p:cNvCxnSpPr/>
          <p:nvPr/>
        </p:nvCxnSpPr>
        <p:spPr>
          <a:xfrm>
            <a:off x="5413275" y="74546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5413200" y="6853600"/>
            <a:ext cx="1678200" cy="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18"/>
          <p:cNvCxnSpPr/>
          <p:nvPr/>
        </p:nvCxnSpPr>
        <p:spPr>
          <a:xfrm rot="10800000" flipH="1">
            <a:off x="5413200" y="8044225"/>
            <a:ext cx="1678200" cy="6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5413275" y="73022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5413275" y="76070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18"/>
          <p:cNvCxnSpPr/>
          <p:nvPr/>
        </p:nvCxnSpPr>
        <p:spPr>
          <a:xfrm>
            <a:off x="5413200" y="77594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18"/>
          <p:cNvCxnSpPr/>
          <p:nvPr/>
        </p:nvCxnSpPr>
        <p:spPr>
          <a:xfrm>
            <a:off x="5413200" y="79118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8"/>
          <p:cNvCxnSpPr/>
          <p:nvPr/>
        </p:nvCxnSpPr>
        <p:spPr>
          <a:xfrm>
            <a:off x="5413200" y="69974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8"/>
          <p:cNvCxnSpPr/>
          <p:nvPr/>
        </p:nvCxnSpPr>
        <p:spPr>
          <a:xfrm>
            <a:off x="5413200" y="714985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18"/>
          <p:cNvCxnSpPr/>
          <p:nvPr/>
        </p:nvCxnSpPr>
        <p:spPr>
          <a:xfrm>
            <a:off x="5413200" y="67012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8"/>
          <p:cNvCxnSpPr/>
          <p:nvPr/>
        </p:nvCxnSpPr>
        <p:spPr>
          <a:xfrm>
            <a:off x="5413200" y="82252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18"/>
          <p:cNvCxnSpPr/>
          <p:nvPr/>
        </p:nvCxnSpPr>
        <p:spPr>
          <a:xfrm>
            <a:off x="5413200" y="65488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8"/>
          <p:cNvCxnSpPr/>
          <p:nvPr/>
        </p:nvCxnSpPr>
        <p:spPr>
          <a:xfrm>
            <a:off x="5413200" y="8377600"/>
            <a:ext cx="167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18"/>
          <p:cNvSpPr txBox="1"/>
          <p:nvPr/>
        </p:nvSpPr>
        <p:spPr>
          <a:xfrm rot="-5400000">
            <a:off x="5781600" y="6103625"/>
            <a:ext cx="530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 rot="-5400000">
            <a:off x="5781600" y="8465825"/>
            <a:ext cx="530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4531800" y="8843350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375 raw values</a:t>
            </a:r>
            <a:endParaRPr sz="2800"/>
          </a:p>
        </p:txBody>
      </p:sp>
      <p:sp>
        <p:nvSpPr>
          <p:cNvPr id="195" name="Google Shape;195;p18"/>
          <p:cNvSpPr txBox="1"/>
          <p:nvPr/>
        </p:nvSpPr>
        <p:spPr>
          <a:xfrm>
            <a:off x="9989400" y="8677475"/>
            <a:ext cx="38745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 model input values</a:t>
            </a:r>
            <a:endParaRPr sz="2800"/>
          </a:p>
        </p:txBody>
      </p:sp>
      <p:sp>
        <p:nvSpPr>
          <p:cNvPr id="196" name="Google Shape;196;p18"/>
          <p:cNvSpPr txBox="1"/>
          <p:nvPr/>
        </p:nvSpPr>
        <p:spPr>
          <a:xfrm>
            <a:off x="10299150" y="6266525"/>
            <a:ext cx="3745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</a:t>
            </a:r>
            <a:r>
              <a:rPr lang="en" sz="2400" baseline="-25000"/>
              <a:t>RMS</a:t>
            </a:r>
            <a:r>
              <a:rPr lang="en" sz="2400"/>
              <a:t> = 5.7 m/s</a:t>
            </a:r>
            <a:r>
              <a:rPr lang="en" sz="2400" baseline="30000"/>
              <a:t>2</a:t>
            </a:r>
            <a:r>
              <a:rPr lang="en" sz="2400"/>
              <a:t> (RMS)</a:t>
            </a:r>
            <a:endParaRPr sz="2400"/>
          </a:p>
        </p:txBody>
      </p:sp>
      <p:sp>
        <p:nvSpPr>
          <p:cNvPr id="197" name="Google Shape;197;p18"/>
          <p:cNvSpPr txBox="1"/>
          <p:nvPr/>
        </p:nvSpPr>
        <p:spPr>
          <a:xfrm>
            <a:off x="10299150" y="6876125"/>
            <a:ext cx="3745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r>
              <a:rPr lang="en" sz="2400" baseline="-25000"/>
              <a:t>RMS</a:t>
            </a:r>
            <a:r>
              <a:rPr lang="en" sz="2400"/>
              <a:t> = 1.2 m/s</a:t>
            </a:r>
            <a:r>
              <a:rPr lang="en" sz="2400" baseline="30000"/>
              <a:t>2</a:t>
            </a:r>
            <a:r>
              <a:rPr lang="en" sz="2400"/>
              <a:t> (RMS)</a:t>
            </a:r>
            <a:endParaRPr sz="2400"/>
          </a:p>
        </p:txBody>
      </p:sp>
      <p:sp>
        <p:nvSpPr>
          <p:cNvPr id="198" name="Google Shape;198;p18"/>
          <p:cNvSpPr txBox="1"/>
          <p:nvPr/>
        </p:nvSpPr>
        <p:spPr>
          <a:xfrm>
            <a:off x="10299150" y="7485725"/>
            <a:ext cx="3745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</a:t>
            </a:r>
            <a:r>
              <a:rPr lang="en" sz="2400" baseline="-25000"/>
              <a:t>RMS</a:t>
            </a:r>
            <a:r>
              <a:rPr lang="en" sz="2400"/>
              <a:t> = 9.9 m/s</a:t>
            </a:r>
            <a:r>
              <a:rPr lang="en" sz="2400" baseline="30000"/>
              <a:t>2</a:t>
            </a:r>
            <a:r>
              <a:rPr lang="en" sz="2400"/>
              <a:t> (RMS)</a:t>
            </a:r>
            <a:endParaRPr sz="2400"/>
          </a:p>
        </p:txBody>
      </p:sp>
      <p:sp>
        <p:nvSpPr>
          <p:cNvPr id="199" name="Google Shape;199;p18"/>
          <p:cNvSpPr txBox="1"/>
          <p:nvPr/>
        </p:nvSpPr>
        <p:spPr>
          <a:xfrm>
            <a:off x="2400750" y="1508925"/>
            <a:ext cx="3321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 second window</a:t>
            </a:r>
            <a:endParaRPr sz="280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813" y="450925"/>
            <a:ext cx="10824376" cy="93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438" y="6301125"/>
            <a:ext cx="8607124" cy="32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400" y="244975"/>
            <a:ext cx="9181200" cy="34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/>
          <p:nvPr/>
        </p:nvSpPr>
        <p:spPr>
          <a:xfrm>
            <a:off x="7540200" y="4201388"/>
            <a:ext cx="3207600" cy="15897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Feature extraction: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FFT</a:t>
            </a:r>
            <a:endParaRPr sz="2400"/>
          </a:p>
        </p:txBody>
      </p:sp>
      <p:cxnSp>
        <p:nvCxnSpPr>
          <p:cNvPr id="212" name="Google Shape;212;p20"/>
          <p:cNvCxnSpPr>
            <a:stCxn id="210" idx="2"/>
            <a:endCxn id="211" idx="0"/>
          </p:cNvCxnSpPr>
          <p:nvPr/>
        </p:nvCxnSpPr>
        <p:spPr>
          <a:xfrm>
            <a:off x="9143999" y="3691375"/>
            <a:ext cx="0" cy="51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0"/>
          <p:cNvCxnSpPr>
            <a:stCxn id="211" idx="2"/>
            <a:endCxn id="209" idx="0"/>
          </p:cNvCxnSpPr>
          <p:nvPr/>
        </p:nvCxnSpPr>
        <p:spPr>
          <a:xfrm>
            <a:off x="9144000" y="5791088"/>
            <a:ext cx="0" cy="51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0"/>
          <p:cNvSpPr txBox="1"/>
          <p:nvPr/>
        </p:nvSpPr>
        <p:spPr>
          <a:xfrm>
            <a:off x="4103850" y="244975"/>
            <a:ext cx="8565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m/s</a:t>
            </a:r>
            <a:r>
              <a:rPr lang="en" sz="2400" baseline="30000"/>
              <a:t>2</a:t>
            </a:r>
            <a:endParaRPr sz="2400" baseline="30000"/>
          </a:p>
        </p:txBody>
      </p:sp>
      <p:sp>
        <p:nvSpPr>
          <p:cNvPr id="215" name="Google Shape;215;p20"/>
          <p:cNvSpPr txBox="1"/>
          <p:nvPr/>
        </p:nvSpPr>
        <p:spPr>
          <a:xfrm>
            <a:off x="4103850" y="6301125"/>
            <a:ext cx="8565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m/s</a:t>
            </a:r>
            <a:r>
              <a:rPr lang="en" sz="2400" baseline="30000"/>
              <a:t>2</a:t>
            </a:r>
            <a:endParaRPr sz="2400" baseline="30000"/>
          </a:p>
        </p:txBody>
      </p:sp>
      <p:sp>
        <p:nvSpPr>
          <p:cNvPr id="216" name="Google Shape;216;p20"/>
          <p:cNvSpPr txBox="1"/>
          <p:nvPr/>
        </p:nvSpPr>
        <p:spPr>
          <a:xfrm>
            <a:off x="12471525" y="3525075"/>
            <a:ext cx="8565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ms</a:t>
            </a:r>
            <a:endParaRPr sz="2400" baseline="30000"/>
          </a:p>
        </p:txBody>
      </p:sp>
      <p:sp>
        <p:nvSpPr>
          <p:cNvPr id="217" name="Google Shape;217;p20"/>
          <p:cNvSpPr txBox="1"/>
          <p:nvPr/>
        </p:nvSpPr>
        <p:spPr>
          <a:xfrm>
            <a:off x="12591050" y="9532025"/>
            <a:ext cx="8565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Hz</a:t>
            </a:r>
            <a:endParaRPr sz="2400" baseline="30000"/>
          </a:p>
        </p:txBody>
      </p:sp>
      <p:sp>
        <p:nvSpPr>
          <p:cNvPr id="218" name="Google Shape;218;p20"/>
          <p:cNvSpPr txBox="1"/>
          <p:nvPr/>
        </p:nvSpPr>
        <p:spPr>
          <a:xfrm>
            <a:off x="13328025" y="1713175"/>
            <a:ext cx="2629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domain</a:t>
            </a:r>
            <a:endParaRPr sz="2400" baseline="30000"/>
          </a:p>
        </p:txBody>
      </p:sp>
      <p:sp>
        <p:nvSpPr>
          <p:cNvPr id="219" name="Google Shape;219;p20"/>
          <p:cNvSpPr txBox="1"/>
          <p:nvPr/>
        </p:nvSpPr>
        <p:spPr>
          <a:xfrm>
            <a:off x="13328025" y="7661575"/>
            <a:ext cx="2928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 domain</a:t>
            </a:r>
            <a:endParaRPr sz="2400" baseline="3000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580" y="6185649"/>
            <a:ext cx="7748177" cy="290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187" y="733875"/>
            <a:ext cx="8264963" cy="310246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/>
          <p:nvPr/>
        </p:nvSpPr>
        <p:spPr>
          <a:xfrm>
            <a:off x="3730920" y="4295456"/>
            <a:ext cx="2887500" cy="14310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Feature extraction: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FFT</a:t>
            </a:r>
            <a:endParaRPr sz="2400"/>
          </a:p>
        </p:txBody>
      </p:sp>
      <p:cxnSp>
        <p:nvCxnSpPr>
          <p:cNvPr id="227" name="Google Shape;227;p21"/>
          <p:cNvCxnSpPr>
            <a:stCxn id="225" idx="2"/>
            <a:endCxn id="226" idx="0"/>
          </p:cNvCxnSpPr>
          <p:nvPr/>
        </p:nvCxnSpPr>
        <p:spPr>
          <a:xfrm>
            <a:off x="5174669" y="3836341"/>
            <a:ext cx="0" cy="45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1"/>
          <p:cNvCxnSpPr>
            <a:stCxn id="226" idx="2"/>
            <a:endCxn id="224" idx="0"/>
          </p:cNvCxnSpPr>
          <p:nvPr/>
        </p:nvCxnSpPr>
        <p:spPr>
          <a:xfrm>
            <a:off x="5174670" y="5726456"/>
            <a:ext cx="0" cy="45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21"/>
          <p:cNvSpPr txBox="1"/>
          <p:nvPr/>
        </p:nvSpPr>
        <p:spPr>
          <a:xfrm>
            <a:off x="517950" y="733875"/>
            <a:ext cx="890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m/s</a:t>
            </a:r>
            <a:r>
              <a:rPr lang="en" sz="2400" baseline="30000"/>
              <a:t>2</a:t>
            </a:r>
            <a:endParaRPr sz="2400" baseline="30000"/>
          </a:p>
        </p:txBody>
      </p:sp>
      <p:sp>
        <p:nvSpPr>
          <p:cNvPr id="230" name="Google Shape;230;p21"/>
          <p:cNvSpPr txBox="1"/>
          <p:nvPr/>
        </p:nvSpPr>
        <p:spPr>
          <a:xfrm>
            <a:off x="8277721" y="3686636"/>
            <a:ext cx="771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ms</a:t>
            </a:r>
            <a:endParaRPr sz="2400" baseline="30000"/>
          </a:p>
        </p:txBody>
      </p:sp>
      <p:sp>
        <p:nvSpPr>
          <p:cNvPr id="231" name="Google Shape;231;p21"/>
          <p:cNvSpPr txBox="1"/>
          <p:nvPr/>
        </p:nvSpPr>
        <p:spPr>
          <a:xfrm>
            <a:off x="8277721" y="9094121"/>
            <a:ext cx="771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Hz</a:t>
            </a:r>
            <a:endParaRPr sz="2400" baseline="30000"/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4850" y="3386163"/>
            <a:ext cx="7748176" cy="290847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/>
          <p:nvPr/>
        </p:nvSpPr>
        <p:spPr>
          <a:xfrm>
            <a:off x="517950" y="6185500"/>
            <a:ext cx="890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m/s</a:t>
            </a:r>
            <a:r>
              <a:rPr lang="en" sz="2400" baseline="30000"/>
              <a:t>2</a:t>
            </a:r>
            <a:endParaRPr sz="2400" baseline="30000"/>
          </a:p>
        </p:txBody>
      </p:sp>
      <p:sp>
        <p:nvSpPr>
          <p:cNvPr id="234" name="Google Shape;234;p21"/>
          <p:cNvSpPr/>
          <p:nvPr/>
        </p:nvSpPr>
        <p:spPr>
          <a:xfrm>
            <a:off x="12385195" y="6924393"/>
            <a:ext cx="2887500" cy="1431000"/>
          </a:xfrm>
          <a:prstGeom prst="rect">
            <a:avLst/>
          </a:prstGeom>
          <a:solidFill>
            <a:srgbClr val="C9DAF8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Feature extraction:</a:t>
            </a:r>
            <a:endParaRPr sz="2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PSD</a:t>
            </a:r>
            <a:endParaRPr sz="2400"/>
          </a:p>
        </p:txBody>
      </p:sp>
      <p:cxnSp>
        <p:nvCxnSpPr>
          <p:cNvPr id="235" name="Google Shape;235;p21"/>
          <p:cNvCxnSpPr>
            <a:stCxn id="224" idx="3"/>
            <a:endCxn id="234" idx="1"/>
          </p:cNvCxnSpPr>
          <p:nvPr/>
        </p:nvCxnSpPr>
        <p:spPr>
          <a:xfrm>
            <a:off x="9048757" y="7639885"/>
            <a:ext cx="3336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1"/>
          <p:cNvCxnSpPr>
            <a:stCxn id="234" idx="0"/>
            <a:endCxn id="232" idx="2"/>
          </p:cNvCxnSpPr>
          <p:nvPr/>
        </p:nvCxnSpPr>
        <p:spPr>
          <a:xfrm rot="10800000">
            <a:off x="13828945" y="6294693"/>
            <a:ext cx="0" cy="629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1"/>
          <p:cNvSpPr txBox="1"/>
          <p:nvPr/>
        </p:nvSpPr>
        <p:spPr>
          <a:xfrm rot="-5400000">
            <a:off x="9125950" y="4040125"/>
            <a:ext cx="18747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[m/s</a:t>
            </a:r>
            <a:r>
              <a:rPr lang="en" sz="2400" baseline="30000"/>
              <a:t>2</a:t>
            </a:r>
            <a:r>
              <a:rPr lang="en" sz="2400"/>
              <a:t>]</a:t>
            </a:r>
            <a:r>
              <a:rPr lang="en" sz="2400" baseline="30000"/>
              <a:t>2</a:t>
            </a:r>
            <a:r>
              <a:rPr lang="en" sz="2400"/>
              <a:t>/Hz</a:t>
            </a:r>
            <a:endParaRPr sz="2400"/>
          </a:p>
        </p:txBody>
      </p:sp>
      <p:sp>
        <p:nvSpPr>
          <p:cNvPr id="238" name="Google Shape;238;p21"/>
          <p:cNvSpPr txBox="1"/>
          <p:nvPr/>
        </p:nvSpPr>
        <p:spPr>
          <a:xfrm>
            <a:off x="16932021" y="6185496"/>
            <a:ext cx="771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Hz</a:t>
            </a:r>
            <a:endParaRPr sz="2400" baseline="30000"/>
          </a:p>
        </p:txBody>
      </p:sp>
      <p:sp>
        <p:nvSpPr>
          <p:cNvPr id="239" name="Google Shape;239;p21"/>
          <p:cNvSpPr txBox="1"/>
          <p:nvPr/>
        </p:nvSpPr>
        <p:spPr>
          <a:xfrm>
            <a:off x="11474988" y="2854675"/>
            <a:ext cx="47079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Power Spectral Density (PSD)</a:t>
            </a:r>
            <a:endParaRPr sz="2400" baseline="30000"/>
          </a:p>
        </p:txBody>
      </p:sp>
      <p:sp>
        <p:nvSpPr>
          <p:cNvPr id="240" name="Google Shape;240;p21"/>
          <p:cNvSpPr/>
          <p:nvPr/>
        </p:nvSpPr>
        <p:spPr>
          <a:xfrm>
            <a:off x="10996700" y="3486275"/>
            <a:ext cx="478500" cy="2240100"/>
          </a:xfrm>
          <a:prstGeom prst="rect">
            <a:avLst/>
          </a:prstGeom>
          <a:solidFill>
            <a:srgbClr val="FFF2CC">
              <a:alpha val="74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11606300" y="3486275"/>
            <a:ext cx="478500" cy="2240100"/>
          </a:xfrm>
          <a:prstGeom prst="rect">
            <a:avLst/>
          </a:prstGeom>
          <a:solidFill>
            <a:srgbClr val="FFF2CC">
              <a:alpha val="74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12215900" y="3486275"/>
            <a:ext cx="478500" cy="2240100"/>
          </a:xfrm>
          <a:prstGeom prst="rect">
            <a:avLst/>
          </a:prstGeom>
          <a:solidFill>
            <a:srgbClr val="FFF2CC">
              <a:alpha val="74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12825500" y="3486275"/>
            <a:ext cx="2887500" cy="2240100"/>
          </a:xfrm>
          <a:prstGeom prst="rect">
            <a:avLst/>
          </a:prstGeom>
          <a:solidFill>
            <a:srgbClr val="FFF2CC">
              <a:alpha val="74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11176000" y="3364675"/>
            <a:ext cx="771000" cy="7710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2385050" y="3680350"/>
            <a:ext cx="771000" cy="7710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13293675" y="3680350"/>
            <a:ext cx="771000" cy="7710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Custom</PresentationFormat>
  <Paragraphs>200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Slide 1</vt:lpstr>
      <vt:lpstr>Feature Example</vt:lpstr>
      <vt:lpstr>Slide 3</vt:lpstr>
      <vt:lpstr>Feature Example</vt:lpstr>
      <vt:lpstr>Problems with deep learning</vt:lpstr>
      <vt:lpstr>Feature Example</vt:lpstr>
      <vt:lpstr>Slide 7</vt:lpstr>
      <vt:lpstr>Slide 8</vt:lpstr>
      <vt:lpstr>Slide 9</vt:lpstr>
      <vt:lpstr>Feature Example</vt:lpstr>
      <vt:lpstr>Feature Example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sgmustadio</cp:lastModifiedBy>
  <cp:revision>1</cp:revision>
  <dcterms:modified xsi:type="dcterms:W3CDTF">2021-05-24T20:56:14Z</dcterms:modified>
</cp:coreProperties>
</file>