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C9C45A6-370E-4BC7-8A18-AC5DEB8A750A}">
  <a:tblStyle styleId="{7C9C45A6-370E-4BC7-8A18-AC5DEB8A75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432" y="-91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354a06ff3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354a06ff3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354a06ff3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354a06ff3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354a06ff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354a06ff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354a06ff3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a354a06ff3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354a06ff3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354a06ff3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354a06ff3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354a06ff3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a354a06ff3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a354a06ff3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af7aa0f3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af7aa0f3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abbbc333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abbbc333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354a06ff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354a06ff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354a06ff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354a06ff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354a06ff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354a06ff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354a06ff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354a06ff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354a06ff3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354a06ff3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354a06ff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354a06ff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354a06ff3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354a06ff3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354a06ff3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354a06ff3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25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Requires="p14">
      <p:transition spd="slow" p14:dur="1000">
        <p:fade/>
      </p:transition>
    </mc:Choice>
    <mc:Fallback>
      <p:transition spd="slow">
        <p:fade/>
      </p:transition>
    </mc:Fallback>
  </mc:AlternateConten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3990600" y="5185475"/>
          <a:ext cx="11054625" cy="42065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/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6201525" y="4437600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56" name="Google Shape;56;p13"/>
          <p:cNvSpPr txBox="1"/>
          <p:nvPr/>
        </p:nvSpPr>
        <p:spPr>
          <a:xfrm rot="-5400000">
            <a:off x="1937400" y="7338775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57" name="Google Shape;57;p13"/>
          <p:cNvSpPr/>
          <p:nvPr/>
        </p:nvSpPr>
        <p:spPr>
          <a:xfrm>
            <a:off x="9342825" y="1245438"/>
            <a:ext cx="2294400" cy="22947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</a:t>
            </a:r>
            <a:endParaRPr sz="3600"/>
          </a:p>
        </p:txBody>
      </p:sp>
      <p:sp>
        <p:nvSpPr>
          <p:cNvPr id="58" name="Google Shape;58;p13"/>
          <p:cNvSpPr txBox="1"/>
          <p:nvPr/>
        </p:nvSpPr>
        <p:spPr>
          <a:xfrm>
            <a:off x="12475125" y="1475550"/>
            <a:ext cx="1475100" cy="18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Circle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Idle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Left-right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Up-down</a:t>
            </a:r>
            <a:endParaRPr sz="2400"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11637225" y="1766700"/>
            <a:ext cx="837900" cy="626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/>
          <p:nvPr/>
        </p:nvCxnSpPr>
        <p:spPr>
          <a:xfrm rot="10800000" flipH="1">
            <a:off x="11637225" y="2177700"/>
            <a:ext cx="845100" cy="215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/>
          <p:nvPr/>
        </p:nvCxnSpPr>
        <p:spPr>
          <a:xfrm>
            <a:off x="11637225" y="2392800"/>
            <a:ext cx="852300" cy="178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11637225" y="2392800"/>
            <a:ext cx="845100" cy="606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63;p13"/>
          <p:cNvSpPr txBox="1"/>
          <p:nvPr/>
        </p:nvSpPr>
        <p:spPr>
          <a:xfrm rot="-5399777">
            <a:off x="71575" y="6914773"/>
            <a:ext cx="46239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Confusion Matrix</a:t>
            </a:r>
            <a:endParaRPr sz="3000" b="1"/>
          </a:p>
        </p:txBody>
      </p:sp>
      <p:graphicFrame>
        <p:nvGraphicFramePr>
          <p:cNvPr id="64" name="Google Shape;64;p13"/>
          <p:cNvGraphicFramePr/>
          <p:nvPr/>
        </p:nvGraphicFramePr>
        <p:xfrm>
          <a:off x="5190400" y="647913"/>
          <a:ext cx="2797900" cy="347451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1375025"/>
                <a:gridCol w="14228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Validation Sample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Actual Label</a:t>
                      </a:r>
                      <a:endParaRPr sz="1800"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Idle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Circle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Circle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Up-Down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Left-Right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Up-Down</a:t>
                      </a:r>
                      <a:endParaRPr sz="1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5" name="Google Shape;65;p13"/>
          <p:cNvSpPr txBox="1"/>
          <p:nvPr/>
        </p:nvSpPr>
        <p:spPr>
          <a:xfrm rot="5400000">
            <a:off x="5653675" y="4161363"/>
            <a:ext cx="6675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</a:t>
            </a:r>
            <a:endParaRPr sz="3000"/>
          </a:p>
        </p:txBody>
      </p:sp>
      <p:sp>
        <p:nvSpPr>
          <p:cNvPr id="66" name="Google Shape;66;p13"/>
          <p:cNvSpPr txBox="1"/>
          <p:nvPr/>
        </p:nvSpPr>
        <p:spPr>
          <a:xfrm rot="5400000">
            <a:off x="7104413" y="4161363"/>
            <a:ext cx="6675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</a:t>
            </a:r>
            <a:endParaRPr sz="3000"/>
          </a:p>
        </p:txBody>
      </p:sp>
      <p:sp>
        <p:nvSpPr>
          <p:cNvPr id="67" name="Google Shape;67;p13"/>
          <p:cNvSpPr txBox="1"/>
          <p:nvPr/>
        </p:nvSpPr>
        <p:spPr>
          <a:xfrm>
            <a:off x="5085600" y="-12"/>
            <a:ext cx="30075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Validation Set</a:t>
            </a:r>
            <a:endParaRPr sz="2400" b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525" y="8201950"/>
            <a:ext cx="6692957" cy="16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/>
          <p:nvPr/>
        </p:nvSpPr>
        <p:spPr>
          <a:xfrm>
            <a:off x="9031800" y="2400525"/>
            <a:ext cx="2200200" cy="824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2"/>
          <p:cNvSpPr/>
          <p:nvPr/>
        </p:nvSpPr>
        <p:spPr>
          <a:xfrm>
            <a:off x="9037175" y="3243938"/>
            <a:ext cx="2200200" cy="1674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9037175" y="1560125"/>
            <a:ext cx="2200200" cy="824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2"/>
          <p:cNvSpPr/>
          <p:nvPr/>
        </p:nvSpPr>
        <p:spPr>
          <a:xfrm>
            <a:off x="6831613" y="2411150"/>
            <a:ext cx="2200200" cy="824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2"/>
          <p:cNvSpPr/>
          <p:nvPr/>
        </p:nvSpPr>
        <p:spPr>
          <a:xfrm>
            <a:off x="11258888" y="2390475"/>
            <a:ext cx="4405800" cy="824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2"/>
          <p:cNvSpPr/>
          <p:nvPr/>
        </p:nvSpPr>
        <p:spPr>
          <a:xfrm>
            <a:off x="6818175" y="1574813"/>
            <a:ext cx="2200200" cy="82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6831613" y="3244488"/>
            <a:ext cx="2200200" cy="1674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11231963" y="1565675"/>
            <a:ext cx="4405800" cy="82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11242725" y="3262225"/>
            <a:ext cx="4405800" cy="165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41" name="Google Shape;341;p22"/>
          <p:cNvGraphicFramePr/>
          <p:nvPr/>
        </p:nvGraphicFramePr>
        <p:xfrm>
          <a:off x="4604575" y="712075"/>
          <a:ext cx="11054625" cy="42065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42" name="Google Shape;342;p22"/>
          <p:cNvSpPr txBox="1"/>
          <p:nvPr/>
        </p:nvSpPr>
        <p:spPr>
          <a:xfrm>
            <a:off x="6815500" y="-35800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343" name="Google Shape;343;p22"/>
          <p:cNvSpPr txBox="1"/>
          <p:nvPr/>
        </p:nvSpPr>
        <p:spPr>
          <a:xfrm rot="-5400000">
            <a:off x="2551375" y="2865375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344" name="Google Shape;344;p22"/>
          <p:cNvSpPr txBox="1"/>
          <p:nvPr/>
        </p:nvSpPr>
        <p:spPr>
          <a:xfrm rot="-5399777">
            <a:off x="685550" y="2441373"/>
            <a:ext cx="46239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Confusion Matrix</a:t>
            </a:r>
            <a:endParaRPr sz="3000" b="1"/>
          </a:p>
        </p:txBody>
      </p:sp>
      <p:sp>
        <p:nvSpPr>
          <p:cNvPr id="345" name="Google Shape;345;p22"/>
          <p:cNvSpPr txBox="1"/>
          <p:nvPr/>
        </p:nvSpPr>
        <p:spPr>
          <a:xfrm>
            <a:off x="68155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205</a:t>
            </a:r>
            <a:endParaRPr sz="3000"/>
          </a:p>
        </p:txBody>
      </p:sp>
      <p:sp>
        <p:nvSpPr>
          <p:cNvPr id="346" name="Google Shape;346;p22"/>
          <p:cNvSpPr txBox="1"/>
          <p:nvPr/>
        </p:nvSpPr>
        <p:spPr>
          <a:xfrm>
            <a:off x="9031788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</a:t>
            </a:r>
            <a:endParaRPr sz="3000"/>
          </a:p>
        </p:txBody>
      </p:sp>
      <p:sp>
        <p:nvSpPr>
          <p:cNvPr id="347" name="Google Shape;347;p22"/>
          <p:cNvSpPr txBox="1"/>
          <p:nvPr/>
        </p:nvSpPr>
        <p:spPr>
          <a:xfrm>
            <a:off x="112481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348" name="Google Shape;348;p22"/>
          <p:cNvSpPr txBox="1"/>
          <p:nvPr/>
        </p:nvSpPr>
        <p:spPr>
          <a:xfrm>
            <a:off x="134644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46</a:t>
            </a:r>
            <a:endParaRPr sz="3000"/>
          </a:p>
        </p:txBody>
      </p:sp>
      <p:sp>
        <p:nvSpPr>
          <p:cNvPr id="349" name="Google Shape;349;p22"/>
          <p:cNvSpPr txBox="1"/>
          <p:nvPr/>
        </p:nvSpPr>
        <p:spPr>
          <a:xfrm>
            <a:off x="681550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</a:t>
            </a:r>
            <a:endParaRPr sz="3000"/>
          </a:p>
        </p:txBody>
      </p:sp>
      <p:sp>
        <p:nvSpPr>
          <p:cNvPr id="350" name="Google Shape;350;p22"/>
          <p:cNvSpPr txBox="1"/>
          <p:nvPr/>
        </p:nvSpPr>
        <p:spPr>
          <a:xfrm>
            <a:off x="1125885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351" name="Google Shape;351;p22"/>
          <p:cNvSpPr txBox="1"/>
          <p:nvPr/>
        </p:nvSpPr>
        <p:spPr>
          <a:xfrm>
            <a:off x="1346440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32</a:t>
            </a:r>
            <a:endParaRPr sz="3000"/>
          </a:p>
        </p:txBody>
      </p:sp>
      <p:sp>
        <p:nvSpPr>
          <p:cNvPr id="352" name="Google Shape;352;p22"/>
          <p:cNvSpPr txBox="1"/>
          <p:nvPr/>
        </p:nvSpPr>
        <p:spPr>
          <a:xfrm>
            <a:off x="6815500" y="32622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9</a:t>
            </a:r>
            <a:endParaRPr sz="3000"/>
          </a:p>
        </p:txBody>
      </p:sp>
      <p:sp>
        <p:nvSpPr>
          <p:cNvPr id="353" name="Google Shape;353;p22"/>
          <p:cNvSpPr txBox="1"/>
          <p:nvPr/>
        </p:nvSpPr>
        <p:spPr>
          <a:xfrm>
            <a:off x="9031788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17</a:t>
            </a:r>
            <a:endParaRPr sz="3000"/>
          </a:p>
        </p:txBody>
      </p:sp>
      <p:sp>
        <p:nvSpPr>
          <p:cNvPr id="354" name="Google Shape;354;p22"/>
          <p:cNvSpPr txBox="1"/>
          <p:nvPr/>
        </p:nvSpPr>
        <p:spPr>
          <a:xfrm>
            <a:off x="11250788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223</a:t>
            </a:r>
            <a:endParaRPr sz="3000"/>
          </a:p>
        </p:txBody>
      </p:sp>
      <p:sp>
        <p:nvSpPr>
          <p:cNvPr id="355" name="Google Shape;355;p22"/>
          <p:cNvSpPr txBox="1"/>
          <p:nvPr/>
        </p:nvSpPr>
        <p:spPr>
          <a:xfrm>
            <a:off x="13464400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</a:t>
            </a:r>
            <a:endParaRPr sz="3000"/>
          </a:p>
        </p:txBody>
      </p:sp>
      <p:sp>
        <p:nvSpPr>
          <p:cNvPr id="356" name="Google Shape;356;p22"/>
          <p:cNvSpPr txBox="1"/>
          <p:nvPr/>
        </p:nvSpPr>
        <p:spPr>
          <a:xfrm>
            <a:off x="681550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21</a:t>
            </a:r>
            <a:endParaRPr sz="3000"/>
          </a:p>
        </p:txBody>
      </p:sp>
      <p:sp>
        <p:nvSpPr>
          <p:cNvPr id="357" name="Google Shape;357;p22"/>
          <p:cNvSpPr txBox="1"/>
          <p:nvPr/>
        </p:nvSpPr>
        <p:spPr>
          <a:xfrm>
            <a:off x="9037175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</a:t>
            </a:r>
            <a:endParaRPr sz="3000"/>
          </a:p>
        </p:txBody>
      </p:sp>
      <p:sp>
        <p:nvSpPr>
          <p:cNvPr id="358" name="Google Shape;358;p22"/>
          <p:cNvSpPr txBox="1"/>
          <p:nvPr/>
        </p:nvSpPr>
        <p:spPr>
          <a:xfrm>
            <a:off x="1125885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359" name="Google Shape;359;p22"/>
          <p:cNvSpPr txBox="1"/>
          <p:nvPr/>
        </p:nvSpPr>
        <p:spPr>
          <a:xfrm>
            <a:off x="1346440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186</a:t>
            </a:r>
            <a:endParaRPr sz="3000"/>
          </a:p>
        </p:txBody>
      </p:sp>
      <p:sp>
        <p:nvSpPr>
          <p:cNvPr id="360" name="Google Shape;360;p22"/>
          <p:cNvSpPr txBox="1"/>
          <p:nvPr/>
        </p:nvSpPr>
        <p:spPr>
          <a:xfrm>
            <a:off x="9031788" y="2396413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199</a:t>
            </a:r>
            <a:endParaRPr sz="3000"/>
          </a:p>
        </p:txBody>
      </p:sp>
      <p:sp>
        <p:nvSpPr>
          <p:cNvPr id="361" name="Google Shape;361;p22"/>
          <p:cNvSpPr/>
          <p:nvPr/>
        </p:nvSpPr>
        <p:spPr>
          <a:xfrm>
            <a:off x="9022488" y="723738"/>
            <a:ext cx="2218800" cy="8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4580588" y="2396413"/>
            <a:ext cx="2218800" cy="8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 txBox="1"/>
          <p:nvPr/>
        </p:nvSpPr>
        <p:spPr>
          <a:xfrm>
            <a:off x="2689350" y="5248200"/>
            <a:ext cx="1290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Accuracy</a:t>
            </a:r>
            <a:endParaRPr sz="3600"/>
          </a:p>
        </p:txBody>
      </p:sp>
      <p:cxnSp>
        <p:nvCxnSpPr>
          <p:cNvPr id="364" name="Google Shape;364;p22"/>
          <p:cNvCxnSpPr/>
          <p:nvPr/>
        </p:nvCxnSpPr>
        <p:spPr>
          <a:xfrm>
            <a:off x="14429963" y="7077125"/>
            <a:ext cx="30033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Google Shape;365;p22"/>
          <p:cNvSpPr/>
          <p:nvPr/>
        </p:nvSpPr>
        <p:spPr>
          <a:xfrm>
            <a:off x="14809763" y="6134838"/>
            <a:ext cx="747900" cy="7479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 txBox="1"/>
          <p:nvPr/>
        </p:nvSpPr>
        <p:spPr>
          <a:xfrm>
            <a:off x="15557763" y="6058050"/>
            <a:ext cx="7479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+</a:t>
            </a:r>
            <a:endParaRPr sz="4800"/>
          </a:p>
        </p:txBody>
      </p:sp>
      <p:sp>
        <p:nvSpPr>
          <p:cNvPr id="367" name="Google Shape;367;p22"/>
          <p:cNvSpPr/>
          <p:nvPr/>
        </p:nvSpPr>
        <p:spPr>
          <a:xfrm>
            <a:off x="16305613" y="6096438"/>
            <a:ext cx="747900" cy="7479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 txBox="1"/>
          <p:nvPr/>
        </p:nvSpPr>
        <p:spPr>
          <a:xfrm>
            <a:off x="13561913" y="6499763"/>
            <a:ext cx="748200" cy="1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=</a:t>
            </a:r>
            <a:endParaRPr sz="4200"/>
          </a:p>
        </p:txBody>
      </p:sp>
      <p:pic>
        <p:nvPicPr>
          <p:cNvPr id="369" name="Google Shape;3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725" y="6386538"/>
            <a:ext cx="1243012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2"/>
          <p:cNvSpPr txBox="1"/>
          <p:nvPr/>
        </p:nvSpPr>
        <p:spPr>
          <a:xfrm>
            <a:off x="14892375" y="7271500"/>
            <a:ext cx="2078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Total</a:t>
            </a:r>
            <a:endParaRPr sz="480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"/>
          <p:cNvSpPr/>
          <p:nvPr/>
        </p:nvSpPr>
        <p:spPr>
          <a:xfrm>
            <a:off x="9031800" y="2400525"/>
            <a:ext cx="2200200" cy="824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3"/>
          <p:cNvSpPr/>
          <p:nvPr/>
        </p:nvSpPr>
        <p:spPr>
          <a:xfrm>
            <a:off x="9037175" y="3243938"/>
            <a:ext cx="2200200" cy="1674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3"/>
          <p:cNvSpPr/>
          <p:nvPr/>
        </p:nvSpPr>
        <p:spPr>
          <a:xfrm>
            <a:off x="9037175" y="1560125"/>
            <a:ext cx="2200200" cy="824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3"/>
          <p:cNvSpPr/>
          <p:nvPr/>
        </p:nvSpPr>
        <p:spPr>
          <a:xfrm>
            <a:off x="6831613" y="2411150"/>
            <a:ext cx="2200200" cy="824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11258888" y="2390475"/>
            <a:ext cx="4405800" cy="824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6818175" y="1574813"/>
            <a:ext cx="2200200" cy="82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3"/>
          <p:cNvSpPr/>
          <p:nvPr/>
        </p:nvSpPr>
        <p:spPr>
          <a:xfrm>
            <a:off x="6831613" y="3244488"/>
            <a:ext cx="2200200" cy="1674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11231963" y="1565675"/>
            <a:ext cx="4405800" cy="82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11242725" y="3262225"/>
            <a:ext cx="4405800" cy="165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84" name="Google Shape;384;p23"/>
          <p:cNvGraphicFramePr/>
          <p:nvPr/>
        </p:nvGraphicFramePr>
        <p:xfrm>
          <a:off x="4604575" y="712075"/>
          <a:ext cx="11054625" cy="42065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85" name="Google Shape;385;p23"/>
          <p:cNvSpPr txBox="1"/>
          <p:nvPr/>
        </p:nvSpPr>
        <p:spPr>
          <a:xfrm>
            <a:off x="6815500" y="-35800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386" name="Google Shape;386;p23"/>
          <p:cNvSpPr txBox="1"/>
          <p:nvPr/>
        </p:nvSpPr>
        <p:spPr>
          <a:xfrm rot="-5400000">
            <a:off x="2551375" y="2865375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387" name="Google Shape;387;p23"/>
          <p:cNvSpPr txBox="1"/>
          <p:nvPr/>
        </p:nvSpPr>
        <p:spPr>
          <a:xfrm rot="-5399777">
            <a:off x="685550" y="2441373"/>
            <a:ext cx="46239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Confusion Matrix</a:t>
            </a:r>
            <a:endParaRPr sz="3000" b="1"/>
          </a:p>
        </p:txBody>
      </p:sp>
      <p:sp>
        <p:nvSpPr>
          <p:cNvPr id="388" name="Google Shape;388;p23"/>
          <p:cNvSpPr txBox="1"/>
          <p:nvPr/>
        </p:nvSpPr>
        <p:spPr>
          <a:xfrm>
            <a:off x="68155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205</a:t>
            </a:r>
            <a:endParaRPr sz="3000"/>
          </a:p>
        </p:txBody>
      </p:sp>
      <p:sp>
        <p:nvSpPr>
          <p:cNvPr id="389" name="Google Shape;389;p23"/>
          <p:cNvSpPr txBox="1"/>
          <p:nvPr/>
        </p:nvSpPr>
        <p:spPr>
          <a:xfrm>
            <a:off x="9031788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</a:t>
            </a:r>
            <a:endParaRPr sz="3000"/>
          </a:p>
        </p:txBody>
      </p:sp>
      <p:sp>
        <p:nvSpPr>
          <p:cNvPr id="390" name="Google Shape;390;p23"/>
          <p:cNvSpPr txBox="1"/>
          <p:nvPr/>
        </p:nvSpPr>
        <p:spPr>
          <a:xfrm>
            <a:off x="112481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391" name="Google Shape;391;p23"/>
          <p:cNvSpPr txBox="1"/>
          <p:nvPr/>
        </p:nvSpPr>
        <p:spPr>
          <a:xfrm>
            <a:off x="134644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46</a:t>
            </a:r>
            <a:endParaRPr sz="3000"/>
          </a:p>
        </p:txBody>
      </p:sp>
      <p:sp>
        <p:nvSpPr>
          <p:cNvPr id="392" name="Google Shape;392;p23"/>
          <p:cNvSpPr txBox="1"/>
          <p:nvPr/>
        </p:nvSpPr>
        <p:spPr>
          <a:xfrm>
            <a:off x="681550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</a:t>
            </a:r>
            <a:endParaRPr sz="3000"/>
          </a:p>
        </p:txBody>
      </p:sp>
      <p:sp>
        <p:nvSpPr>
          <p:cNvPr id="393" name="Google Shape;393;p23"/>
          <p:cNvSpPr txBox="1"/>
          <p:nvPr/>
        </p:nvSpPr>
        <p:spPr>
          <a:xfrm>
            <a:off x="1125885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394" name="Google Shape;394;p23"/>
          <p:cNvSpPr txBox="1"/>
          <p:nvPr/>
        </p:nvSpPr>
        <p:spPr>
          <a:xfrm>
            <a:off x="1346440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32</a:t>
            </a:r>
            <a:endParaRPr sz="3000"/>
          </a:p>
        </p:txBody>
      </p:sp>
      <p:sp>
        <p:nvSpPr>
          <p:cNvPr id="395" name="Google Shape;395;p23"/>
          <p:cNvSpPr txBox="1"/>
          <p:nvPr/>
        </p:nvSpPr>
        <p:spPr>
          <a:xfrm>
            <a:off x="6815500" y="32622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9</a:t>
            </a:r>
            <a:endParaRPr sz="3000"/>
          </a:p>
        </p:txBody>
      </p:sp>
      <p:sp>
        <p:nvSpPr>
          <p:cNvPr id="396" name="Google Shape;396;p23"/>
          <p:cNvSpPr txBox="1"/>
          <p:nvPr/>
        </p:nvSpPr>
        <p:spPr>
          <a:xfrm>
            <a:off x="9031788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17</a:t>
            </a:r>
            <a:endParaRPr sz="3000"/>
          </a:p>
        </p:txBody>
      </p:sp>
      <p:sp>
        <p:nvSpPr>
          <p:cNvPr id="397" name="Google Shape;397;p23"/>
          <p:cNvSpPr txBox="1"/>
          <p:nvPr/>
        </p:nvSpPr>
        <p:spPr>
          <a:xfrm>
            <a:off x="11250788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223</a:t>
            </a:r>
            <a:endParaRPr sz="3000"/>
          </a:p>
        </p:txBody>
      </p:sp>
      <p:sp>
        <p:nvSpPr>
          <p:cNvPr id="398" name="Google Shape;398;p23"/>
          <p:cNvSpPr txBox="1"/>
          <p:nvPr/>
        </p:nvSpPr>
        <p:spPr>
          <a:xfrm>
            <a:off x="13464400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</a:t>
            </a:r>
            <a:endParaRPr sz="3000"/>
          </a:p>
        </p:txBody>
      </p:sp>
      <p:sp>
        <p:nvSpPr>
          <p:cNvPr id="399" name="Google Shape;399;p23"/>
          <p:cNvSpPr txBox="1"/>
          <p:nvPr/>
        </p:nvSpPr>
        <p:spPr>
          <a:xfrm>
            <a:off x="681550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21</a:t>
            </a:r>
            <a:endParaRPr sz="3000"/>
          </a:p>
        </p:txBody>
      </p:sp>
      <p:sp>
        <p:nvSpPr>
          <p:cNvPr id="400" name="Google Shape;400;p23"/>
          <p:cNvSpPr txBox="1"/>
          <p:nvPr/>
        </p:nvSpPr>
        <p:spPr>
          <a:xfrm>
            <a:off x="9037175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</a:t>
            </a:r>
            <a:endParaRPr sz="3000"/>
          </a:p>
        </p:txBody>
      </p:sp>
      <p:sp>
        <p:nvSpPr>
          <p:cNvPr id="401" name="Google Shape;401;p23"/>
          <p:cNvSpPr txBox="1"/>
          <p:nvPr/>
        </p:nvSpPr>
        <p:spPr>
          <a:xfrm>
            <a:off x="1125885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402" name="Google Shape;402;p23"/>
          <p:cNvSpPr txBox="1"/>
          <p:nvPr/>
        </p:nvSpPr>
        <p:spPr>
          <a:xfrm>
            <a:off x="1346440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186</a:t>
            </a:r>
            <a:endParaRPr sz="3000"/>
          </a:p>
        </p:txBody>
      </p:sp>
      <p:sp>
        <p:nvSpPr>
          <p:cNvPr id="403" name="Google Shape;403;p23"/>
          <p:cNvSpPr txBox="1"/>
          <p:nvPr/>
        </p:nvSpPr>
        <p:spPr>
          <a:xfrm>
            <a:off x="9031788" y="2396413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199</a:t>
            </a:r>
            <a:endParaRPr sz="3000"/>
          </a:p>
        </p:txBody>
      </p:sp>
      <p:sp>
        <p:nvSpPr>
          <p:cNvPr id="404" name="Google Shape;404;p23"/>
          <p:cNvSpPr/>
          <p:nvPr/>
        </p:nvSpPr>
        <p:spPr>
          <a:xfrm>
            <a:off x="9022488" y="723738"/>
            <a:ext cx="2218800" cy="8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4580588" y="2396413"/>
            <a:ext cx="2218800" cy="8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3"/>
          <p:cNvSpPr txBox="1"/>
          <p:nvPr/>
        </p:nvSpPr>
        <p:spPr>
          <a:xfrm>
            <a:off x="2689350" y="5248200"/>
            <a:ext cx="1290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True Positive Rate (TPR), Sensitivity, Recall, Hit Rate</a:t>
            </a:r>
            <a:endParaRPr sz="3600"/>
          </a:p>
        </p:txBody>
      </p:sp>
      <p:pic>
        <p:nvPicPr>
          <p:cNvPr id="407" name="Google Shape;4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425" y="6386550"/>
            <a:ext cx="701992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3"/>
          <p:cNvSpPr/>
          <p:nvPr/>
        </p:nvSpPr>
        <p:spPr>
          <a:xfrm>
            <a:off x="12773938" y="6145113"/>
            <a:ext cx="747900" cy="7479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9" name="Google Shape;409;p23"/>
          <p:cNvCxnSpPr/>
          <p:nvPr/>
        </p:nvCxnSpPr>
        <p:spPr>
          <a:xfrm>
            <a:off x="11646250" y="7077125"/>
            <a:ext cx="30033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23"/>
          <p:cNvSpPr/>
          <p:nvPr/>
        </p:nvSpPr>
        <p:spPr>
          <a:xfrm>
            <a:off x="12026050" y="7338013"/>
            <a:ext cx="747900" cy="7479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3"/>
          <p:cNvSpPr txBox="1"/>
          <p:nvPr/>
        </p:nvSpPr>
        <p:spPr>
          <a:xfrm>
            <a:off x="12774050" y="7261225"/>
            <a:ext cx="7479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+</a:t>
            </a:r>
            <a:endParaRPr sz="4800"/>
          </a:p>
        </p:txBody>
      </p:sp>
      <p:sp>
        <p:nvSpPr>
          <p:cNvPr id="412" name="Google Shape;412;p23"/>
          <p:cNvSpPr/>
          <p:nvPr/>
        </p:nvSpPr>
        <p:spPr>
          <a:xfrm>
            <a:off x="13521900" y="7299613"/>
            <a:ext cx="747900" cy="7479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3"/>
          <p:cNvSpPr txBox="1"/>
          <p:nvPr/>
        </p:nvSpPr>
        <p:spPr>
          <a:xfrm>
            <a:off x="10778200" y="6499763"/>
            <a:ext cx="748200" cy="1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=</a:t>
            </a:r>
            <a:endParaRPr sz="4200"/>
          </a:p>
        </p:txBody>
      </p:sp>
      <p:pic>
        <p:nvPicPr>
          <p:cNvPr id="414" name="Google Shape;4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528" y="8193228"/>
            <a:ext cx="6198958" cy="16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Footer Placeholder 4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527" y="8193225"/>
            <a:ext cx="6136644" cy="16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8425" y="6386552"/>
            <a:ext cx="7172344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4"/>
          <p:cNvSpPr/>
          <p:nvPr/>
        </p:nvSpPr>
        <p:spPr>
          <a:xfrm>
            <a:off x="9031800" y="2400525"/>
            <a:ext cx="2200200" cy="824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9037175" y="3243938"/>
            <a:ext cx="2200200" cy="1674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9037175" y="1560125"/>
            <a:ext cx="2200200" cy="824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6831613" y="2411150"/>
            <a:ext cx="2200200" cy="824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11258888" y="2390475"/>
            <a:ext cx="4405800" cy="824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6818175" y="1574813"/>
            <a:ext cx="2200200" cy="82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6831613" y="3244488"/>
            <a:ext cx="2200200" cy="1674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11231963" y="1565675"/>
            <a:ext cx="4405800" cy="82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11242725" y="3262225"/>
            <a:ext cx="4405800" cy="165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30" name="Google Shape;430;p24"/>
          <p:cNvGraphicFramePr/>
          <p:nvPr/>
        </p:nvGraphicFramePr>
        <p:xfrm>
          <a:off x="4604575" y="712075"/>
          <a:ext cx="11054625" cy="42065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31" name="Google Shape;431;p24"/>
          <p:cNvSpPr txBox="1"/>
          <p:nvPr/>
        </p:nvSpPr>
        <p:spPr>
          <a:xfrm>
            <a:off x="6815500" y="-35800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432" name="Google Shape;432;p24"/>
          <p:cNvSpPr txBox="1"/>
          <p:nvPr/>
        </p:nvSpPr>
        <p:spPr>
          <a:xfrm rot="-5400000">
            <a:off x="2551375" y="2865375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433" name="Google Shape;433;p24"/>
          <p:cNvSpPr txBox="1"/>
          <p:nvPr/>
        </p:nvSpPr>
        <p:spPr>
          <a:xfrm rot="-5399777">
            <a:off x="685550" y="2441373"/>
            <a:ext cx="46239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Confusion Matrix</a:t>
            </a:r>
            <a:endParaRPr sz="3000" b="1"/>
          </a:p>
        </p:txBody>
      </p:sp>
      <p:sp>
        <p:nvSpPr>
          <p:cNvPr id="434" name="Google Shape;434;p24"/>
          <p:cNvSpPr txBox="1"/>
          <p:nvPr/>
        </p:nvSpPr>
        <p:spPr>
          <a:xfrm>
            <a:off x="68155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205</a:t>
            </a:r>
            <a:endParaRPr sz="3000"/>
          </a:p>
        </p:txBody>
      </p:sp>
      <p:sp>
        <p:nvSpPr>
          <p:cNvPr id="435" name="Google Shape;435;p24"/>
          <p:cNvSpPr txBox="1"/>
          <p:nvPr/>
        </p:nvSpPr>
        <p:spPr>
          <a:xfrm>
            <a:off x="9031788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</a:t>
            </a:r>
            <a:endParaRPr sz="3000"/>
          </a:p>
        </p:txBody>
      </p:sp>
      <p:sp>
        <p:nvSpPr>
          <p:cNvPr id="436" name="Google Shape;436;p24"/>
          <p:cNvSpPr txBox="1"/>
          <p:nvPr/>
        </p:nvSpPr>
        <p:spPr>
          <a:xfrm>
            <a:off x="112481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437" name="Google Shape;437;p24"/>
          <p:cNvSpPr txBox="1"/>
          <p:nvPr/>
        </p:nvSpPr>
        <p:spPr>
          <a:xfrm>
            <a:off x="134644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46</a:t>
            </a:r>
            <a:endParaRPr sz="3000"/>
          </a:p>
        </p:txBody>
      </p:sp>
      <p:sp>
        <p:nvSpPr>
          <p:cNvPr id="438" name="Google Shape;438;p24"/>
          <p:cNvSpPr txBox="1"/>
          <p:nvPr/>
        </p:nvSpPr>
        <p:spPr>
          <a:xfrm>
            <a:off x="681550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</a:t>
            </a:r>
            <a:endParaRPr sz="3000"/>
          </a:p>
        </p:txBody>
      </p:sp>
      <p:sp>
        <p:nvSpPr>
          <p:cNvPr id="439" name="Google Shape;439;p24"/>
          <p:cNvSpPr txBox="1"/>
          <p:nvPr/>
        </p:nvSpPr>
        <p:spPr>
          <a:xfrm>
            <a:off x="1125885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440" name="Google Shape;440;p24"/>
          <p:cNvSpPr txBox="1"/>
          <p:nvPr/>
        </p:nvSpPr>
        <p:spPr>
          <a:xfrm>
            <a:off x="1346440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32</a:t>
            </a:r>
            <a:endParaRPr sz="3000"/>
          </a:p>
        </p:txBody>
      </p:sp>
      <p:sp>
        <p:nvSpPr>
          <p:cNvPr id="441" name="Google Shape;441;p24"/>
          <p:cNvSpPr txBox="1"/>
          <p:nvPr/>
        </p:nvSpPr>
        <p:spPr>
          <a:xfrm>
            <a:off x="6815500" y="32622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9</a:t>
            </a:r>
            <a:endParaRPr sz="3000"/>
          </a:p>
        </p:txBody>
      </p:sp>
      <p:sp>
        <p:nvSpPr>
          <p:cNvPr id="442" name="Google Shape;442;p24"/>
          <p:cNvSpPr txBox="1"/>
          <p:nvPr/>
        </p:nvSpPr>
        <p:spPr>
          <a:xfrm>
            <a:off x="9031788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17</a:t>
            </a:r>
            <a:endParaRPr sz="3000"/>
          </a:p>
        </p:txBody>
      </p:sp>
      <p:sp>
        <p:nvSpPr>
          <p:cNvPr id="443" name="Google Shape;443;p24"/>
          <p:cNvSpPr txBox="1"/>
          <p:nvPr/>
        </p:nvSpPr>
        <p:spPr>
          <a:xfrm>
            <a:off x="11250788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223</a:t>
            </a:r>
            <a:endParaRPr sz="3000"/>
          </a:p>
        </p:txBody>
      </p:sp>
      <p:sp>
        <p:nvSpPr>
          <p:cNvPr id="444" name="Google Shape;444;p24"/>
          <p:cNvSpPr txBox="1"/>
          <p:nvPr/>
        </p:nvSpPr>
        <p:spPr>
          <a:xfrm>
            <a:off x="13464400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</a:t>
            </a:r>
            <a:endParaRPr sz="3000"/>
          </a:p>
        </p:txBody>
      </p:sp>
      <p:sp>
        <p:nvSpPr>
          <p:cNvPr id="445" name="Google Shape;445;p24"/>
          <p:cNvSpPr txBox="1"/>
          <p:nvPr/>
        </p:nvSpPr>
        <p:spPr>
          <a:xfrm>
            <a:off x="681550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21</a:t>
            </a:r>
            <a:endParaRPr sz="3000"/>
          </a:p>
        </p:txBody>
      </p:sp>
      <p:sp>
        <p:nvSpPr>
          <p:cNvPr id="446" name="Google Shape;446;p24"/>
          <p:cNvSpPr txBox="1"/>
          <p:nvPr/>
        </p:nvSpPr>
        <p:spPr>
          <a:xfrm>
            <a:off x="9037175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</a:t>
            </a:r>
            <a:endParaRPr sz="3000"/>
          </a:p>
        </p:txBody>
      </p:sp>
      <p:sp>
        <p:nvSpPr>
          <p:cNvPr id="447" name="Google Shape;447;p24"/>
          <p:cNvSpPr txBox="1"/>
          <p:nvPr/>
        </p:nvSpPr>
        <p:spPr>
          <a:xfrm>
            <a:off x="1125885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448" name="Google Shape;448;p24"/>
          <p:cNvSpPr txBox="1"/>
          <p:nvPr/>
        </p:nvSpPr>
        <p:spPr>
          <a:xfrm>
            <a:off x="1346440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186</a:t>
            </a:r>
            <a:endParaRPr sz="3000"/>
          </a:p>
        </p:txBody>
      </p:sp>
      <p:sp>
        <p:nvSpPr>
          <p:cNvPr id="449" name="Google Shape;449;p24"/>
          <p:cNvSpPr txBox="1"/>
          <p:nvPr/>
        </p:nvSpPr>
        <p:spPr>
          <a:xfrm>
            <a:off x="9031788" y="2396413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199</a:t>
            </a:r>
            <a:endParaRPr sz="3000"/>
          </a:p>
        </p:txBody>
      </p:sp>
      <p:sp>
        <p:nvSpPr>
          <p:cNvPr id="450" name="Google Shape;450;p24"/>
          <p:cNvSpPr/>
          <p:nvPr/>
        </p:nvSpPr>
        <p:spPr>
          <a:xfrm>
            <a:off x="9022488" y="723738"/>
            <a:ext cx="2218800" cy="8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4580588" y="2396413"/>
            <a:ext cx="2218800" cy="8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4"/>
          <p:cNvSpPr txBox="1"/>
          <p:nvPr/>
        </p:nvSpPr>
        <p:spPr>
          <a:xfrm>
            <a:off x="2689350" y="5248200"/>
            <a:ext cx="1290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True Negative Rate (TNR), Specificity, Selectivity</a:t>
            </a:r>
            <a:endParaRPr sz="3600"/>
          </a:p>
        </p:txBody>
      </p:sp>
      <p:sp>
        <p:nvSpPr>
          <p:cNvPr id="453" name="Google Shape;453;p24"/>
          <p:cNvSpPr/>
          <p:nvPr/>
        </p:nvSpPr>
        <p:spPr>
          <a:xfrm>
            <a:off x="12773938" y="6145113"/>
            <a:ext cx="747900" cy="7479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4" name="Google Shape;454;p24"/>
          <p:cNvCxnSpPr/>
          <p:nvPr/>
        </p:nvCxnSpPr>
        <p:spPr>
          <a:xfrm>
            <a:off x="11646250" y="7077125"/>
            <a:ext cx="30033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4"/>
          <p:cNvSpPr/>
          <p:nvPr/>
        </p:nvSpPr>
        <p:spPr>
          <a:xfrm>
            <a:off x="12026050" y="7338013"/>
            <a:ext cx="747900" cy="7479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4"/>
          <p:cNvSpPr txBox="1"/>
          <p:nvPr/>
        </p:nvSpPr>
        <p:spPr>
          <a:xfrm>
            <a:off x="12774050" y="7261225"/>
            <a:ext cx="7479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+</a:t>
            </a:r>
            <a:endParaRPr sz="4800"/>
          </a:p>
        </p:txBody>
      </p:sp>
      <p:sp>
        <p:nvSpPr>
          <p:cNvPr id="457" name="Google Shape;457;p24"/>
          <p:cNvSpPr/>
          <p:nvPr/>
        </p:nvSpPr>
        <p:spPr>
          <a:xfrm>
            <a:off x="13521900" y="7299613"/>
            <a:ext cx="747900" cy="7479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10778200" y="6499763"/>
            <a:ext cx="748200" cy="1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=</a:t>
            </a:r>
            <a:endParaRPr sz="420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526" y="8193222"/>
            <a:ext cx="6199003" cy="16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5"/>
          <p:cNvSpPr/>
          <p:nvPr/>
        </p:nvSpPr>
        <p:spPr>
          <a:xfrm>
            <a:off x="9031800" y="2400525"/>
            <a:ext cx="2200200" cy="824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9037175" y="3243938"/>
            <a:ext cx="2200200" cy="1674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9037175" y="1560125"/>
            <a:ext cx="2200200" cy="824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6831613" y="2411150"/>
            <a:ext cx="2200200" cy="824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11258888" y="2390475"/>
            <a:ext cx="4405800" cy="824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6818175" y="1574813"/>
            <a:ext cx="2200200" cy="82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5"/>
          <p:cNvSpPr/>
          <p:nvPr/>
        </p:nvSpPr>
        <p:spPr>
          <a:xfrm>
            <a:off x="6831613" y="3244488"/>
            <a:ext cx="2200200" cy="1674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11231963" y="1565675"/>
            <a:ext cx="4405800" cy="82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5"/>
          <p:cNvSpPr/>
          <p:nvPr/>
        </p:nvSpPr>
        <p:spPr>
          <a:xfrm>
            <a:off x="11242725" y="3262225"/>
            <a:ext cx="4405800" cy="165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73" name="Google Shape;473;p25"/>
          <p:cNvGraphicFramePr/>
          <p:nvPr/>
        </p:nvGraphicFramePr>
        <p:xfrm>
          <a:off x="4604575" y="712075"/>
          <a:ext cx="11054625" cy="42065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74" name="Google Shape;474;p25"/>
          <p:cNvSpPr txBox="1"/>
          <p:nvPr/>
        </p:nvSpPr>
        <p:spPr>
          <a:xfrm>
            <a:off x="6815500" y="-35800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475" name="Google Shape;475;p25"/>
          <p:cNvSpPr txBox="1"/>
          <p:nvPr/>
        </p:nvSpPr>
        <p:spPr>
          <a:xfrm rot="-5400000">
            <a:off x="2551375" y="2865375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476" name="Google Shape;476;p25"/>
          <p:cNvSpPr txBox="1"/>
          <p:nvPr/>
        </p:nvSpPr>
        <p:spPr>
          <a:xfrm rot="-5399777">
            <a:off x="685550" y="2441373"/>
            <a:ext cx="46239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Confusion Matrix</a:t>
            </a:r>
            <a:endParaRPr sz="3000" b="1"/>
          </a:p>
        </p:txBody>
      </p:sp>
      <p:sp>
        <p:nvSpPr>
          <p:cNvPr id="477" name="Google Shape;477;p25"/>
          <p:cNvSpPr txBox="1"/>
          <p:nvPr/>
        </p:nvSpPr>
        <p:spPr>
          <a:xfrm>
            <a:off x="68155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205</a:t>
            </a:r>
            <a:endParaRPr sz="3000"/>
          </a:p>
        </p:txBody>
      </p:sp>
      <p:sp>
        <p:nvSpPr>
          <p:cNvPr id="478" name="Google Shape;478;p25"/>
          <p:cNvSpPr txBox="1"/>
          <p:nvPr/>
        </p:nvSpPr>
        <p:spPr>
          <a:xfrm>
            <a:off x="9031788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</a:t>
            </a:r>
            <a:endParaRPr sz="3000"/>
          </a:p>
        </p:txBody>
      </p:sp>
      <p:sp>
        <p:nvSpPr>
          <p:cNvPr id="479" name="Google Shape;479;p25"/>
          <p:cNvSpPr txBox="1"/>
          <p:nvPr/>
        </p:nvSpPr>
        <p:spPr>
          <a:xfrm>
            <a:off x="112481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480" name="Google Shape;480;p25"/>
          <p:cNvSpPr txBox="1"/>
          <p:nvPr/>
        </p:nvSpPr>
        <p:spPr>
          <a:xfrm>
            <a:off x="134644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46</a:t>
            </a:r>
            <a:endParaRPr sz="3000"/>
          </a:p>
        </p:txBody>
      </p:sp>
      <p:sp>
        <p:nvSpPr>
          <p:cNvPr id="481" name="Google Shape;481;p25"/>
          <p:cNvSpPr txBox="1"/>
          <p:nvPr/>
        </p:nvSpPr>
        <p:spPr>
          <a:xfrm>
            <a:off x="681550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</a:t>
            </a:r>
            <a:endParaRPr sz="3000"/>
          </a:p>
        </p:txBody>
      </p:sp>
      <p:sp>
        <p:nvSpPr>
          <p:cNvPr id="482" name="Google Shape;482;p25"/>
          <p:cNvSpPr txBox="1"/>
          <p:nvPr/>
        </p:nvSpPr>
        <p:spPr>
          <a:xfrm>
            <a:off x="1125885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483" name="Google Shape;483;p25"/>
          <p:cNvSpPr txBox="1"/>
          <p:nvPr/>
        </p:nvSpPr>
        <p:spPr>
          <a:xfrm>
            <a:off x="1346440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32</a:t>
            </a:r>
            <a:endParaRPr sz="3000"/>
          </a:p>
        </p:txBody>
      </p:sp>
      <p:sp>
        <p:nvSpPr>
          <p:cNvPr id="484" name="Google Shape;484;p25"/>
          <p:cNvSpPr txBox="1"/>
          <p:nvPr/>
        </p:nvSpPr>
        <p:spPr>
          <a:xfrm>
            <a:off x="6815500" y="32622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9</a:t>
            </a:r>
            <a:endParaRPr sz="3000"/>
          </a:p>
        </p:txBody>
      </p:sp>
      <p:sp>
        <p:nvSpPr>
          <p:cNvPr id="485" name="Google Shape;485;p25"/>
          <p:cNvSpPr txBox="1"/>
          <p:nvPr/>
        </p:nvSpPr>
        <p:spPr>
          <a:xfrm>
            <a:off x="9031788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17</a:t>
            </a:r>
            <a:endParaRPr sz="3000"/>
          </a:p>
        </p:txBody>
      </p:sp>
      <p:sp>
        <p:nvSpPr>
          <p:cNvPr id="486" name="Google Shape;486;p25"/>
          <p:cNvSpPr txBox="1"/>
          <p:nvPr/>
        </p:nvSpPr>
        <p:spPr>
          <a:xfrm>
            <a:off x="11250788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223</a:t>
            </a:r>
            <a:endParaRPr sz="3000"/>
          </a:p>
        </p:txBody>
      </p:sp>
      <p:sp>
        <p:nvSpPr>
          <p:cNvPr id="487" name="Google Shape;487;p25"/>
          <p:cNvSpPr txBox="1"/>
          <p:nvPr/>
        </p:nvSpPr>
        <p:spPr>
          <a:xfrm>
            <a:off x="13464400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</a:t>
            </a:r>
            <a:endParaRPr sz="3000"/>
          </a:p>
        </p:txBody>
      </p:sp>
      <p:sp>
        <p:nvSpPr>
          <p:cNvPr id="488" name="Google Shape;488;p25"/>
          <p:cNvSpPr txBox="1"/>
          <p:nvPr/>
        </p:nvSpPr>
        <p:spPr>
          <a:xfrm>
            <a:off x="681550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21</a:t>
            </a:r>
            <a:endParaRPr sz="3000"/>
          </a:p>
        </p:txBody>
      </p:sp>
      <p:sp>
        <p:nvSpPr>
          <p:cNvPr id="489" name="Google Shape;489;p25"/>
          <p:cNvSpPr txBox="1"/>
          <p:nvPr/>
        </p:nvSpPr>
        <p:spPr>
          <a:xfrm>
            <a:off x="9037175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</a:t>
            </a:r>
            <a:endParaRPr sz="3000"/>
          </a:p>
        </p:txBody>
      </p:sp>
      <p:sp>
        <p:nvSpPr>
          <p:cNvPr id="490" name="Google Shape;490;p25"/>
          <p:cNvSpPr txBox="1"/>
          <p:nvPr/>
        </p:nvSpPr>
        <p:spPr>
          <a:xfrm>
            <a:off x="1125885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491" name="Google Shape;491;p25"/>
          <p:cNvSpPr txBox="1"/>
          <p:nvPr/>
        </p:nvSpPr>
        <p:spPr>
          <a:xfrm>
            <a:off x="1346440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186</a:t>
            </a:r>
            <a:endParaRPr sz="3000"/>
          </a:p>
        </p:txBody>
      </p:sp>
      <p:sp>
        <p:nvSpPr>
          <p:cNvPr id="492" name="Google Shape;492;p25"/>
          <p:cNvSpPr txBox="1"/>
          <p:nvPr/>
        </p:nvSpPr>
        <p:spPr>
          <a:xfrm>
            <a:off x="9031788" y="2396413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199</a:t>
            </a:r>
            <a:endParaRPr sz="3000"/>
          </a:p>
        </p:txBody>
      </p:sp>
      <p:sp>
        <p:nvSpPr>
          <p:cNvPr id="493" name="Google Shape;493;p25"/>
          <p:cNvSpPr/>
          <p:nvPr/>
        </p:nvSpPr>
        <p:spPr>
          <a:xfrm>
            <a:off x="9022488" y="723738"/>
            <a:ext cx="2218800" cy="8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4580588" y="2396413"/>
            <a:ext cx="2218800" cy="8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"/>
          <p:cNvSpPr txBox="1"/>
          <p:nvPr/>
        </p:nvSpPr>
        <p:spPr>
          <a:xfrm>
            <a:off x="2689350" y="5248200"/>
            <a:ext cx="1290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Positive Predictive Value (PPV), Precision</a:t>
            </a:r>
            <a:endParaRPr sz="3600"/>
          </a:p>
        </p:txBody>
      </p:sp>
      <p:sp>
        <p:nvSpPr>
          <p:cNvPr id="496" name="Google Shape;496;p25"/>
          <p:cNvSpPr/>
          <p:nvPr/>
        </p:nvSpPr>
        <p:spPr>
          <a:xfrm>
            <a:off x="11785538" y="6145113"/>
            <a:ext cx="747900" cy="7479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7" name="Google Shape;497;p25"/>
          <p:cNvCxnSpPr/>
          <p:nvPr/>
        </p:nvCxnSpPr>
        <p:spPr>
          <a:xfrm>
            <a:off x="10657850" y="7077125"/>
            <a:ext cx="30033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25"/>
          <p:cNvSpPr/>
          <p:nvPr/>
        </p:nvSpPr>
        <p:spPr>
          <a:xfrm>
            <a:off x="11037650" y="7338013"/>
            <a:ext cx="747900" cy="7479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5"/>
          <p:cNvSpPr txBox="1"/>
          <p:nvPr/>
        </p:nvSpPr>
        <p:spPr>
          <a:xfrm>
            <a:off x="11785650" y="7261225"/>
            <a:ext cx="7479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+</a:t>
            </a:r>
            <a:endParaRPr sz="4800"/>
          </a:p>
        </p:txBody>
      </p:sp>
      <p:sp>
        <p:nvSpPr>
          <p:cNvPr id="500" name="Google Shape;500;p25"/>
          <p:cNvSpPr/>
          <p:nvPr/>
        </p:nvSpPr>
        <p:spPr>
          <a:xfrm>
            <a:off x="12533500" y="7299613"/>
            <a:ext cx="747900" cy="7479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5"/>
          <p:cNvSpPr txBox="1"/>
          <p:nvPr/>
        </p:nvSpPr>
        <p:spPr>
          <a:xfrm>
            <a:off x="9789800" y="6499763"/>
            <a:ext cx="748200" cy="1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=</a:t>
            </a:r>
            <a:endParaRPr sz="4200"/>
          </a:p>
        </p:txBody>
      </p:sp>
      <p:pic>
        <p:nvPicPr>
          <p:cNvPr id="502" name="Google Shape;5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550" y="6386550"/>
            <a:ext cx="5105412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Footer Placeholder 4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6"/>
          <p:cNvSpPr/>
          <p:nvPr/>
        </p:nvSpPr>
        <p:spPr>
          <a:xfrm>
            <a:off x="9031800" y="2400525"/>
            <a:ext cx="2200200" cy="824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9037175" y="3243938"/>
            <a:ext cx="2200200" cy="1674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9037175" y="1560125"/>
            <a:ext cx="2200200" cy="824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6831613" y="2411150"/>
            <a:ext cx="2200200" cy="824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11258888" y="2390475"/>
            <a:ext cx="4405800" cy="824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6818175" y="1574813"/>
            <a:ext cx="2200200" cy="82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6831613" y="3244488"/>
            <a:ext cx="2200200" cy="1674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11231963" y="1565675"/>
            <a:ext cx="4405800" cy="82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11242725" y="3262225"/>
            <a:ext cx="4405800" cy="165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16" name="Google Shape;516;p26"/>
          <p:cNvGraphicFramePr/>
          <p:nvPr/>
        </p:nvGraphicFramePr>
        <p:xfrm>
          <a:off x="4604575" y="712075"/>
          <a:ext cx="11054625" cy="42065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26"/>
          <p:cNvSpPr txBox="1"/>
          <p:nvPr/>
        </p:nvSpPr>
        <p:spPr>
          <a:xfrm>
            <a:off x="6815500" y="-35800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518" name="Google Shape;518;p26"/>
          <p:cNvSpPr txBox="1"/>
          <p:nvPr/>
        </p:nvSpPr>
        <p:spPr>
          <a:xfrm rot="-5400000">
            <a:off x="2551375" y="2865375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519" name="Google Shape;519;p26"/>
          <p:cNvSpPr txBox="1"/>
          <p:nvPr/>
        </p:nvSpPr>
        <p:spPr>
          <a:xfrm rot="-5399777">
            <a:off x="685550" y="2441373"/>
            <a:ext cx="46239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Confusion Matrix</a:t>
            </a:r>
            <a:endParaRPr sz="3000" b="1"/>
          </a:p>
        </p:txBody>
      </p:sp>
      <p:sp>
        <p:nvSpPr>
          <p:cNvPr id="520" name="Google Shape;520;p26"/>
          <p:cNvSpPr txBox="1"/>
          <p:nvPr/>
        </p:nvSpPr>
        <p:spPr>
          <a:xfrm>
            <a:off x="68155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205</a:t>
            </a:r>
            <a:endParaRPr sz="3000"/>
          </a:p>
        </p:txBody>
      </p:sp>
      <p:sp>
        <p:nvSpPr>
          <p:cNvPr id="521" name="Google Shape;521;p26"/>
          <p:cNvSpPr txBox="1"/>
          <p:nvPr/>
        </p:nvSpPr>
        <p:spPr>
          <a:xfrm>
            <a:off x="9031788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</a:t>
            </a:r>
            <a:endParaRPr sz="3000"/>
          </a:p>
        </p:txBody>
      </p:sp>
      <p:sp>
        <p:nvSpPr>
          <p:cNvPr id="522" name="Google Shape;522;p26"/>
          <p:cNvSpPr txBox="1"/>
          <p:nvPr/>
        </p:nvSpPr>
        <p:spPr>
          <a:xfrm>
            <a:off x="112481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523" name="Google Shape;523;p26"/>
          <p:cNvSpPr txBox="1"/>
          <p:nvPr/>
        </p:nvSpPr>
        <p:spPr>
          <a:xfrm>
            <a:off x="134644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46</a:t>
            </a:r>
            <a:endParaRPr sz="3000"/>
          </a:p>
        </p:txBody>
      </p:sp>
      <p:sp>
        <p:nvSpPr>
          <p:cNvPr id="524" name="Google Shape;524;p26"/>
          <p:cNvSpPr txBox="1"/>
          <p:nvPr/>
        </p:nvSpPr>
        <p:spPr>
          <a:xfrm>
            <a:off x="681550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</a:t>
            </a:r>
            <a:endParaRPr sz="3000"/>
          </a:p>
        </p:txBody>
      </p:sp>
      <p:sp>
        <p:nvSpPr>
          <p:cNvPr id="525" name="Google Shape;525;p26"/>
          <p:cNvSpPr txBox="1"/>
          <p:nvPr/>
        </p:nvSpPr>
        <p:spPr>
          <a:xfrm>
            <a:off x="1125885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526" name="Google Shape;526;p26"/>
          <p:cNvSpPr txBox="1"/>
          <p:nvPr/>
        </p:nvSpPr>
        <p:spPr>
          <a:xfrm>
            <a:off x="1346440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32</a:t>
            </a:r>
            <a:endParaRPr sz="3000"/>
          </a:p>
        </p:txBody>
      </p:sp>
      <p:sp>
        <p:nvSpPr>
          <p:cNvPr id="527" name="Google Shape;527;p26"/>
          <p:cNvSpPr txBox="1"/>
          <p:nvPr/>
        </p:nvSpPr>
        <p:spPr>
          <a:xfrm>
            <a:off x="6815500" y="32622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9</a:t>
            </a:r>
            <a:endParaRPr sz="3000"/>
          </a:p>
        </p:txBody>
      </p:sp>
      <p:sp>
        <p:nvSpPr>
          <p:cNvPr id="528" name="Google Shape;528;p26"/>
          <p:cNvSpPr txBox="1"/>
          <p:nvPr/>
        </p:nvSpPr>
        <p:spPr>
          <a:xfrm>
            <a:off x="9031788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17</a:t>
            </a:r>
            <a:endParaRPr sz="3000"/>
          </a:p>
        </p:txBody>
      </p:sp>
      <p:sp>
        <p:nvSpPr>
          <p:cNvPr id="529" name="Google Shape;529;p26"/>
          <p:cNvSpPr txBox="1"/>
          <p:nvPr/>
        </p:nvSpPr>
        <p:spPr>
          <a:xfrm>
            <a:off x="11250788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223</a:t>
            </a:r>
            <a:endParaRPr sz="3000"/>
          </a:p>
        </p:txBody>
      </p:sp>
      <p:sp>
        <p:nvSpPr>
          <p:cNvPr id="530" name="Google Shape;530;p26"/>
          <p:cNvSpPr txBox="1"/>
          <p:nvPr/>
        </p:nvSpPr>
        <p:spPr>
          <a:xfrm>
            <a:off x="13464400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</a:t>
            </a:r>
            <a:endParaRPr sz="3000"/>
          </a:p>
        </p:txBody>
      </p:sp>
      <p:sp>
        <p:nvSpPr>
          <p:cNvPr id="531" name="Google Shape;531;p26"/>
          <p:cNvSpPr txBox="1"/>
          <p:nvPr/>
        </p:nvSpPr>
        <p:spPr>
          <a:xfrm>
            <a:off x="681550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21</a:t>
            </a:r>
            <a:endParaRPr sz="3000"/>
          </a:p>
        </p:txBody>
      </p:sp>
      <p:sp>
        <p:nvSpPr>
          <p:cNvPr id="532" name="Google Shape;532;p26"/>
          <p:cNvSpPr txBox="1"/>
          <p:nvPr/>
        </p:nvSpPr>
        <p:spPr>
          <a:xfrm>
            <a:off x="9037175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</a:t>
            </a:r>
            <a:endParaRPr sz="3000"/>
          </a:p>
        </p:txBody>
      </p:sp>
      <p:sp>
        <p:nvSpPr>
          <p:cNvPr id="533" name="Google Shape;533;p26"/>
          <p:cNvSpPr txBox="1"/>
          <p:nvPr/>
        </p:nvSpPr>
        <p:spPr>
          <a:xfrm>
            <a:off x="1125885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534" name="Google Shape;534;p26"/>
          <p:cNvSpPr txBox="1"/>
          <p:nvPr/>
        </p:nvSpPr>
        <p:spPr>
          <a:xfrm>
            <a:off x="1346440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186</a:t>
            </a:r>
            <a:endParaRPr sz="3000"/>
          </a:p>
        </p:txBody>
      </p:sp>
      <p:sp>
        <p:nvSpPr>
          <p:cNvPr id="535" name="Google Shape;535;p26"/>
          <p:cNvSpPr txBox="1"/>
          <p:nvPr/>
        </p:nvSpPr>
        <p:spPr>
          <a:xfrm>
            <a:off x="9031788" y="2396413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199</a:t>
            </a:r>
            <a:endParaRPr sz="3000"/>
          </a:p>
        </p:txBody>
      </p:sp>
      <p:sp>
        <p:nvSpPr>
          <p:cNvPr id="536" name="Google Shape;536;p26"/>
          <p:cNvSpPr/>
          <p:nvPr/>
        </p:nvSpPr>
        <p:spPr>
          <a:xfrm>
            <a:off x="9022488" y="723738"/>
            <a:ext cx="2218800" cy="8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6"/>
          <p:cNvSpPr/>
          <p:nvPr/>
        </p:nvSpPr>
        <p:spPr>
          <a:xfrm>
            <a:off x="4580588" y="2396413"/>
            <a:ext cx="2218800" cy="8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8" name="Google Shape;5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6341513"/>
            <a:ext cx="1154430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26"/>
          <p:cNvSpPr txBox="1"/>
          <p:nvPr/>
        </p:nvSpPr>
        <p:spPr>
          <a:xfrm>
            <a:off x="2689350" y="5248200"/>
            <a:ext cx="1290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F1 Score</a:t>
            </a:r>
            <a:endParaRPr sz="3600"/>
          </a:p>
        </p:txBody>
      </p:sp>
      <p:pic>
        <p:nvPicPr>
          <p:cNvPr id="540" name="Google Shape;5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262" y="8201950"/>
            <a:ext cx="8719469" cy="16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Footer Placeholder 3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" name="Google Shape;545;p27"/>
          <p:cNvGraphicFramePr/>
          <p:nvPr/>
        </p:nvGraphicFramePr>
        <p:xfrm>
          <a:off x="4604575" y="705525"/>
          <a:ext cx="11054625" cy="42065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46" name="Google Shape;546;p27"/>
          <p:cNvSpPr txBox="1"/>
          <p:nvPr/>
        </p:nvSpPr>
        <p:spPr>
          <a:xfrm>
            <a:off x="6815500" y="-35800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547" name="Google Shape;547;p27"/>
          <p:cNvSpPr txBox="1"/>
          <p:nvPr/>
        </p:nvSpPr>
        <p:spPr>
          <a:xfrm rot="-5400000">
            <a:off x="2551375" y="2865375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548" name="Google Shape;548;p27"/>
          <p:cNvSpPr txBox="1"/>
          <p:nvPr/>
        </p:nvSpPr>
        <p:spPr>
          <a:xfrm rot="-5399777">
            <a:off x="685550" y="2441373"/>
            <a:ext cx="46239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Confusion Matrix</a:t>
            </a:r>
            <a:endParaRPr sz="3000" b="1"/>
          </a:p>
        </p:txBody>
      </p:sp>
      <p:sp>
        <p:nvSpPr>
          <p:cNvPr id="549" name="Google Shape;549;p27"/>
          <p:cNvSpPr txBox="1"/>
          <p:nvPr/>
        </p:nvSpPr>
        <p:spPr>
          <a:xfrm>
            <a:off x="6815500" y="15683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205</a:t>
            </a:r>
            <a:endParaRPr sz="3000"/>
          </a:p>
        </p:txBody>
      </p:sp>
      <p:sp>
        <p:nvSpPr>
          <p:cNvPr id="550" name="Google Shape;550;p27"/>
          <p:cNvSpPr txBox="1"/>
          <p:nvPr/>
        </p:nvSpPr>
        <p:spPr>
          <a:xfrm>
            <a:off x="9031788" y="15683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</a:t>
            </a:r>
            <a:endParaRPr sz="3000"/>
          </a:p>
        </p:txBody>
      </p:sp>
      <p:sp>
        <p:nvSpPr>
          <p:cNvPr id="551" name="Google Shape;551;p27"/>
          <p:cNvSpPr txBox="1"/>
          <p:nvPr/>
        </p:nvSpPr>
        <p:spPr>
          <a:xfrm>
            <a:off x="11248100" y="15683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552" name="Google Shape;552;p27"/>
          <p:cNvSpPr txBox="1"/>
          <p:nvPr/>
        </p:nvSpPr>
        <p:spPr>
          <a:xfrm>
            <a:off x="13464400" y="15683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46</a:t>
            </a:r>
            <a:endParaRPr sz="3000"/>
          </a:p>
        </p:txBody>
      </p:sp>
      <p:sp>
        <p:nvSpPr>
          <p:cNvPr id="553" name="Google Shape;553;p27"/>
          <p:cNvSpPr txBox="1"/>
          <p:nvPr/>
        </p:nvSpPr>
        <p:spPr>
          <a:xfrm>
            <a:off x="6815500" y="24194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</a:t>
            </a:r>
            <a:endParaRPr sz="3000"/>
          </a:p>
        </p:txBody>
      </p:sp>
      <p:sp>
        <p:nvSpPr>
          <p:cNvPr id="554" name="Google Shape;554;p27"/>
          <p:cNvSpPr txBox="1"/>
          <p:nvPr/>
        </p:nvSpPr>
        <p:spPr>
          <a:xfrm>
            <a:off x="11258850" y="24194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555" name="Google Shape;555;p27"/>
          <p:cNvSpPr txBox="1"/>
          <p:nvPr/>
        </p:nvSpPr>
        <p:spPr>
          <a:xfrm>
            <a:off x="13464400" y="24194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32</a:t>
            </a:r>
            <a:endParaRPr sz="3000"/>
          </a:p>
        </p:txBody>
      </p:sp>
      <p:sp>
        <p:nvSpPr>
          <p:cNvPr id="556" name="Google Shape;556;p27"/>
          <p:cNvSpPr txBox="1"/>
          <p:nvPr/>
        </p:nvSpPr>
        <p:spPr>
          <a:xfrm>
            <a:off x="6815500" y="32705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9</a:t>
            </a:r>
            <a:endParaRPr sz="3000"/>
          </a:p>
        </p:txBody>
      </p:sp>
      <p:sp>
        <p:nvSpPr>
          <p:cNvPr id="557" name="Google Shape;557;p27"/>
          <p:cNvSpPr txBox="1"/>
          <p:nvPr/>
        </p:nvSpPr>
        <p:spPr>
          <a:xfrm>
            <a:off x="9031788" y="32410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17</a:t>
            </a:r>
            <a:endParaRPr sz="3000"/>
          </a:p>
        </p:txBody>
      </p:sp>
      <p:sp>
        <p:nvSpPr>
          <p:cNvPr id="558" name="Google Shape;558;p27"/>
          <p:cNvSpPr txBox="1"/>
          <p:nvPr/>
        </p:nvSpPr>
        <p:spPr>
          <a:xfrm>
            <a:off x="11250788" y="32410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223</a:t>
            </a:r>
            <a:endParaRPr sz="3000"/>
          </a:p>
        </p:txBody>
      </p:sp>
      <p:sp>
        <p:nvSpPr>
          <p:cNvPr id="559" name="Google Shape;559;p27"/>
          <p:cNvSpPr txBox="1"/>
          <p:nvPr/>
        </p:nvSpPr>
        <p:spPr>
          <a:xfrm>
            <a:off x="13464400" y="32410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</a:t>
            </a:r>
            <a:endParaRPr sz="3000"/>
          </a:p>
        </p:txBody>
      </p:sp>
      <p:sp>
        <p:nvSpPr>
          <p:cNvPr id="560" name="Google Shape;560;p27"/>
          <p:cNvSpPr txBox="1"/>
          <p:nvPr/>
        </p:nvSpPr>
        <p:spPr>
          <a:xfrm>
            <a:off x="6815500" y="40855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21</a:t>
            </a:r>
            <a:endParaRPr sz="3000"/>
          </a:p>
        </p:txBody>
      </p:sp>
      <p:sp>
        <p:nvSpPr>
          <p:cNvPr id="561" name="Google Shape;561;p27"/>
          <p:cNvSpPr txBox="1"/>
          <p:nvPr/>
        </p:nvSpPr>
        <p:spPr>
          <a:xfrm>
            <a:off x="9037175" y="40855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</a:t>
            </a:r>
            <a:endParaRPr sz="3000"/>
          </a:p>
        </p:txBody>
      </p:sp>
      <p:sp>
        <p:nvSpPr>
          <p:cNvPr id="562" name="Google Shape;562;p27"/>
          <p:cNvSpPr txBox="1"/>
          <p:nvPr/>
        </p:nvSpPr>
        <p:spPr>
          <a:xfrm>
            <a:off x="11258850" y="40855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563" name="Google Shape;563;p27"/>
          <p:cNvSpPr txBox="1"/>
          <p:nvPr/>
        </p:nvSpPr>
        <p:spPr>
          <a:xfrm>
            <a:off x="13464400" y="40855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186</a:t>
            </a:r>
            <a:endParaRPr sz="3000"/>
          </a:p>
        </p:txBody>
      </p:sp>
      <p:sp>
        <p:nvSpPr>
          <p:cNvPr id="564" name="Google Shape;564;p27"/>
          <p:cNvSpPr txBox="1"/>
          <p:nvPr/>
        </p:nvSpPr>
        <p:spPr>
          <a:xfrm>
            <a:off x="9031788" y="2404713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199</a:t>
            </a:r>
            <a:endParaRPr sz="3000"/>
          </a:p>
        </p:txBody>
      </p:sp>
      <p:sp>
        <p:nvSpPr>
          <p:cNvPr id="565" name="Google Shape;565;p27"/>
          <p:cNvSpPr txBox="1"/>
          <p:nvPr/>
        </p:nvSpPr>
        <p:spPr>
          <a:xfrm>
            <a:off x="2841875" y="4949625"/>
            <a:ext cx="39522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Per-class accuracy</a:t>
            </a:r>
            <a:endParaRPr sz="3400"/>
          </a:p>
        </p:txBody>
      </p:sp>
      <p:sp>
        <p:nvSpPr>
          <p:cNvPr id="566" name="Google Shape;566;p27"/>
          <p:cNvSpPr txBox="1"/>
          <p:nvPr/>
        </p:nvSpPr>
        <p:spPr>
          <a:xfrm>
            <a:off x="6812288" y="4938600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0.907</a:t>
            </a:r>
            <a:endParaRPr sz="3400"/>
          </a:p>
        </p:txBody>
      </p:sp>
      <p:sp>
        <p:nvSpPr>
          <p:cNvPr id="567" name="Google Shape;567;p27"/>
          <p:cNvSpPr txBox="1"/>
          <p:nvPr/>
        </p:nvSpPr>
        <p:spPr>
          <a:xfrm>
            <a:off x="9037176" y="4949625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0.927</a:t>
            </a:r>
            <a:endParaRPr sz="3400"/>
          </a:p>
        </p:txBody>
      </p:sp>
      <p:sp>
        <p:nvSpPr>
          <p:cNvPr id="568" name="Google Shape;568;p27"/>
          <p:cNvSpPr txBox="1"/>
          <p:nvPr/>
        </p:nvSpPr>
        <p:spPr>
          <a:xfrm>
            <a:off x="11238801" y="4938600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0.936</a:t>
            </a:r>
            <a:endParaRPr sz="3400"/>
          </a:p>
        </p:txBody>
      </p:sp>
      <p:sp>
        <p:nvSpPr>
          <p:cNvPr id="569" name="Google Shape;569;p27"/>
          <p:cNvSpPr txBox="1"/>
          <p:nvPr/>
        </p:nvSpPr>
        <p:spPr>
          <a:xfrm>
            <a:off x="13499126" y="4938600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0.856</a:t>
            </a:r>
            <a:endParaRPr sz="3400"/>
          </a:p>
        </p:txBody>
      </p:sp>
      <p:sp>
        <p:nvSpPr>
          <p:cNvPr id="570" name="Google Shape;570;p27"/>
          <p:cNvSpPr txBox="1"/>
          <p:nvPr/>
        </p:nvSpPr>
        <p:spPr>
          <a:xfrm>
            <a:off x="4575225" y="5787825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F1 scores</a:t>
            </a:r>
            <a:endParaRPr sz="3400"/>
          </a:p>
        </p:txBody>
      </p:sp>
      <p:sp>
        <p:nvSpPr>
          <p:cNvPr id="571" name="Google Shape;571;p27"/>
          <p:cNvSpPr txBox="1"/>
          <p:nvPr/>
        </p:nvSpPr>
        <p:spPr>
          <a:xfrm>
            <a:off x="6812288" y="5776800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/>
              <a:t>0.815</a:t>
            </a:r>
            <a:endParaRPr sz="3400" dirty="0"/>
          </a:p>
        </p:txBody>
      </p:sp>
      <p:sp>
        <p:nvSpPr>
          <p:cNvPr id="572" name="Google Shape;572;p27"/>
          <p:cNvSpPr txBox="1"/>
          <p:nvPr/>
        </p:nvSpPr>
        <p:spPr>
          <a:xfrm>
            <a:off x="9037176" y="5787825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/>
              <a:t>0.845</a:t>
            </a:r>
            <a:endParaRPr sz="3400" dirty="0"/>
          </a:p>
        </p:txBody>
      </p:sp>
      <p:sp>
        <p:nvSpPr>
          <p:cNvPr id="573" name="Google Shape;573;p27"/>
          <p:cNvSpPr txBox="1"/>
          <p:nvPr/>
        </p:nvSpPr>
        <p:spPr>
          <a:xfrm>
            <a:off x="11238801" y="5776800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/>
              <a:t>0.875</a:t>
            </a:r>
            <a:endParaRPr sz="3400" dirty="0"/>
          </a:p>
        </p:txBody>
      </p:sp>
      <p:sp>
        <p:nvSpPr>
          <p:cNvPr id="574" name="Google Shape;574;p27"/>
          <p:cNvSpPr txBox="1"/>
          <p:nvPr/>
        </p:nvSpPr>
        <p:spPr>
          <a:xfrm>
            <a:off x="13499126" y="5776800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0.721</a:t>
            </a:r>
            <a:endParaRPr sz="3400"/>
          </a:p>
        </p:txBody>
      </p:sp>
      <p:sp>
        <p:nvSpPr>
          <p:cNvPr id="575" name="Google Shape;575;p27"/>
          <p:cNvSpPr txBox="1"/>
          <p:nvPr/>
        </p:nvSpPr>
        <p:spPr>
          <a:xfrm>
            <a:off x="6049388" y="7598475"/>
            <a:ext cx="39522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Total accuracy:</a:t>
            </a:r>
            <a:endParaRPr sz="3400"/>
          </a:p>
        </p:txBody>
      </p:sp>
      <p:sp>
        <p:nvSpPr>
          <p:cNvPr id="576" name="Google Shape;576;p27"/>
          <p:cNvSpPr txBox="1"/>
          <p:nvPr/>
        </p:nvSpPr>
        <p:spPr>
          <a:xfrm>
            <a:off x="10019801" y="7598475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0.813</a:t>
            </a:r>
            <a:endParaRPr sz="3400"/>
          </a:p>
        </p:txBody>
      </p:sp>
      <p:sp>
        <p:nvSpPr>
          <p:cNvPr id="577" name="Google Shape;577;p27"/>
          <p:cNvSpPr txBox="1"/>
          <p:nvPr/>
        </p:nvSpPr>
        <p:spPr>
          <a:xfrm>
            <a:off x="6049388" y="8539875"/>
            <a:ext cx="39522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F1 average:</a:t>
            </a:r>
            <a:endParaRPr sz="3400"/>
          </a:p>
        </p:txBody>
      </p:sp>
      <p:sp>
        <p:nvSpPr>
          <p:cNvPr id="578" name="Google Shape;578;p27"/>
          <p:cNvSpPr txBox="1"/>
          <p:nvPr/>
        </p:nvSpPr>
        <p:spPr>
          <a:xfrm>
            <a:off x="10019801" y="8539875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0.818</a:t>
            </a:r>
            <a:endParaRPr sz="340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" name="Google Shape;583;p28"/>
          <p:cNvGraphicFramePr/>
          <p:nvPr/>
        </p:nvGraphicFramePr>
        <p:xfrm>
          <a:off x="4604575" y="705525"/>
          <a:ext cx="11054625" cy="42065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84" name="Google Shape;584;p28"/>
          <p:cNvSpPr txBox="1"/>
          <p:nvPr/>
        </p:nvSpPr>
        <p:spPr>
          <a:xfrm>
            <a:off x="6815500" y="-35800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585" name="Google Shape;585;p28"/>
          <p:cNvSpPr txBox="1"/>
          <p:nvPr/>
        </p:nvSpPr>
        <p:spPr>
          <a:xfrm rot="-5400000">
            <a:off x="2551375" y="2865375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586" name="Google Shape;586;p28"/>
          <p:cNvSpPr txBox="1"/>
          <p:nvPr/>
        </p:nvSpPr>
        <p:spPr>
          <a:xfrm rot="-5399777">
            <a:off x="685550" y="2441373"/>
            <a:ext cx="46239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Confusion Matrix</a:t>
            </a:r>
            <a:endParaRPr sz="3000" b="1"/>
          </a:p>
        </p:txBody>
      </p:sp>
      <p:sp>
        <p:nvSpPr>
          <p:cNvPr id="587" name="Google Shape;587;p28"/>
          <p:cNvSpPr txBox="1"/>
          <p:nvPr/>
        </p:nvSpPr>
        <p:spPr>
          <a:xfrm>
            <a:off x="6815500" y="15535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588" name="Google Shape;588;p28"/>
          <p:cNvSpPr txBox="1"/>
          <p:nvPr/>
        </p:nvSpPr>
        <p:spPr>
          <a:xfrm>
            <a:off x="9031788" y="15535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</a:t>
            </a:r>
            <a:endParaRPr sz="3000"/>
          </a:p>
        </p:txBody>
      </p:sp>
      <p:sp>
        <p:nvSpPr>
          <p:cNvPr id="589" name="Google Shape;589;p28"/>
          <p:cNvSpPr txBox="1"/>
          <p:nvPr/>
        </p:nvSpPr>
        <p:spPr>
          <a:xfrm>
            <a:off x="11248100" y="15535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590" name="Google Shape;590;p28"/>
          <p:cNvSpPr txBox="1"/>
          <p:nvPr/>
        </p:nvSpPr>
        <p:spPr>
          <a:xfrm>
            <a:off x="13464400" y="15535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591" name="Google Shape;591;p28"/>
          <p:cNvSpPr txBox="1"/>
          <p:nvPr/>
        </p:nvSpPr>
        <p:spPr>
          <a:xfrm>
            <a:off x="6815500" y="240460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592" name="Google Shape;592;p28"/>
          <p:cNvSpPr txBox="1"/>
          <p:nvPr/>
        </p:nvSpPr>
        <p:spPr>
          <a:xfrm>
            <a:off x="11258850" y="240460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593" name="Google Shape;593;p28"/>
          <p:cNvSpPr txBox="1"/>
          <p:nvPr/>
        </p:nvSpPr>
        <p:spPr>
          <a:xfrm>
            <a:off x="13464400" y="240460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594" name="Google Shape;594;p28"/>
          <p:cNvSpPr txBox="1"/>
          <p:nvPr/>
        </p:nvSpPr>
        <p:spPr>
          <a:xfrm>
            <a:off x="6815500" y="3255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595" name="Google Shape;595;p28"/>
          <p:cNvSpPr txBox="1"/>
          <p:nvPr/>
        </p:nvSpPr>
        <p:spPr>
          <a:xfrm>
            <a:off x="9031788" y="322620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11</a:t>
            </a:r>
            <a:endParaRPr sz="3000"/>
          </a:p>
        </p:txBody>
      </p:sp>
      <p:sp>
        <p:nvSpPr>
          <p:cNvPr id="596" name="Google Shape;596;p28"/>
          <p:cNvSpPr txBox="1"/>
          <p:nvPr/>
        </p:nvSpPr>
        <p:spPr>
          <a:xfrm>
            <a:off x="11250788" y="322620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597" name="Google Shape;597;p28"/>
          <p:cNvSpPr txBox="1"/>
          <p:nvPr/>
        </p:nvSpPr>
        <p:spPr>
          <a:xfrm>
            <a:off x="13464400" y="322620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598" name="Google Shape;598;p28"/>
          <p:cNvSpPr txBox="1"/>
          <p:nvPr/>
        </p:nvSpPr>
        <p:spPr>
          <a:xfrm>
            <a:off x="6815500" y="40707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599" name="Google Shape;599;p28"/>
          <p:cNvSpPr txBox="1"/>
          <p:nvPr/>
        </p:nvSpPr>
        <p:spPr>
          <a:xfrm>
            <a:off x="9037175" y="40707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</a:t>
            </a:r>
            <a:endParaRPr sz="3000"/>
          </a:p>
        </p:txBody>
      </p:sp>
      <p:sp>
        <p:nvSpPr>
          <p:cNvPr id="600" name="Google Shape;600;p28"/>
          <p:cNvSpPr txBox="1"/>
          <p:nvPr/>
        </p:nvSpPr>
        <p:spPr>
          <a:xfrm>
            <a:off x="11258850" y="40707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601" name="Google Shape;601;p28"/>
          <p:cNvSpPr txBox="1"/>
          <p:nvPr/>
        </p:nvSpPr>
        <p:spPr>
          <a:xfrm>
            <a:off x="13464400" y="40707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602" name="Google Shape;602;p28"/>
          <p:cNvSpPr txBox="1"/>
          <p:nvPr/>
        </p:nvSpPr>
        <p:spPr>
          <a:xfrm>
            <a:off x="9031788" y="2389863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973</a:t>
            </a:r>
            <a:endParaRPr sz="3000"/>
          </a:p>
        </p:txBody>
      </p:sp>
      <p:sp>
        <p:nvSpPr>
          <p:cNvPr id="603" name="Google Shape;603;p28"/>
          <p:cNvSpPr txBox="1"/>
          <p:nvPr/>
        </p:nvSpPr>
        <p:spPr>
          <a:xfrm>
            <a:off x="2841875" y="4949625"/>
            <a:ext cx="39522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Per-class accuracy</a:t>
            </a:r>
            <a:endParaRPr sz="3400"/>
          </a:p>
        </p:txBody>
      </p:sp>
      <p:sp>
        <p:nvSpPr>
          <p:cNvPr id="604" name="Google Shape;604;p28"/>
          <p:cNvSpPr txBox="1"/>
          <p:nvPr/>
        </p:nvSpPr>
        <p:spPr>
          <a:xfrm>
            <a:off x="6812288" y="4938600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0.994</a:t>
            </a:r>
            <a:endParaRPr sz="3400"/>
          </a:p>
        </p:txBody>
      </p:sp>
      <p:sp>
        <p:nvSpPr>
          <p:cNvPr id="605" name="Google Shape;605;p28"/>
          <p:cNvSpPr txBox="1"/>
          <p:nvPr/>
        </p:nvSpPr>
        <p:spPr>
          <a:xfrm>
            <a:off x="9037176" y="4949625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0.973</a:t>
            </a:r>
            <a:endParaRPr sz="3400"/>
          </a:p>
        </p:txBody>
      </p:sp>
      <p:sp>
        <p:nvSpPr>
          <p:cNvPr id="606" name="Google Shape;606;p28"/>
          <p:cNvSpPr txBox="1"/>
          <p:nvPr/>
        </p:nvSpPr>
        <p:spPr>
          <a:xfrm>
            <a:off x="11238801" y="4938600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0.989</a:t>
            </a:r>
            <a:endParaRPr sz="3400"/>
          </a:p>
        </p:txBody>
      </p:sp>
      <p:sp>
        <p:nvSpPr>
          <p:cNvPr id="607" name="Google Shape;607;p28"/>
          <p:cNvSpPr txBox="1"/>
          <p:nvPr/>
        </p:nvSpPr>
        <p:spPr>
          <a:xfrm>
            <a:off x="13499126" y="4938600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0.99</a:t>
            </a:r>
            <a:endParaRPr sz="3400"/>
          </a:p>
        </p:txBody>
      </p:sp>
      <p:sp>
        <p:nvSpPr>
          <p:cNvPr id="608" name="Google Shape;608;p28"/>
          <p:cNvSpPr txBox="1"/>
          <p:nvPr/>
        </p:nvSpPr>
        <p:spPr>
          <a:xfrm>
            <a:off x="4575225" y="5787825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F1 scores</a:t>
            </a:r>
            <a:endParaRPr sz="3400"/>
          </a:p>
        </p:txBody>
      </p:sp>
      <p:sp>
        <p:nvSpPr>
          <p:cNvPr id="609" name="Google Shape;609;p28"/>
          <p:cNvSpPr txBox="1"/>
          <p:nvPr/>
        </p:nvSpPr>
        <p:spPr>
          <a:xfrm>
            <a:off x="6812288" y="5776800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0.0</a:t>
            </a:r>
            <a:endParaRPr sz="3400"/>
          </a:p>
        </p:txBody>
      </p:sp>
      <p:sp>
        <p:nvSpPr>
          <p:cNvPr id="610" name="Google Shape;610;p28"/>
          <p:cNvSpPr txBox="1"/>
          <p:nvPr/>
        </p:nvSpPr>
        <p:spPr>
          <a:xfrm>
            <a:off x="9037176" y="5787825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0.986</a:t>
            </a:r>
            <a:endParaRPr sz="3400"/>
          </a:p>
        </p:txBody>
      </p:sp>
      <p:sp>
        <p:nvSpPr>
          <p:cNvPr id="611" name="Google Shape;611;p28"/>
          <p:cNvSpPr txBox="1"/>
          <p:nvPr/>
        </p:nvSpPr>
        <p:spPr>
          <a:xfrm>
            <a:off x="11238801" y="5776800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0.0</a:t>
            </a:r>
            <a:endParaRPr sz="3400"/>
          </a:p>
        </p:txBody>
      </p:sp>
      <p:sp>
        <p:nvSpPr>
          <p:cNvPr id="612" name="Google Shape;612;p28"/>
          <p:cNvSpPr txBox="1"/>
          <p:nvPr/>
        </p:nvSpPr>
        <p:spPr>
          <a:xfrm>
            <a:off x="13499126" y="5776800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0.0</a:t>
            </a:r>
            <a:endParaRPr sz="3400"/>
          </a:p>
        </p:txBody>
      </p:sp>
      <p:sp>
        <p:nvSpPr>
          <p:cNvPr id="613" name="Google Shape;613;p28"/>
          <p:cNvSpPr txBox="1"/>
          <p:nvPr/>
        </p:nvSpPr>
        <p:spPr>
          <a:xfrm>
            <a:off x="6049388" y="7598475"/>
            <a:ext cx="39522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Total accuracy:</a:t>
            </a:r>
            <a:endParaRPr sz="3400"/>
          </a:p>
        </p:txBody>
      </p:sp>
      <p:sp>
        <p:nvSpPr>
          <p:cNvPr id="614" name="Google Shape;614;p28"/>
          <p:cNvSpPr txBox="1"/>
          <p:nvPr/>
        </p:nvSpPr>
        <p:spPr>
          <a:xfrm>
            <a:off x="10019801" y="7598475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0.973</a:t>
            </a:r>
            <a:endParaRPr sz="3400"/>
          </a:p>
        </p:txBody>
      </p:sp>
      <p:sp>
        <p:nvSpPr>
          <p:cNvPr id="615" name="Google Shape;615;p28"/>
          <p:cNvSpPr txBox="1"/>
          <p:nvPr/>
        </p:nvSpPr>
        <p:spPr>
          <a:xfrm>
            <a:off x="6049388" y="8539875"/>
            <a:ext cx="39522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F1 average:</a:t>
            </a:r>
            <a:endParaRPr sz="3400"/>
          </a:p>
        </p:txBody>
      </p:sp>
      <p:sp>
        <p:nvSpPr>
          <p:cNvPr id="616" name="Google Shape;616;p28"/>
          <p:cNvSpPr txBox="1"/>
          <p:nvPr/>
        </p:nvSpPr>
        <p:spPr>
          <a:xfrm>
            <a:off x="10019801" y="8539875"/>
            <a:ext cx="2218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0.247</a:t>
            </a:r>
            <a:endParaRPr sz="340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1" name="Google Shape;621;p29"/>
          <p:cNvGraphicFramePr/>
          <p:nvPr/>
        </p:nvGraphicFramePr>
        <p:xfrm>
          <a:off x="747888" y="747888"/>
          <a:ext cx="8843700" cy="33652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A</a:t>
                      </a:r>
                      <a:endParaRPr sz="30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B</a:t>
                      </a:r>
                      <a:endParaRPr sz="30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C</a:t>
                      </a:r>
                      <a:endParaRPr sz="30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A</a:t>
                      </a:r>
                      <a:endParaRPr sz="30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193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7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0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B</a:t>
                      </a:r>
                      <a:endParaRPr sz="30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5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173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22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C</a:t>
                      </a:r>
                      <a:endParaRPr sz="30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10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189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22" name="Google Shape;622;p29"/>
          <p:cNvSpPr txBox="1"/>
          <p:nvPr/>
        </p:nvSpPr>
        <p:spPr>
          <a:xfrm>
            <a:off x="747888" y="-12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623" name="Google Shape;623;p29"/>
          <p:cNvSpPr txBox="1"/>
          <p:nvPr/>
        </p:nvSpPr>
        <p:spPr>
          <a:xfrm rot="-5400000">
            <a:off x="-1305312" y="2056538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624" name="Google Shape;624;p29"/>
          <p:cNvSpPr txBox="1"/>
          <p:nvPr/>
        </p:nvSpPr>
        <p:spPr>
          <a:xfrm>
            <a:off x="2374475" y="5616525"/>
            <a:ext cx="13150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Total:  600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Total accuracy: 92.5%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TP(C): 189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FP(C): 22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FN(C): 11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F1(C) = (2 * 189) / (2 * 189 + 22  + 11) = 0.9197 ~ 0.920</a:t>
            </a:r>
            <a:endParaRPr sz="30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" name="Google Shape;629;p30"/>
          <p:cNvGraphicFramePr/>
          <p:nvPr/>
        </p:nvGraphicFramePr>
        <p:xfrm>
          <a:off x="747888" y="747888"/>
          <a:ext cx="8843700" cy="33652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A</a:t>
                      </a:r>
                      <a:endParaRPr sz="30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B</a:t>
                      </a:r>
                      <a:endParaRPr sz="30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C</a:t>
                      </a:r>
                      <a:endParaRPr sz="30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A</a:t>
                      </a:r>
                      <a:endParaRPr sz="30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312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27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8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B</a:t>
                      </a:r>
                      <a:endParaRPr sz="30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0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265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11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/>
                        <a:t>C</a:t>
                      </a:r>
                      <a:endParaRPr sz="30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0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276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30" name="Google Shape;630;p30"/>
          <p:cNvSpPr txBox="1"/>
          <p:nvPr/>
        </p:nvSpPr>
        <p:spPr>
          <a:xfrm>
            <a:off x="747888" y="-12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631" name="Google Shape;631;p30"/>
          <p:cNvSpPr txBox="1"/>
          <p:nvPr/>
        </p:nvSpPr>
        <p:spPr>
          <a:xfrm rot="-5400000">
            <a:off x="-1305312" y="2056538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632" name="Google Shape;632;p30"/>
          <p:cNvSpPr txBox="1"/>
          <p:nvPr/>
        </p:nvSpPr>
        <p:spPr>
          <a:xfrm>
            <a:off x="2374475" y="5616525"/>
            <a:ext cx="13150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Total:  900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Total accuracy: 853 / 900 = 94.8% = 0.948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TP(A): 312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FP(A): 0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FN(A): 35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F1(A) = (2 * 312) / (2 * 312 + 0 + 35) = 0.947</a:t>
            </a:r>
            <a:endParaRPr sz="30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12475125" y="1475550"/>
            <a:ext cx="1475100" cy="18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Circle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Idle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Left-right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Up-down</a:t>
            </a:r>
            <a:endParaRPr sz="2400"/>
          </a:p>
        </p:txBody>
      </p:sp>
      <p:graphicFrame>
        <p:nvGraphicFramePr>
          <p:cNvPr id="73" name="Google Shape;73;p14"/>
          <p:cNvGraphicFramePr/>
          <p:nvPr/>
        </p:nvGraphicFramePr>
        <p:xfrm>
          <a:off x="3990600" y="5185475"/>
          <a:ext cx="11054625" cy="42065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4" name="Google Shape;74;p14"/>
          <p:cNvSpPr txBox="1"/>
          <p:nvPr/>
        </p:nvSpPr>
        <p:spPr>
          <a:xfrm>
            <a:off x="6201525" y="4437600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75" name="Google Shape;75;p14"/>
          <p:cNvSpPr txBox="1"/>
          <p:nvPr/>
        </p:nvSpPr>
        <p:spPr>
          <a:xfrm rot="-5400000">
            <a:off x="1937400" y="7338775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76" name="Google Shape;76;p14"/>
          <p:cNvSpPr/>
          <p:nvPr/>
        </p:nvSpPr>
        <p:spPr>
          <a:xfrm>
            <a:off x="9342825" y="1245438"/>
            <a:ext cx="2294400" cy="22947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</a:t>
            </a:r>
            <a:endParaRPr sz="3600"/>
          </a:p>
        </p:txBody>
      </p:sp>
      <p:cxnSp>
        <p:nvCxnSpPr>
          <p:cNvPr id="77" name="Google Shape;77;p14"/>
          <p:cNvCxnSpPr/>
          <p:nvPr/>
        </p:nvCxnSpPr>
        <p:spPr>
          <a:xfrm rot="10800000" flipH="1">
            <a:off x="11637225" y="1766700"/>
            <a:ext cx="837900" cy="626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/>
          <p:nvPr/>
        </p:nvCxnSpPr>
        <p:spPr>
          <a:xfrm rot="10800000" flipH="1">
            <a:off x="11637225" y="2177700"/>
            <a:ext cx="845100" cy="215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11637225" y="2392800"/>
            <a:ext cx="852300" cy="178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4"/>
          <p:cNvCxnSpPr/>
          <p:nvPr/>
        </p:nvCxnSpPr>
        <p:spPr>
          <a:xfrm>
            <a:off x="11637225" y="2392800"/>
            <a:ext cx="845100" cy="606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4"/>
          <p:cNvSpPr txBox="1"/>
          <p:nvPr/>
        </p:nvSpPr>
        <p:spPr>
          <a:xfrm rot="-5399777">
            <a:off x="71575" y="6914773"/>
            <a:ext cx="46239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Confusion Matrix</a:t>
            </a:r>
            <a:endParaRPr sz="3000" b="1"/>
          </a:p>
        </p:txBody>
      </p:sp>
      <p:graphicFrame>
        <p:nvGraphicFramePr>
          <p:cNvPr id="82" name="Google Shape;82;p14"/>
          <p:cNvGraphicFramePr/>
          <p:nvPr/>
        </p:nvGraphicFramePr>
        <p:xfrm>
          <a:off x="5190400" y="647913"/>
          <a:ext cx="2797900" cy="347451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1375025"/>
                <a:gridCol w="14228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Validation Sample</a:t>
                      </a:r>
                      <a:endParaRPr sz="18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Actual Label</a:t>
                      </a:r>
                      <a:endParaRPr sz="18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Circle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Circle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Up-Down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Left-Right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Up-Down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3" name="Google Shape;83;p14"/>
          <p:cNvSpPr txBox="1"/>
          <p:nvPr/>
        </p:nvSpPr>
        <p:spPr>
          <a:xfrm rot="5400000">
            <a:off x="5653675" y="4161363"/>
            <a:ext cx="6675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</a:t>
            </a:r>
            <a:endParaRPr sz="3000"/>
          </a:p>
        </p:txBody>
      </p:sp>
      <p:sp>
        <p:nvSpPr>
          <p:cNvPr id="84" name="Google Shape;84;p14"/>
          <p:cNvSpPr txBox="1"/>
          <p:nvPr/>
        </p:nvSpPr>
        <p:spPr>
          <a:xfrm rot="5400000">
            <a:off x="7104413" y="4161363"/>
            <a:ext cx="6675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</a:t>
            </a:r>
            <a:endParaRPr sz="3000"/>
          </a:p>
        </p:txBody>
      </p:sp>
      <p:sp>
        <p:nvSpPr>
          <p:cNvPr id="85" name="Google Shape;85;p14"/>
          <p:cNvSpPr txBox="1"/>
          <p:nvPr/>
        </p:nvSpPr>
        <p:spPr>
          <a:xfrm>
            <a:off x="5085600" y="-12"/>
            <a:ext cx="30075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Validation Set</a:t>
            </a:r>
            <a:endParaRPr sz="2400" b="1"/>
          </a:p>
        </p:txBody>
      </p:sp>
      <p:cxnSp>
        <p:nvCxnSpPr>
          <p:cNvPr id="86" name="Google Shape;86;p14"/>
          <p:cNvCxnSpPr>
            <a:endCxn id="76" idx="2"/>
          </p:cNvCxnSpPr>
          <p:nvPr/>
        </p:nvCxnSpPr>
        <p:spPr>
          <a:xfrm>
            <a:off x="8016225" y="1616988"/>
            <a:ext cx="1326600" cy="775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4"/>
          <p:cNvSpPr/>
          <p:nvPr/>
        </p:nvSpPr>
        <p:spPr>
          <a:xfrm>
            <a:off x="12512625" y="1942500"/>
            <a:ext cx="1400100" cy="450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8423200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89" name="Google Shape;89;p14"/>
          <p:cNvSpPr txBox="1"/>
          <p:nvPr/>
        </p:nvSpPr>
        <p:spPr>
          <a:xfrm>
            <a:off x="62015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90" name="Google Shape;90;p14"/>
          <p:cNvSpPr txBox="1"/>
          <p:nvPr/>
        </p:nvSpPr>
        <p:spPr>
          <a:xfrm>
            <a:off x="8417813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91" name="Google Shape;91;p14"/>
          <p:cNvSpPr txBox="1"/>
          <p:nvPr/>
        </p:nvSpPr>
        <p:spPr>
          <a:xfrm>
            <a:off x="106341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92" name="Google Shape;92;p14"/>
          <p:cNvSpPr txBox="1"/>
          <p:nvPr/>
        </p:nvSpPr>
        <p:spPr>
          <a:xfrm>
            <a:off x="128504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93" name="Google Shape;93;p14"/>
          <p:cNvSpPr txBox="1"/>
          <p:nvPr/>
        </p:nvSpPr>
        <p:spPr>
          <a:xfrm>
            <a:off x="620152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94" name="Google Shape;94;p14"/>
          <p:cNvSpPr txBox="1"/>
          <p:nvPr/>
        </p:nvSpPr>
        <p:spPr>
          <a:xfrm>
            <a:off x="1064487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95" name="Google Shape;95;p14"/>
          <p:cNvSpPr txBox="1"/>
          <p:nvPr/>
        </p:nvSpPr>
        <p:spPr>
          <a:xfrm>
            <a:off x="1285042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96" name="Google Shape;96;p14"/>
          <p:cNvSpPr txBox="1"/>
          <p:nvPr/>
        </p:nvSpPr>
        <p:spPr>
          <a:xfrm>
            <a:off x="6201525" y="77356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97" name="Google Shape;97;p14"/>
          <p:cNvSpPr txBox="1"/>
          <p:nvPr/>
        </p:nvSpPr>
        <p:spPr>
          <a:xfrm>
            <a:off x="8417813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98" name="Google Shape;98;p14"/>
          <p:cNvSpPr txBox="1"/>
          <p:nvPr/>
        </p:nvSpPr>
        <p:spPr>
          <a:xfrm>
            <a:off x="10636813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99" name="Google Shape;99;p14"/>
          <p:cNvSpPr txBox="1"/>
          <p:nvPr/>
        </p:nvSpPr>
        <p:spPr>
          <a:xfrm>
            <a:off x="12850425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00" name="Google Shape;100;p14"/>
          <p:cNvSpPr txBox="1"/>
          <p:nvPr/>
        </p:nvSpPr>
        <p:spPr>
          <a:xfrm>
            <a:off x="620152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01" name="Google Shape;101;p14"/>
          <p:cNvSpPr txBox="1"/>
          <p:nvPr/>
        </p:nvSpPr>
        <p:spPr>
          <a:xfrm>
            <a:off x="8423200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02" name="Google Shape;102;p14"/>
          <p:cNvSpPr txBox="1"/>
          <p:nvPr/>
        </p:nvSpPr>
        <p:spPr>
          <a:xfrm>
            <a:off x="1064487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03" name="Google Shape;103;p14"/>
          <p:cNvSpPr txBox="1"/>
          <p:nvPr/>
        </p:nvSpPr>
        <p:spPr>
          <a:xfrm>
            <a:off x="1285042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04" name="Google Shape;104;p14"/>
          <p:cNvSpPr txBox="1"/>
          <p:nvPr/>
        </p:nvSpPr>
        <p:spPr>
          <a:xfrm>
            <a:off x="8417813" y="6869813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1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12475125" y="1475550"/>
            <a:ext cx="1475100" cy="18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Circle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Idle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Left-right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Up-down</a:t>
            </a:r>
            <a:endParaRPr sz="2400"/>
          </a:p>
        </p:txBody>
      </p:sp>
      <p:graphicFrame>
        <p:nvGraphicFramePr>
          <p:cNvPr id="110" name="Google Shape;110;p15"/>
          <p:cNvGraphicFramePr/>
          <p:nvPr/>
        </p:nvGraphicFramePr>
        <p:xfrm>
          <a:off x="3990600" y="5185475"/>
          <a:ext cx="11054625" cy="42065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15"/>
          <p:cNvSpPr txBox="1"/>
          <p:nvPr/>
        </p:nvSpPr>
        <p:spPr>
          <a:xfrm>
            <a:off x="6201525" y="4437600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112" name="Google Shape;112;p15"/>
          <p:cNvSpPr txBox="1"/>
          <p:nvPr/>
        </p:nvSpPr>
        <p:spPr>
          <a:xfrm rot="-5400000">
            <a:off x="1937400" y="7338775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113" name="Google Shape;113;p15"/>
          <p:cNvSpPr/>
          <p:nvPr/>
        </p:nvSpPr>
        <p:spPr>
          <a:xfrm>
            <a:off x="9342825" y="1245438"/>
            <a:ext cx="2294400" cy="22947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</a:t>
            </a:r>
            <a:endParaRPr sz="3600"/>
          </a:p>
        </p:txBody>
      </p:sp>
      <p:cxnSp>
        <p:nvCxnSpPr>
          <p:cNvPr id="114" name="Google Shape;114;p15"/>
          <p:cNvCxnSpPr/>
          <p:nvPr/>
        </p:nvCxnSpPr>
        <p:spPr>
          <a:xfrm rot="10800000" flipH="1">
            <a:off x="11637225" y="1766700"/>
            <a:ext cx="837900" cy="626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5"/>
          <p:cNvCxnSpPr/>
          <p:nvPr/>
        </p:nvCxnSpPr>
        <p:spPr>
          <a:xfrm rot="10800000" flipH="1">
            <a:off x="11637225" y="2177700"/>
            <a:ext cx="845100" cy="215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5"/>
          <p:cNvCxnSpPr/>
          <p:nvPr/>
        </p:nvCxnSpPr>
        <p:spPr>
          <a:xfrm>
            <a:off x="11637225" y="2392800"/>
            <a:ext cx="852300" cy="178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11637225" y="2392800"/>
            <a:ext cx="845100" cy="606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5"/>
          <p:cNvSpPr txBox="1"/>
          <p:nvPr/>
        </p:nvSpPr>
        <p:spPr>
          <a:xfrm rot="-5399777">
            <a:off x="71575" y="6914773"/>
            <a:ext cx="46239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Confusion Matrix</a:t>
            </a:r>
            <a:endParaRPr sz="3000" b="1"/>
          </a:p>
        </p:txBody>
      </p:sp>
      <p:graphicFrame>
        <p:nvGraphicFramePr>
          <p:cNvPr id="119" name="Google Shape;119;p15"/>
          <p:cNvGraphicFramePr/>
          <p:nvPr/>
        </p:nvGraphicFramePr>
        <p:xfrm>
          <a:off x="5190400" y="647913"/>
          <a:ext cx="2797900" cy="347451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1375025"/>
                <a:gridCol w="14228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Validation Sample</a:t>
                      </a:r>
                      <a:endParaRPr sz="18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Actual Label</a:t>
                      </a:r>
                      <a:endParaRPr sz="18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Circle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Circle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Up-Down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Left-Right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Up-Down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p15"/>
          <p:cNvSpPr txBox="1"/>
          <p:nvPr/>
        </p:nvSpPr>
        <p:spPr>
          <a:xfrm rot="5400000">
            <a:off x="5653675" y="4161363"/>
            <a:ext cx="6675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</a:t>
            </a:r>
            <a:endParaRPr sz="3000"/>
          </a:p>
        </p:txBody>
      </p:sp>
      <p:sp>
        <p:nvSpPr>
          <p:cNvPr id="121" name="Google Shape;121;p15"/>
          <p:cNvSpPr txBox="1"/>
          <p:nvPr/>
        </p:nvSpPr>
        <p:spPr>
          <a:xfrm rot="5400000">
            <a:off x="7104413" y="4161363"/>
            <a:ext cx="6675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</a:t>
            </a:r>
            <a:endParaRPr sz="3000"/>
          </a:p>
        </p:txBody>
      </p:sp>
      <p:sp>
        <p:nvSpPr>
          <p:cNvPr id="122" name="Google Shape;122;p15"/>
          <p:cNvSpPr txBox="1"/>
          <p:nvPr/>
        </p:nvSpPr>
        <p:spPr>
          <a:xfrm>
            <a:off x="5085600" y="-12"/>
            <a:ext cx="30075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Validation Set</a:t>
            </a:r>
            <a:endParaRPr sz="2400" b="1"/>
          </a:p>
        </p:txBody>
      </p:sp>
      <p:cxnSp>
        <p:nvCxnSpPr>
          <p:cNvPr id="123" name="Google Shape;123;p15"/>
          <p:cNvCxnSpPr>
            <a:endCxn id="113" idx="2"/>
          </p:cNvCxnSpPr>
          <p:nvPr/>
        </p:nvCxnSpPr>
        <p:spPr>
          <a:xfrm>
            <a:off x="8021925" y="2114988"/>
            <a:ext cx="1320900" cy="277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5"/>
          <p:cNvSpPr/>
          <p:nvPr/>
        </p:nvSpPr>
        <p:spPr>
          <a:xfrm>
            <a:off x="12512625" y="2344300"/>
            <a:ext cx="1400100" cy="450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62015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26" name="Google Shape;126;p15"/>
          <p:cNvSpPr txBox="1"/>
          <p:nvPr/>
        </p:nvSpPr>
        <p:spPr>
          <a:xfrm>
            <a:off x="8417813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27" name="Google Shape;127;p15"/>
          <p:cNvSpPr txBox="1"/>
          <p:nvPr/>
        </p:nvSpPr>
        <p:spPr>
          <a:xfrm>
            <a:off x="106341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28" name="Google Shape;128;p15"/>
          <p:cNvSpPr txBox="1"/>
          <p:nvPr/>
        </p:nvSpPr>
        <p:spPr>
          <a:xfrm>
            <a:off x="128504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29" name="Google Shape;129;p15"/>
          <p:cNvSpPr txBox="1"/>
          <p:nvPr/>
        </p:nvSpPr>
        <p:spPr>
          <a:xfrm>
            <a:off x="620152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30" name="Google Shape;130;p15"/>
          <p:cNvSpPr txBox="1"/>
          <p:nvPr/>
        </p:nvSpPr>
        <p:spPr>
          <a:xfrm>
            <a:off x="1064487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31" name="Google Shape;131;p15"/>
          <p:cNvSpPr txBox="1"/>
          <p:nvPr/>
        </p:nvSpPr>
        <p:spPr>
          <a:xfrm>
            <a:off x="1285042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32" name="Google Shape;132;p15"/>
          <p:cNvSpPr txBox="1"/>
          <p:nvPr/>
        </p:nvSpPr>
        <p:spPr>
          <a:xfrm>
            <a:off x="6201525" y="77356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33" name="Google Shape;133;p15"/>
          <p:cNvSpPr txBox="1"/>
          <p:nvPr/>
        </p:nvSpPr>
        <p:spPr>
          <a:xfrm>
            <a:off x="8417813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34" name="Google Shape;134;p15"/>
          <p:cNvSpPr txBox="1"/>
          <p:nvPr/>
        </p:nvSpPr>
        <p:spPr>
          <a:xfrm>
            <a:off x="10636813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35" name="Google Shape;135;p15"/>
          <p:cNvSpPr txBox="1"/>
          <p:nvPr/>
        </p:nvSpPr>
        <p:spPr>
          <a:xfrm>
            <a:off x="12850425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36" name="Google Shape;136;p15"/>
          <p:cNvSpPr txBox="1"/>
          <p:nvPr/>
        </p:nvSpPr>
        <p:spPr>
          <a:xfrm>
            <a:off x="620152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37" name="Google Shape;137;p15"/>
          <p:cNvSpPr txBox="1"/>
          <p:nvPr/>
        </p:nvSpPr>
        <p:spPr>
          <a:xfrm>
            <a:off x="8423200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38" name="Google Shape;138;p15"/>
          <p:cNvSpPr txBox="1"/>
          <p:nvPr/>
        </p:nvSpPr>
        <p:spPr>
          <a:xfrm>
            <a:off x="1064487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39" name="Google Shape;139;p15"/>
          <p:cNvSpPr txBox="1"/>
          <p:nvPr/>
        </p:nvSpPr>
        <p:spPr>
          <a:xfrm>
            <a:off x="1285042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40" name="Google Shape;140;p15"/>
          <p:cNvSpPr txBox="1"/>
          <p:nvPr/>
        </p:nvSpPr>
        <p:spPr>
          <a:xfrm>
            <a:off x="8417813" y="6869813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141" name="Google Shape;141;p15"/>
          <p:cNvSpPr txBox="1"/>
          <p:nvPr/>
        </p:nvSpPr>
        <p:spPr>
          <a:xfrm>
            <a:off x="10634125" y="6033463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1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/>
        </p:nvSpPr>
        <p:spPr>
          <a:xfrm>
            <a:off x="12475125" y="1475550"/>
            <a:ext cx="1475100" cy="18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Circle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Idle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Left-right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Up-down</a:t>
            </a:r>
            <a:endParaRPr sz="2400"/>
          </a:p>
        </p:txBody>
      </p:sp>
      <p:graphicFrame>
        <p:nvGraphicFramePr>
          <p:cNvPr id="147" name="Google Shape;147;p16"/>
          <p:cNvGraphicFramePr/>
          <p:nvPr/>
        </p:nvGraphicFramePr>
        <p:xfrm>
          <a:off x="3990600" y="5185475"/>
          <a:ext cx="11054625" cy="42065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16"/>
          <p:cNvSpPr txBox="1"/>
          <p:nvPr/>
        </p:nvSpPr>
        <p:spPr>
          <a:xfrm>
            <a:off x="6201525" y="4437600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149" name="Google Shape;149;p16"/>
          <p:cNvSpPr txBox="1"/>
          <p:nvPr/>
        </p:nvSpPr>
        <p:spPr>
          <a:xfrm rot="-5400000">
            <a:off x="1937400" y="7338775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150" name="Google Shape;150;p16"/>
          <p:cNvSpPr/>
          <p:nvPr/>
        </p:nvSpPr>
        <p:spPr>
          <a:xfrm>
            <a:off x="9342825" y="1245438"/>
            <a:ext cx="2294400" cy="22947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</a:t>
            </a:r>
            <a:endParaRPr sz="3600"/>
          </a:p>
        </p:txBody>
      </p:sp>
      <p:cxnSp>
        <p:nvCxnSpPr>
          <p:cNvPr id="151" name="Google Shape;151;p16"/>
          <p:cNvCxnSpPr/>
          <p:nvPr/>
        </p:nvCxnSpPr>
        <p:spPr>
          <a:xfrm rot="10800000" flipH="1">
            <a:off x="11637225" y="1766700"/>
            <a:ext cx="837900" cy="626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6"/>
          <p:cNvCxnSpPr/>
          <p:nvPr/>
        </p:nvCxnSpPr>
        <p:spPr>
          <a:xfrm rot="10800000" flipH="1">
            <a:off x="11637225" y="2177700"/>
            <a:ext cx="845100" cy="215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6"/>
          <p:cNvCxnSpPr/>
          <p:nvPr/>
        </p:nvCxnSpPr>
        <p:spPr>
          <a:xfrm>
            <a:off x="11637225" y="2392800"/>
            <a:ext cx="852300" cy="178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6"/>
          <p:cNvCxnSpPr/>
          <p:nvPr/>
        </p:nvCxnSpPr>
        <p:spPr>
          <a:xfrm>
            <a:off x="11637225" y="2392800"/>
            <a:ext cx="845100" cy="606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16"/>
          <p:cNvSpPr txBox="1"/>
          <p:nvPr/>
        </p:nvSpPr>
        <p:spPr>
          <a:xfrm rot="-5399777">
            <a:off x="71575" y="6914773"/>
            <a:ext cx="46239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Confusion Matrix</a:t>
            </a:r>
            <a:endParaRPr sz="3000" b="1"/>
          </a:p>
        </p:txBody>
      </p:sp>
      <p:graphicFrame>
        <p:nvGraphicFramePr>
          <p:cNvPr id="156" name="Google Shape;156;p16"/>
          <p:cNvGraphicFramePr/>
          <p:nvPr/>
        </p:nvGraphicFramePr>
        <p:xfrm>
          <a:off x="5190400" y="647913"/>
          <a:ext cx="2797900" cy="347451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1375025"/>
                <a:gridCol w="14228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Validation Sample</a:t>
                      </a:r>
                      <a:endParaRPr sz="18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Actual Label</a:t>
                      </a:r>
                      <a:endParaRPr sz="18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Circle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Circle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Up-Down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Left-Right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Up-Down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16"/>
          <p:cNvSpPr txBox="1"/>
          <p:nvPr/>
        </p:nvSpPr>
        <p:spPr>
          <a:xfrm rot="5400000">
            <a:off x="5653675" y="4161363"/>
            <a:ext cx="6675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</a:t>
            </a:r>
            <a:endParaRPr sz="3000"/>
          </a:p>
        </p:txBody>
      </p:sp>
      <p:sp>
        <p:nvSpPr>
          <p:cNvPr id="158" name="Google Shape;158;p16"/>
          <p:cNvSpPr txBox="1"/>
          <p:nvPr/>
        </p:nvSpPr>
        <p:spPr>
          <a:xfrm rot="5400000">
            <a:off x="7104413" y="4161363"/>
            <a:ext cx="6675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</a:t>
            </a:r>
            <a:endParaRPr sz="3000"/>
          </a:p>
        </p:txBody>
      </p:sp>
      <p:sp>
        <p:nvSpPr>
          <p:cNvPr id="159" name="Google Shape;159;p16"/>
          <p:cNvSpPr txBox="1"/>
          <p:nvPr/>
        </p:nvSpPr>
        <p:spPr>
          <a:xfrm>
            <a:off x="5085600" y="-12"/>
            <a:ext cx="30075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Validation Set</a:t>
            </a:r>
            <a:endParaRPr sz="2400" b="1"/>
          </a:p>
        </p:txBody>
      </p:sp>
      <p:cxnSp>
        <p:nvCxnSpPr>
          <p:cNvPr id="160" name="Google Shape;160;p16"/>
          <p:cNvCxnSpPr>
            <a:endCxn id="150" idx="2"/>
          </p:cNvCxnSpPr>
          <p:nvPr/>
        </p:nvCxnSpPr>
        <p:spPr>
          <a:xfrm rot="10800000" flipH="1">
            <a:off x="8021925" y="2392788"/>
            <a:ext cx="1320900" cy="158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16"/>
          <p:cNvSpPr/>
          <p:nvPr/>
        </p:nvSpPr>
        <p:spPr>
          <a:xfrm>
            <a:off x="12512625" y="1495950"/>
            <a:ext cx="1400100" cy="450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62015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63" name="Google Shape;163;p16"/>
          <p:cNvSpPr txBox="1"/>
          <p:nvPr/>
        </p:nvSpPr>
        <p:spPr>
          <a:xfrm>
            <a:off x="8417813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64" name="Google Shape;164;p16"/>
          <p:cNvSpPr txBox="1"/>
          <p:nvPr/>
        </p:nvSpPr>
        <p:spPr>
          <a:xfrm>
            <a:off x="106341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165" name="Google Shape;165;p16"/>
          <p:cNvSpPr txBox="1"/>
          <p:nvPr/>
        </p:nvSpPr>
        <p:spPr>
          <a:xfrm>
            <a:off x="128504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66" name="Google Shape;166;p16"/>
          <p:cNvSpPr txBox="1"/>
          <p:nvPr/>
        </p:nvSpPr>
        <p:spPr>
          <a:xfrm>
            <a:off x="620152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67" name="Google Shape;167;p16"/>
          <p:cNvSpPr txBox="1"/>
          <p:nvPr/>
        </p:nvSpPr>
        <p:spPr>
          <a:xfrm>
            <a:off x="1064487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68" name="Google Shape;168;p16"/>
          <p:cNvSpPr txBox="1"/>
          <p:nvPr/>
        </p:nvSpPr>
        <p:spPr>
          <a:xfrm>
            <a:off x="1285042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69" name="Google Shape;169;p16"/>
          <p:cNvSpPr txBox="1"/>
          <p:nvPr/>
        </p:nvSpPr>
        <p:spPr>
          <a:xfrm>
            <a:off x="6201525" y="77356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70" name="Google Shape;170;p16"/>
          <p:cNvSpPr txBox="1"/>
          <p:nvPr/>
        </p:nvSpPr>
        <p:spPr>
          <a:xfrm>
            <a:off x="8417813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71" name="Google Shape;171;p16"/>
          <p:cNvSpPr txBox="1"/>
          <p:nvPr/>
        </p:nvSpPr>
        <p:spPr>
          <a:xfrm>
            <a:off x="10636813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72" name="Google Shape;172;p16"/>
          <p:cNvSpPr txBox="1"/>
          <p:nvPr/>
        </p:nvSpPr>
        <p:spPr>
          <a:xfrm>
            <a:off x="12850425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73" name="Google Shape;173;p16"/>
          <p:cNvSpPr txBox="1"/>
          <p:nvPr/>
        </p:nvSpPr>
        <p:spPr>
          <a:xfrm>
            <a:off x="620152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74" name="Google Shape;174;p16"/>
          <p:cNvSpPr txBox="1"/>
          <p:nvPr/>
        </p:nvSpPr>
        <p:spPr>
          <a:xfrm>
            <a:off x="8423200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75" name="Google Shape;175;p16"/>
          <p:cNvSpPr txBox="1"/>
          <p:nvPr/>
        </p:nvSpPr>
        <p:spPr>
          <a:xfrm>
            <a:off x="1064487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76" name="Google Shape;176;p16"/>
          <p:cNvSpPr txBox="1"/>
          <p:nvPr/>
        </p:nvSpPr>
        <p:spPr>
          <a:xfrm>
            <a:off x="1285042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177" name="Google Shape;177;p16"/>
          <p:cNvSpPr txBox="1"/>
          <p:nvPr/>
        </p:nvSpPr>
        <p:spPr>
          <a:xfrm>
            <a:off x="8417813" y="6869813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178" name="Google Shape;178;p16"/>
          <p:cNvSpPr txBox="1"/>
          <p:nvPr/>
        </p:nvSpPr>
        <p:spPr>
          <a:xfrm>
            <a:off x="6201850" y="603530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1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/>
        </p:nvSpPr>
        <p:spPr>
          <a:xfrm>
            <a:off x="12475125" y="1475550"/>
            <a:ext cx="1475100" cy="18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Circle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Idle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Left-right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Up-down</a:t>
            </a:r>
            <a:endParaRPr sz="2400"/>
          </a:p>
        </p:txBody>
      </p:sp>
      <p:graphicFrame>
        <p:nvGraphicFramePr>
          <p:cNvPr id="184" name="Google Shape;184;p17"/>
          <p:cNvGraphicFramePr/>
          <p:nvPr/>
        </p:nvGraphicFramePr>
        <p:xfrm>
          <a:off x="3990600" y="5185475"/>
          <a:ext cx="11054625" cy="42065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17"/>
          <p:cNvSpPr txBox="1"/>
          <p:nvPr/>
        </p:nvSpPr>
        <p:spPr>
          <a:xfrm>
            <a:off x="6201525" y="4437600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186" name="Google Shape;186;p17"/>
          <p:cNvSpPr txBox="1"/>
          <p:nvPr/>
        </p:nvSpPr>
        <p:spPr>
          <a:xfrm rot="-5400000">
            <a:off x="1937400" y="7338775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187" name="Google Shape;187;p17"/>
          <p:cNvSpPr/>
          <p:nvPr/>
        </p:nvSpPr>
        <p:spPr>
          <a:xfrm>
            <a:off x="9342825" y="1245438"/>
            <a:ext cx="2294400" cy="22947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</a:t>
            </a:r>
            <a:endParaRPr sz="3600"/>
          </a:p>
        </p:txBody>
      </p:sp>
      <p:cxnSp>
        <p:nvCxnSpPr>
          <p:cNvPr id="188" name="Google Shape;188;p17"/>
          <p:cNvCxnSpPr/>
          <p:nvPr/>
        </p:nvCxnSpPr>
        <p:spPr>
          <a:xfrm rot="10800000" flipH="1">
            <a:off x="11637225" y="1766700"/>
            <a:ext cx="837900" cy="626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17"/>
          <p:cNvCxnSpPr/>
          <p:nvPr/>
        </p:nvCxnSpPr>
        <p:spPr>
          <a:xfrm rot="10800000" flipH="1">
            <a:off x="11637225" y="2177700"/>
            <a:ext cx="845100" cy="215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17"/>
          <p:cNvCxnSpPr/>
          <p:nvPr/>
        </p:nvCxnSpPr>
        <p:spPr>
          <a:xfrm>
            <a:off x="11637225" y="2392800"/>
            <a:ext cx="852300" cy="178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7"/>
          <p:cNvCxnSpPr/>
          <p:nvPr/>
        </p:nvCxnSpPr>
        <p:spPr>
          <a:xfrm>
            <a:off x="11637225" y="2392800"/>
            <a:ext cx="845100" cy="606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" name="Google Shape;192;p17"/>
          <p:cNvSpPr txBox="1"/>
          <p:nvPr/>
        </p:nvSpPr>
        <p:spPr>
          <a:xfrm rot="-5399777">
            <a:off x="71575" y="6914773"/>
            <a:ext cx="46239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Confusion Matrix</a:t>
            </a:r>
            <a:endParaRPr sz="3000" b="1"/>
          </a:p>
        </p:txBody>
      </p:sp>
      <p:graphicFrame>
        <p:nvGraphicFramePr>
          <p:cNvPr id="193" name="Google Shape;193;p17"/>
          <p:cNvGraphicFramePr/>
          <p:nvPr/>
        </p:nvGraphicFramePr>
        <p:xfrm>
          <a:off x="5190400" y="647913"/>
          <a:ext cx="2797900" cy="347451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1375025"/>
                <a:gridCol w="14228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Validation Sample</a:t>
                      </a:r>
                      <a:endParaRPr sz="18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Actual Label</a:t>
                      </a:r>
                      <a:endParaRPr sz="18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Circle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Circle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Up-Down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Left-Right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Up-Down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p17"/>
          <p:cNvSpPr txBox="1"/>
          <p:nvPr/>
        </p:nvSpPr>
        <p:spPr>
          <a:xfrm rot="5400000">
            <a:off x="5653675" y="4161363"/>
            <a:ext cx="6675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</a:t>
            </a:r>
            <a:endParaRPr sz="3000"/>
          </a:p>
        </p:txBody>
      </p:sp>
      <p:sp>
        <p:nvSpPr>
          <p:cNvPr id="195" name="Google Shape;195;p17"/>
          <p:cNvSpPr txBox="1"/>
          <p:nvPr/>
        </p:nvSpPr>
        <p:spPr>
          <a:xfrm rot="5400000">
            <a:off x="7104413" y="4161363"/>
            <a:ext cx="6675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</a:t>
            </a:r>
            <a:endParaRPr sz="3000"/>
          </a:p>
        </p:txBody>
      </p:sp>
      <p:sp>
        <p:nvSpPr>
          <p:cNvPr id="196" name="Google Shape;196;p17"/>
          <p:cNvSpPr txBox="1"/>
          <p:nvPr/>
        </p:nvSpPr>
        <p:spPr>
          <a:xfrm>
            <a:off x="5085600" y="-12"/>
            <a:ext cx="30075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Validation Set</a:t>
            </a:r>
            <a:endParaRPr sz="2400" b="1"/>
          </a:p>
        </p:txBody>
      </p:sp>
      <p:sp>
        <p:nvSpPr>
          <p:cNvPr id="197" name="Google Shape;197;p17"/>
          <p:cNvSpPr txBox="1"/>
          <p:nvPr/>
        </p:nvSpPr>
        <p:spPr>
          <a:xfrm>
            <a:off x="62015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205</a:t>
            </a:r>
            <a:endParaRPr sz="3000"/>
          </a:p>
        </p:txBody>
      </p:sp>
      <p:sp>
        <p:nvSpPr>
          <p:cNvPr id="198" name="Google Shape;198;p17"/>
          <p:cNvSpPr txBox="1"/>
          <p:nvPr/>
        </p:nvSpPr>
        <p:spPr>
          <a:xfrm>
            <a:off x="8417813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</a:t>
            </a:r>
            <a:endParaRPr sz="3000"/>
          </a:p>
        </p:txBody>
      </p:sp>
      <p:sp>
        <p:nvSpPr>
          <p:cNvPr id="199" name="Google Shape;199;p17"/>
          <p:cNvSpPr txBox="1"/>
          <p:nvPr/>
        </p:nvSpPr>
        <p:spPr>
          <a:xfrm>
            <a:off x="106341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200" name="Google Shape;200;p17"/>
          <p:cNvSpPr txBox="1"/>
          <p:nvPr/>
        </p:nvSpPr>
        <p:spPr>
          <a:xfrm>
            <a:off x="128504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46</a:t>
            </a:r>
            <a:endParaRPr sz="3000"/>
          </a:p>
        </p:txBody>
      </p:sp>
      <p:sp>
        <p:nvSpPr>
          <p:cNvPr id="201" name="Google Shape;201;p17"/>
          <p:cNvSpPr txBox="1"/>
          <p:nvPr/>
        </p:nvSpPr>
        <p:spPr>
          <a:xfrm>
            <a:off x="620152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</a:t>
            </a:r>
            <a:endParaRPr sz="3000"/>
          </a:p>
        </p:txBody>
      </p:sp>
      <p:sp>
        <p:nvSpPr>
          <p:cNvPr id="202" name="Google Shape;202;p17"/>
          <p:cNvSpPr txBox="1"/>
          <p:nvPr/>
        </p:nvSpPr>
        <p:spPr>
          <a:xfrm>
            <a:off x="1064487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03" name="Google Shape;203;p17"/>
          <p:cNvSpPr txBox="1"/>
          <p:nvPr/>
        </p:nvSpPr>
        <p:spPr>
          <a:xfrm>
            <a:off x="1285042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32</a:t>
            </a:r>
            <a:endParaRPr sz="3000"/>
          </a:p>
        </p:txBody>
      </p:sp>
      <p:sp>
        <p:nvSpPr>
          <p:cNvPr id="204" name="Google Shape;204;p17"/>
          <p:cNvSpPr txBox="1"/>
          <p:nvPr/>
        </p:nvSpPr>
        <p:spPr>
          <a:xfrm>
            <a:off x="6201525" y="77356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9</a:t>
            </a:r>
            <a:endParaRPr sz="3000"/>
          </a:p>
        </p:txBody>
      </p:sp>
      <p:sp>
        <p:nvSpPr>
          <p:cNvPr id="205" name="Google Shape;205;p17"/>
          <p:cNvSpPr txBox="1"/>
          <p:nvPr/>
        </p:nvSpPr>
        <p:spPr>
          <a:xfrm>
            <a:off x="8417813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17</a:t>
            </a:r>
            <a:endParaRPr sz="3000"/>
          </a:p>
        </p:txBody>
      </p:sp>
      <p:sp>
        <p:nvSpPr>
          <p:cNvPr id="206" name="Google Shape;206;p17"/>
          <p:cNvSpPr txBox="1"/>
          <p:nvPr/>
        </p:nvSpPr>
        <p:spPr>
          <a:xfrm>
            <a:off x="10636813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223</a:t>
            </a:r>
            <a:endParaRPr sz="3000"/>
          </a:p>
        </p:txBody>
      </p:sp>
      <p:sp>
        <p:nvSpPr>
          <p:cNvPr id="207" name="Google Shape;207;p17"/>
          <p:cNvSpPr txBox="1"/>
          <p:nvPr/>
        </p:nvSpPr>
        <p:spPr>
          <a:xfrm>
            <a:off x="12850425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</a:t>
            </a:r>
            <a:endParaRPr sz="3000"/>
          </a:p>
        </p:txBody>
      </p:sp>
      <p:sp>
        <p:nvSpPr>
          <p:cNvPr id="208" name="Google Shape;208;p17"/>
          <p:cNvSpPr txBox="1"/>
          <p:nvPr/>
        </p:nvSpPr>
        <p:spPr>
          <a:xfrm>
            <a:off x="620152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21</a:t>
            </a:r>
            <a:endParaRPr sz="3000"/>
          </a:p>
        </p:txBody>
      </p:sp>
      <p:sp>
        <p:nvSpPr>
          <p:cNvPr id="209" name="Google Shape;209;p17"/>
          <p:cNvSpPr txBox="1"/>
          <p:nvPr/>
        </p:nvSpPr>
        <p:spPr>
          <a:xfrm>
            <a:off x="8423200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</a:t>
            </a:r>
            <a:endParaRPr sz="3000"/>
          </a:p>
        </p:txBody>
      </p:sp>
      <p:sp>
        <p:nvSpPr>
          <p:cNvPr id="210" name="Google Shape;210;p17"/>
          <p:cNvSpPr txBox="1"/>
          <p:nvPr/>
        </p:nvSpPr>
        <p:spPr>
          <a:xfrm>
            <a:off x="1064487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211" name="Google Shape;211;p17"/>
          <p:cNvSpPr txBox="1"/>
          <p:nvPr/>
        </p:nvSpPr>
        <p:spPr>
          <a:xfrm>
            <a:off x="1285042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186</a:t>
            </a:r>
            <a:endParaRPr sz="3000"/>
          </a:p>
        </p:txBody>
      </p:sp>
      <p:sp>
        <p:nvSpPr>
          <p:cNvPr id="212" name="Google Shape;212;p17"/>
          <p:cNvSpPr txBox="1"/>
          <p:nvPr/>
        </p:nvSpPr>
        <p:spPr>
          <a:xfrm>
            <a:off x="8417813" y="6869813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199</a:t>
            </a:r>
            <a:endParaRPr sz="3000"/>
          </a:p>
        </p:txBody>
      </p:sp>
      <p:sp>
        <p:nvSpPr>
          <p:cNvPr id="213" name="Google Shape;213;p17"/>
          <p:cNvSpPr/>
          <p:nvPr/>
        </p:nvSpPr>
        <p:spPr>
          <a:xfrm>
            <a:off x="10612650" y="5188625"/>
            <a:ext cx="2218800" cy="4206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12822450" y="5188625"/>
            <a:ext cx="2218800" cy="4206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6192225" y="8550675"/>
            <a:ext cx="2218800" cy="8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18"/>
          <p:cNvGraphicFramePr/>
          <p:nvPr/>
        </p:nvGraphicFramePr>
        <p:xfrm>
          <a:off x="3990600" y="5185475"/>
          <a:ext cx="11054625" cy="42065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18"/>
          <p:cNvSpPr txBox="1"/>
          <p:nvPr/>
        </p:nvSpPr>
        <p:spPr>
          <a:xfrm>
            <a:off x="6201525" y="4437600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222" name="Google Shape;222;p18"/>
          <p:cNvSpPr txBox="1"/>
          <p:nvPr/>
        </p:nvSpPr>
        <p:spPr>
          <a:xfrm rot="-5400000">
            <a:off x="1937400" y="7338775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223" name="Google Shape;223;p18"/>
          <p:cNvSpPr txBox="1"/>
          <p:nvPr/>
        </p:nvSpPr>
        <p:spPr>
          <a:xfrm rot="-5399777">
            <a:off x="71575" y="6914773"/>
            <a:ext cx="46239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Confusion Matrix</a:t>
            </a:r>
            <a:endParaRPr sz="3000" b="1"/>
          </a:p>
        </p:txBody>
      </p:sp>
      <p:sp>
        <p:nvSpPr>
          <p:cNvPr id="224" name="Google Shape;224;p18"/>
          <p:cNvSpPr txBox="1"/>
          <p:nvPr/>
        </p:nvSpPr>
        <p:spPr>
          <a:xfrm>
            <a:off x="62015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205</a:t>
            </a:r>
            <a:endParaRPr sz="3000"/>
          </a:p>
        </p:txBody>
      </p:sp>
      <p:sp>
        <p:nvSpPr>
          <p:cNvPr id="225" name="Google Shape;225;p18"/>
          <p:cNvSpPr txBox="1"/>
          <p:nvPr/>
        </p:nvSpPr>
        <p:spPr>
          <a:xfrm>
            <a:off x="8417813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</a:t>
            </a:r>
            <a:endParaRPr sz="3000"/>
          </a:p>
        </p:txBody>
      </p:sp>
      <p:sp>
        <p:nvSpPr>
          <p:cNvPr id="226" name="Google Shape;226;p18"/>
          <p:cNvSpPr txBox="1"/>
          <p:nvPr/>
        </p:nvSpPr>
        <p:spPr>
          <a:xfrm>
            <a:off x="106341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227" name="Google Shape;227;p18"/>
          <p:cNvSpPr txBox="1"/>
          <p:nvPr/>
        </p:nvSpPr>
        <p:spPr>
          <a:xfrm>
            <a:off x="128504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46</a:t>
            </a:r>
            <a:endParaRPr sz="3000"/>
          </a:p>
        </p:txBody>
      </p:sp>
      <p:sp>
        <p:nvSpPr>
          <p:cNvPr id="228" name="Google Shape;228;p18"/>
          <p:cNvSpPr txBox="1"/>
          <p:nvPr/>
        </p:nvSpPr>
        <p:spPr>
          <a:xfrm>
            <a:off x="620152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</a:t>
            </a:r>
            <a:endParaRPr sz="3000"/>
          </a:p>
        </p:txBody>
      </p:sp>
      <p:sp>
        <p:nvSpPr>
          <p:cNvPr id="229" name="Google Shape;229;p18"/>
          <p:cNvSpPr txBox="1"/>
          <p:nvPr/>
        </p:nvSpPr>
        <p:spPr>
          <a:xfrm>
            <a:off x="1064487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30" name="Google Shape;230;p18"/>
          <p:cNvSpPr txBox="1"/>
          <p:nvPr/>
        </p:nvSpPr>
        <p:spPr>
          <a:xfrm>
            <a:off x="1285042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32</a:t>
            </a:r>
            <a:endParaRPr sz="3000"/>
          </a:p>
        </p:txBody>
      </p:sp>
      <p:sp>
        <p:nvSpPr>
          <p:cNvPr id="231" name="Google Shape;231;p18"/>
          <p:cNvSpPr txBox="1"/>
          <p:nvPr/>
        </p:nvSpPr>
        <p:spPr>
          <a:xfrm>
            <a:off x="6201525" y="77356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9</a:t>
            </a:r>
            <a:endParaRPr sz="3000"/>
          </a:p>
        </p:txBody>
      </p:sp>
      <p:sp>
        <p:nvSpPr>
          <p:cNvPr id="232" name="Google Shape;232;p18"/>
          <p:cNvSpPr txBox="1"/>
          <p:nvPr/>
        </p:nvSpPr>
        <p:spPr>
          <a:xfrm>
            <a:off x="8417813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17</a:t>
            </a:r>
            <a:endParaRPr sz="3000"/>
          </a:p>
        </p:txBody>
      </p:sp>
      <p:sp>
        <p:nvSpPr>
          <p:cNvPr id="233" name="Google Shape;233;p18"/>
          <p:cNvSpPr txBox="1"/>
          <p:nvPr/>
        </p:nvSpPr>
        <p:spPr>
          <a:xfrm>
            <a:off x="10636813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223</a:t>
            </a:r>
            <a:endParaRPr sz="3000"/>
          </a:p>
        </p:txBody>
      </p:sp>
      <p:sp>
        <p:nvSpPr>
          <p:cNvPr id="234" name="Google Shape;234;p18"/>
          <p:cNvSpPr txBox="1"/>
          <p:nvPr/>
        </p:nvSpPr>
        <p:spPr>
          <a:xfrm>
            <a:off x="12850425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</a:t>
            </a:r>
            <a:endParaRPr sz="3000"/>
          </a:p>
        </p:txBody>
      </p:sp>
      <p:sp>
        <p:nvSpPr>
          <p:cNvPr id="235" name="Google Shape;235;p18"/>
          <p:cNvSpPr txBox="1"/>
          <p:nvPr/>
        </p:nvSpPr>
        <p:spPr>
          <a:xfrm>
            <a:off x="620152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21</a:t>
            </a:r>
            <a:endParaRPr sz="3000"/>
          </a:p>
        </p:txBody>
      </p:sp>
      <p:sp>
        <p:nvSpPr>
          <p:cNvPr id="236" name="Google Shape;236;p18"/>
          <p:cNvSpPr txBox="1"/>
          <p:nvPr/>
        </p:nvSpPr>
        <p:spPr>
          <a:xfrm>
            <a:off x="8423200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</a:t>
            </a:r>
            <a:endParaRPr sz="3000"/>
          </a:p>
        </p:txBody>
      </p:sp>
      <p:sp>
        <p:nvSpPr>
          <p:cNvPr id="237" name="Google Shape;237;p18"/>
          <p:cNvSpPr txBox="1"/>
          <p:nvPr/>
        </p:nvSpPr>
        <p:spPr>
          <a:xfrm>
            <a:off x="1064487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238" name="Google Shape;238;p18"/>
          <p:cNvSpPr txBox="1"/>
          <p:nvPr/>
        </p:nvSpPr>
        <p:spPr>
          <a:xfrm>
            <a:off x="1285042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186</a:t>
            </a:r>
            <a:endParaRPr sz="3000"/>
          </a:p>
        </p:txBody>
      </p:sp>
      <p:sp>
        <p:nvSpPr>
          <p:cNvPr id="239" name="Google Shape;239;p18"/>
          <p:cNvSpPr txBox="1"/>
          <p:nvPr/>
        </p:nvSpPr>
        <p:spPr>
          <a:xfrm>
            <a:off x="8417813" y="6869813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199</a:t>
            </a:r>
            <a:endParaRPr sz="3000"/>
          </a:p>
        </p:txBody>
      </p:sp>
      <p:sp>
        <p:nvSpPr>
          <p:cNvPr id="240" name="Google Shape;240;p18"/>
          <p:cNvSpPr/>
          <p:nvPr/>
        </p:nvSpPr>
        <p:spPr>
          <a:xfrm>
            <a:off x="6202963" y="6033475"/>
            <a:ext cx="2218800" cy="8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8413888" y="6884538"/>
            <a:ext cx="2218800" cy="8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10612638" y="7735613"/>
            <a:ext cx="2218800" cy="8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12841113" y="8550663"/>
            <a:ext cx="2218800" cy="8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2903800" y="1612388"/>
            <a:ext cx="4101300" cy="1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Total accuracy: </a:t>
            </a:r>
            <a:endParaRPr sz="3600"/>
          </a:p>
        </p:txBody>
      </p:sp>
      <p:pic>
        <p:nvPicPr>
          <p:cNvPr id="245" name="Google Shape;2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000" y="1465163"/>
            <a:ext cx="8242194" cy="1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Footer Placeholder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" name="Google Shape;250;p19"/>
          <p:cNvGraphicFramePr/>
          <p:nvPr/>
        </p:nvGraphicFramePr>
        <p:xfrm>
          <a:off x="3990600" y="5185475"/>
          <a:ext cx="11054625" cy="42065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p19"/>
          <p:cNvSpPr txBox="1"/>
          <p:nvPr/>
        </p:nvSpPr>
        <p:spPr>
          <a:xfrm>
            <a:off x="6201525" y="4437600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252" name="Google Shape;252;p19"/>
          <p:cNvSpPr txBox="1"/>
          <p:nvPr/>
        </p:nvSpPr>
        <p:spPr>
          <a:xfrm rot="-5400000">
            <a:off x="1937400" y="7338775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253" name="Google Shape;253;p19"/>
          <p:cNvSpPr txBox="1"/>
          <p:nvPr/>
        </p:nvSpPr>
        <p:spPr>
          <a:xfrm rot="-5399777">
            <a:off x="71575" y="6914773"/>
            <a:ext cx="46239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Confusion Matrix</a:t>
            </a:r>
            <a:endParaRPr sz="3000" b="1"/>
          </a:p>
        </p:txBody>
      </p:sp>
      <p:sp>
        <p:nvSpPr>
          <p:cNvPr id="254" name="Google Shape;254;p19"/>
          <p:cNvSpPr txBox="1"/>
          <p:nvPr/>
        </p:nvSpPr>
        <p:spPr>
          <a:xfrm>
            <a:off x="62015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55" name="Google Shape;255;p19"/>
          <p:cNvSpPr txBox="1"/>
          <p:nvPr/>
        </p:nvSpPr>
        <p:spPr>
          <a:xfrm>
            <a:off x="8417813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</a:t>
            </a:r>
            <a:endParaRPr sz="3000"/>
          </a:p>
        </p:txBody>
      </p:sp>
      <p:sp>
        <p:nvSpPr>
          <p:cNvPr id="256" name="Google Shape;256;p19"/>
          <p:cNvSpPr txBox="1"/>
          <p:nvPr/>
        </p:nvSpPr>
        <p:spPr>
          <a:xfrm>
            <a:off x="106341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57" name="Google Shape;257;p19"/>
          <p:cNvSpPr txBox="1"/>
          <p:nvPr/>
        </p:nvSpPr>
        <p:spPr>
          <a:xfrm>
            <a:off x="12850425" y="60334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58" name="Google Shape;258;p19"/>
          <p:cNvSpPr txBox="1"/>
          <p:nvPr/>
        </p:nvSpPr>
        <p:spPr>
          <a:xfrm>
            <a:off x="620152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59" name="Google Shape;259;p19"/>
          <p:cNvSpPr txBox="1"/>
          <p:nvPr/>
        </p:nvSpPr>
        <p:spPr>
          <a:xfrm>
            <a:off x="1064487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60" name="Google Shape;260;p19"/>
          <p:cNvSpPr txBox="1"/>
          <p:nvPr/>
        </p:nvSpPr>
        <p:spPr>
          <a:xfrm>
            <a:off x="12850425" y="68845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61" name="Google Shape;261;p19"/>
          <p:cNvSpPr txBox="1"/>
          <p:nvPr/>
        </p:nvSpPr>
        <p:spPr>
          <a:xfrm>
            <a:off x="6201525" y="77356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62" name="Google Shape;262;p19"/>
          <p:cNvSpPr txBox="1"/>
          <p:nvPr/>
        </p:nvSpPr>
        <p:spPr>
          <a:xfrm>
            <a:off x="8417813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11</a:t>
            </a:r>
            <a:endParaRPr sz="3000"/>
          </a:p>
        </p:txBody>
      </p:sp>
      <p:sp>
        <p:nvSpPr>
          <p:cNvPr id="263" name="Google Shape;263;p19"/>
          <p:cNvSpPr txBox="1"/>
          <p:nvPr/>
        </p:nvSpPr>
        <p:spPr>
          <a:xfrm>
            <a:off x="10636813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64" name="Google Shape;264;p19"/>
          <p:cNvSpPr txBox="1"/>
          <p:nvPr/>
        </p:nvSpPr>
        <p:spPr>
          <a:xfrm>
            <a:off x="12850425" y="7706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65" name="Google Shape;265;p19"/>
          <p:cNvSpPr txBox="1"/>
          <p:nvPr/>
        </p:nvSpPr>
        <p:spPr>
          <a:xfrm>
            <a:off x="620152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66" name="Google Shape;266;p19"/>
          <p:cNvSpPr txBox="1"/>
          <p:nvPr/>
        </p:nvSpPr>
        <p:spPr>
          <a:xfrm>
            <a:off x="8423200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</a:t>
            </a:r>
            <a:endParaRPr sz="3000"/>
          </a:p>
        </p:txBody>
      </p:sp>
      <p:sp>
        <p:nvSpPr>
          <p:cNvPr id="267" name="Google Shape;267;p19"/>
          <p:cNvSpPr txBox="1"/>
          <p:nvPr/>
        </p:nvSpPr>
        <p:spPr>
          <a:xfrm>
            <a:off x="1064487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68" name="Google Shape;268;p19"/>
          <p:cNvSpPr txBox="1"/>
          <p:nvPr/>
        </p:nvSpPr>
        <p:spPr>
          <a:xfrm>
            <a:off x="12850425" y="85506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269" name="Google Shape;269;p19"/>
          <p:cNvSpPr txBox="1"/>
          <p:nvPr/>
        </p:nvSpPr>
        <p:spPr>
          <a:xfrm>
            <a:off x="8417813" y="6869813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973</a:t>
            </a:r>
            <a:endParaRPr sz="3000"/>
          </a:p>
        </p:txBody>
      </p:sp>
      <p:sp>
        <p:nvSpPr>
          <p:cNvPr id="270" name="Google Shape;270;p19"/>
          <p:cNvSpPr txBox="1"/>
          <p:nvPr/>
        </p:nvSpPr>
        <p:spPr>
          <a:xfrm>
            <a:off x="2903800" y="1612388"/>
            <a:ext cx="4101300" cy="1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Total accuracy: </a:t>
            </a:r>
            <a:endParaRPr sz="3600"/>
          </a:p>
        </p:txBody>
      </p:sp>
      <p:pic>
        <p:nvPicPr>
          <p:cNvPr id="271" name="Google Shape;2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003" y="1465178"/>
            <a:ext cx="8295324" cy="18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Footer Placeholder 2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/>
        </p:nvSpPr>
        <p:spPr>
          <a:xfrm>
            <a:off x="8476313" y="2438025"/>
            <a:ext cx="2211000" cy="8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10687263" y="2438025"/>
            <a:ext cx="2211000" cy="841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8476313" y="3297888"/>
            <a:ext cx="2211000" cy="841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10687263" y="3297888"/>
            <a:ext cx="2211000" cy="841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</p:txBody>
      </p:sp>
      <p:graphicFrame>
        <p:nvGraphicFramePr>
          <p:cNvPr id="280" name="Google Shape;280;p20"/>
          <p:cNvGraphicFramePr/>
          <p:nvPr/>
        </p:nvGraphicFramePr>
        <p:xfrm>
          <a:off x="6265425" y="1596675"/>
          <a:ext cx="6632775" cy="25239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Positive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Negative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Positive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38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17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Negative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3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42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20"/>
          <p:cNvSpPr txBox="1"/>
          <p:nvPr/>
        </p:nvSpPr>
        <p:spPr>
          <a:xfrm>
            <a:off x="5159963" y="848800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282" name="Google Shape;282;p20"/>
          <p:cNvSpPr txBox="1"/>
          <p:nvPr/>
        </p:nvSpPr>
        <p:spPr>
          <a:xfrm rot="-5400000">
            <a:off x="4212225" y="2484675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283" name="Google Shape;283;p20"/>
          <p:cNvSpPr txBox="1"/>
          <p:nvPr/>
        </p:nvSpPr>
        <p:spPr>
          <a:xfrm rot="-5399713">
            <a:off x="2859775" y="2484674"/>
            <a:ext cx="35973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Confusion Matrix</a:t>
            </a:r>
            <a:endParaRPr sz="3000" b="1"/>
          </a:p>
        </p:txBody>
      </p:sp>
      <p:sp>
        <p:nvSpPr>
          <p:cNvPr id="284" name="Google Shape;284;p20"/>
          <p:cNvSpPr txBox="1"/>
          <p:nvPr/>
        </p:nvSpPr>
        <p:spPr>
          <a:xfrm>
            <a:off x="1427550" y="5840275"/>
            <a:ext cx="15432900" cy="747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True Positive (TP): Predicted positive matches actual positive</a:t>
            </a:r>
            <a:endParaRPr/>
          </a:p>
        </p:txBody>
      </p:sp>
      <p:sp>
        <p:nvSpPr>
          <p:cNvPr id="285" name="Google Shape;285;p20"/>
          <p:cNvSpPr txBox="1"/>
          <p:nvPr/>
        </p:nvSpPr>
        <p:spPr>
          <a:xfrm>
            <a:off x="1427550" y="6588175"/>
            <a:ext cx="15432900" cy="74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True Negative (TN): Predicted negative matches actual negative</a:t>
            </a:r>
            <a:endParaRPr/>
          </a:p>
        </p:txBody>
      </p:sp>
      <p:sp>
        <p:nvSpPr>
          <p:cNvPr id="286" name="Google Shape;286;p20"/>
          <p:cNvSpPr txBox="1"/>
          <p:nvPr/>
        </p:nvSpPr>
        <p:spPr>
          <a:xfrm>
            <a:off x="1427550" y="7336075"/>
            <a:ext cx="15432900" cy="747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False Positive (FP) (“Type I Error”): Predicted positive does not match actual negative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1427550" y="8083975"/>
            <a:ext cx="15432900" cy="7479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False Negative (FN) (“Type II Error”): Predicted negative does not match actual positive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/>
          <p:nvPr/>
        </p:nvSpPr>
        <p:spPr>
          <a:xfrm>
            <a:off x="9031800" y="2400525"/>
            <a:ext cx="2200200" cy="824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9037175" y="3243938"/>
            <a:ext cx="2200200" cy="1674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9037175" y="1560125"/>
            <a:ext cx="2200200" cy="824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6831613" y="2411150"/>
            <a:ext cx="2200200" cy="824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11258888" y="2390475"/>
            <a:ext cx="4405800" cy="824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6818175" y="1574813"/>
            <a:ext cx="2200200" cy="82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6831613" y="3244488"/>
            <a:ext cx="2200200" cy="1674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11231963" y="1565675"/>
            <a:ext cx="4405800" cy="82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11242725" y="3262225"/>
            <a:ext cx="4405800" cy="165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1" name="Google Shape;301;p21"/>
          <p:cNvGraphicFramePr/>
          <p:nvPr/>
        </p:nvGraphicFramePr>
        <p:xfrm>
          <a:off x="4604575" y="712075"/>
          <a:ext cx="11054625" cy="4206500"/>
        </p:xfrm>
        <a:graphic>
          <a:graphicData uri="http://schemas.openxmlformats.org/drawingml/2006/table">
            <a:tbl>
              <a:tblPr>
                <a:noFill/>
                <a:tableStyleId>{7C9C45A6-370E-4BC7-8A18-AC5DEB8A750A}</a:tableStyleId>
              </a:tblPr>
              <a:tblGrid>
                <a:gridCol w="2210925"/>
                <a:gridCol w="2210925"/>
                <a:gridCol w="2210925"/>
                <a:gridCol w="2210925"/>
                <a:gridCol w="2210925"/>
              </a:tblGrid>
              <a:tr h="8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Circle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Idle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Left-Right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1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Up-Down</a:t>
                      </a: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02" name="Google Shape;302;p21"/>
          <p:cNvSpPr txBox="1"/>
          <p:nvPr/>
        </p:nvSpPr>
        <p:spPr>
          <a:xfrm>
            <a:off x="6815500" y="-35800"/>
            <a:ext cx="88437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 Label</a:t>
            </a:r>
            <a:endParaRPr sz="3000"/>
          </a:p>
        </p:txBody>
      </p:sp>
      <p:sp>
        <p:nvSpPr>
          <p:cNvPr id="303" name="Google Shape;303;p21"/>
          <p:cNvSpPr txBox="1"/>
          <p:nvPr/>
        </p:nvSpPr>
        <p:spPr>
          <a:xfrm rot="-5400000">
            <a:off x="2551375" y="2865375"/>
            <a:ext cx="3358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Label</a:t>
            </a:r>
            <a:endParaRPr sz="3000"/>
          </a:p>
        </p:txBody>
      </p:sp>
      <p:sp>
        <p:nvSpPr>
          <p:cNvPr id="304" name="Google Shape;304;p21"/>
          <p:cNvSpPr txBox="1"/>
          <p:nvPr/>
        </p:nvSpPr>
        <p:spPr>
          <a:xfrm rot="-5399777">
            <a:off x="685550" y="2441373"/>
            <a:ext cx="46239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Confusion Matrix</a:t>
            </a:r>
            <a:endParaRPr sz="3000" b="1"/>
          </a:p>
        </p:txBody>
      </p:sp>
      <p:sp>
        <p:nvSpPr>
          <p:cNvPr id="305" name="Google Shape;305;p21"/>
          <p:cNvSpPr txBox="1"/>
          <p:nvPr/>
        </p:nvSpPr>
        <p:spPr>
          <a:xfrm>
            <a:off x="68155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205</a:t>
            </a:r>
            <a:endParaRPr sz="3000"/>
          </a:p>
        </p:txBody>
      </p:sp>
      <p:sp>
        <p:nvSpPr>
          <p:cNvPr id="306" name="Google Shape;306;p21"/>
          <p:cNvSpPr txBox="1"/>
          <p:nvPr/>
        </p:nvSpPr>
        <p:spPr>
          <a:xfrm>
            <a:off x="9031788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</a:t>
            </a:r>
            <a:endParaRPr sz="3000"/>
          </a:p>
        </p:txBody>
      </p:sp>
      <p:sp>
        <p:nvSpPr>
          <p:cNvPr id="307" name="Google Shape;307;p21"/>
          <p:cNvSpPr txBox="1"/>
          <p:nvPr/>
        </p:nvSpPr>
        <p:spPr>
          <a:xfrm>
            <a:off x="112481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308" name="Google Shape;308;p21"/>
          <p:cNvSpPr txBox="1"/>
          <p:nvPr/>
        </p:nvSpPr>
        <p:spPr>
          <a:xfrm>
            <a:off x="13464400" y="15600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46</a:t>
            </a:r>
            <a:endParaRPr sz="3000"/>
          </a:p>
        </p:txBody>
      </p:sp>
      <p:sp>
        <p:nvSpPr>
          <p:cNvPr id="309" name="Google Shape;309;p21"/>
          <p:cNvSpPr txBox="1"/>
          <p:nvPr/>
        </p:nvSpPr>
        <p:spPr>
          <a:xfrm>
            <a:off x="681550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</a:t>
            </a:r>
            <a:endParaRPr sz="3000"/>
          </a:p>
        </p:txBody>
      </p:sp>
      <p:sp>
        <p:nvSpPr>
          <p:cNvPr id="310" name="Google Shape;310;p21"/>
          <p:cNvSpPr txBox="1"/>
          <p:nvPr/>
        </p:nvSpPr>
        <p:spPr>
          <a:xfrm>
            <a:off x="1125885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</a:t>
            </a:r>
            <a:endParaRPr sz="3000"/>
          </a:p>
        </p:txBody>
      </p:sp>
      <p:sp>
        <p:nvSpPr>
          <p:cNvPr id="311" name="Google Shape;311;p21"/>
          <p:cNvSpPr txBox="1"/>
          <p:nvPr/>
        </p:nvSpPr>
        <p:spPr>
          <a:xfrm>
            <a:off x="13464400" y="24111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32</a:t>
            </a:r>
            <a:endParaRPr sz="3000"/>
          </a:p>
        </p:txBody>
      </p:sp>
      <p:sp>
        <p:nvSpPr>
          <p:cNvPr id="312" name="Google Shape;312;p21"/>
          <p:cNvSpPr txBox="1"/>
          <p:nvPr/>
        </p:nvSpPr>
        <p:spPr>
          <a:xfrm>
            <a:off x="6815500" y="326222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9</a:t>
            </a:r>
            <a:endParaRPr sz="3000"/>
          </a:p>
        </p:txBody>
      </p:sp>
      <p:sp>
        <p:nvSpPr>
          <p:cNvPr id="313" name="Google Shape;313;p21"/>
          <p:cNvSpPr txBox="1"/>
          <p:nvPr/>
        </p:nvSpPr>
        <p:spPr>
          <a:xfrm>
            <a:off x="9031788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17</a:t>
            </a:r>
            <a:endParaRPr sz="3000"/>
          </a:p>
        </p:txBody>
      </p:sp>
      <p:sp>
        <p:nvSpPr>
          <p:cNvPr id="314" name="Google Shape;314;p21"/>
          <p:cNvSpPr txBox="1"/>
          <p:nvPr/>
        </p:nvSpPr>
        <p:spPr>
          <a:xfrm>
            <a:off x="11250788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223</a:t>
            </a:r>
            <a:endParaRPr sz="3000"/>
          </a:p>
        </p:txBody>
      </p:sp>
      <p:sp>
        <p:nvSpPr>
          <p:cNvPr id="315" name="Google Shape;315;p21"/>
          <p:cNvSpPr txBox="1"/>
          <p:nvPr/>
        </p:nvSpPr>
        <p:spPr>
          <a:xfrm>
            <a:off x="13464400" y="3232750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34</a:t>
            </a:r>
            <a:endParaRPr sz="3000"/>
          </a:p>
        </p:txBody>
      </p:sp>
      <p:sp>
        <p:nvSpPr>
          <p:cNvPr id="316" name="Google Shape;316;p21"/>
          <p:cNvSpPr txBox="1"/>
          <p:nvPr/>
        </p:nvSpPr>
        <p:spPr>
          <a:xfrm>
            <a:off x="681550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21</a:t>
            </a:r>
            <a:endParaRPr sz="3000"/>
          </a:p>
        </p:txBody>
      </p:sp>
      <p:sp>
        <p:nvSpPr>
          <p:cNvPr id="317" name="Google Shape;317;p21"/>
          <p:cNvSpPr txBox="1"/>
          <p:nvPr/>
        </p:nvSpPr>
        <p:spPr>
          <a:xfrm>
            <a:off x="9037175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</a:t>
            </a:r>
            <a:endParaRPr sz="3000"/>
          </a:p>
        </p:txBody>
      </p:sp>
      <p:sp>
        <p:nvSpPr>
          <p:cNvPr id="318" name="Google Shape;318;p21"/>
          <p:cNvSpPr txBox="1"/>
          <p:nvPr/>
        </p:nvSpPr>
        <p:spPr>
          <a:xfrm>
            <a:off x="1125885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sp>
        <p:nvSpPr>
          <p:cNvPr id="319" name="Google Shape;319;p21"/>
          <p:cNvSpPr txBox="1"/>
          <p:nvPr/>
        </p:nvSpPr>
        <p:spPr>
          <a:xfrm>
            <a:off x="13464400" y="4077275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186</a:t>
            </a:r>
            <a:endParaRPr sz="3000"/>
          </a:p>
        </p:txBody>
      </p:sp>
      <p:sp>
        <p:nvSpPr>
          <p:cNvPr id="320" name="Google Shape;320;p21"/>
          <p:cNvSpPr txBox="1"/>
          <p:nvPr/>
        </p:nvSpPr>
        <p:spPr>
          <a:xfrm>
            <a:off x="9031788" y="2396413"/>
            <a:ext cx="2200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199</a:t>
            </a:r>
            <a:endParaRPr sz="3000"/>
          </a:p>
        </p:txBody>
      </p:sp>
      <p:sp>
        <p:nvSpPr>
          <p:cNvPr id="321" name="Google Shape;321;p21"/>
          <p:cNvSpPr/>
          <p:nvPr/>
        </p:nvSpPr>
        <p:spPr>
          <a:xfrm>
            <a:off x="9022488" y="723738"/>
            <a:ext cx="2218800" cy="8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4580588" y="2396413"/>
            <a:ext cx="2218800" cy="8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1"/>
          <p:cNvSpPr txBox="1"/>
          <p:nvPr/>
        </p:nvSpPr>
        <p:spPr>
          <a:xfrm>
            <a:off x="1427550" y="6449875"/>
            <a:ext cx="15432900" cy="747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True Positive (TP): Predicted positive matches actual positive</a:t>
            </a:r>
            <a:endParaRPr/>
          </a:p>
        </p:txBody>
      </p:sp>
      <p:sp>
        <p:nvSpPr>
          <p:cNvPr id="324" name="Google Shape;324;p21"/>
          <p:cNvSpPr txBox="1"/>
          <p:nvPr/>
        </p:nvSpPr>
        <p:spPr>
          <a:xfrm>
            <a:off x="1427550" y="7197775"/>
            <a:ext cx="15432900" cy="74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True Negative (TN): Predicted negative matches actual negative</a:t>
            </a:r>
            <a:endParaRPr/>
          </a:p>
        </p:txBody>
      </p:sp>
      <p:sp>
        <p:nvSpPr>
          <p:cNvPr id="325" name="Google Shape;325;p21"/>
          <p:cNvSpPr txBox="1"/>
          <p:nvPr/>
        </p:nvSpPr>
        <p:spPr>
          <a:xfrm>
            <a:off x="1427550" y="7945675"/>
            <a:ext cx="15432900" cy="747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False Positive (FP) (“Type I Error”): Predicted positive does not match actual negative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26" name="Google Shape;326;p21"/>
          <p:cNvSpPr txBox="1"/>
          <p:nvPr/>
        </p:nvSpPr>
        <p:spPr>
          <a:xfrm>
            <a:off x="1427550" y="8693575"/>
            <a:ext cx="15432900" cy="7479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False Negative (FN) (“Type II Error”): Predicted negative does not match actual positive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998</Words>
  <Application>Microsoft Office PowerPoint</Application>
  <PresentationFormat>Custom</PresentationFormat>
  <Paragraphs>629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sgmustadio</cp:lastModifiedBy>
  <cp:revision>2</cp:revision>
  <dcterms:modified xsi:type="dcterms:W3CDTF">2021-05-24T21:02:15Z</dcterms:modified>
</cp:coreProperties>
</file>