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Google Sans"/>
      <p:regular r:id="rId41"/>
      <p:bold r:id="rId42"/>
      <p:italic r:id="rId43"/>
      <p:boldItalic r:id="rId44"/>
    </p:embeddedFont>
    <p:embeddedFont>
      <p:font typeface="Google Sans Medium"/>
      <p:regular r:id="rId45"/>
      <p:bold r:id="rId46"/>
      <p:italic r:id="rId47"/>
      <p:boldItalic r:id="rId48"/>
    </p:embeddedFont>
    <p:embeddedFont>
      <p:font typeface="Helvetica Neue Light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9106BB-0BEE-459E-A3A6-6B6421AB31E3}">
  <a:tblStyle styleId="{819106BB-0BEE-459E-A3A6-6B6421AB31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GoogleSans-bold.fntdata"/><Relationship Id="rId41" Type="http://schemas.openxmlformats.org/officeDocument/2006/relationships/font" Target="fonts/GoogleSans-regular.fntdata"/><Relationship Id="rId44" Type="http://schemas.openxmlformats.org/officeDocument/2006/relationships/font" Target="fonts/GoogleSans-boldItalic.fntdata"/><Relationship Id="rId43" Type="http://schemas.openxmlformats.org/officeDocument/2006/relationships/font" Target="fonts/GoogleSans-italic.fntdata"/><Relationship Id="rId46" Type="http://schemas.openxmlformats.org/officeDocument/2006/relationships/font" Target="fonts/GoogleSansMedium-bold.fntdata"/><Relationship Id="rId45" Type="http://schemas.openxmlformats.org/officeDocument/2006/relationships/font" Target="fonts/GoogleSans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GoogleSansMedium-boldItalic.fntdata"/><Relationship Id="rId47" Type="http://schemas.openxmlformats.org/officeDocument/2006/relationships/font" Target="fonts/GoogleSansMedium-italic.fntdata"/><Relationship Id="rId49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-regular.fntdata"/><Relationship Id="rId36" Type="http://schemas.openxmlformats.org/officeDocument/2006/relationships/slide" Target="slides/slide31.xml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Light-italic.fntdata"/><Relationship Id="rId50" Type="http://schemas.openxmlformats.org/officeDocument/2006/relationships/font" Target="fonts/HelveticaNeueLight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pload.wikimedia.org/wikipedia/commons/2/22/Quanterr.pn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pload.wikimedia.org/wikipedia/commons/2/22/Quanterr.png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pload.wikimedia.org/wikipedia/commons/2/22/Quanterr.png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tensorflow.org/2020/04/quantization-aware-training-with-tensorflow-model-optimization-toolkit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tensorflow.org/2020/04/quantization-aware-training-with-tensorflow-model-optimization-toolkit.htm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tensorflow.org/2020/04/quantization-aware-training-with-tensorflow-model-optimization-toolkit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tensorflow.org/2020/04/quantization-aware-training-with-tensorflow-model-optimization-toolkit.html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ca29c6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4ca29c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8f188c2f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8f188c2f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https://upload.wikimedia.org/wikipedia/commons/2/22/Quanterr.png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b15815f4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b15815f4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https://upload.wikimedia.org/wikipedia/commons/2/22/Quanterr.png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https://commons.wikimedia.org/wiki/File:Quanterr.png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b15815f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b15815f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https://upload.wikimedia.org/wikipedia/commons/2/22/Quanterr.png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https://commons.wikimedia.org/wiki/File:Quanterr.png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b15815f4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b15815f4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https://upload.wikimedia.org/wikipedia/commons/2/22/Quanterr.png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https://commons.wikimedia.org/wiki/File:Quanterr.png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b15815f4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b15815f4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https://blog.tensorflow.org/2020/04/quantization-aware-training-with-tensorflow-model-optimization-toolkit.html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b15815f4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b15815f4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https://blog.tensorflow.org/2020/04/quantization-aware-training-with-tensorflow-model-optimization-toolkit.html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b15815f4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b15815f4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https://blog.tensorflow.org/2020/04/quantization-aware-training-with-tensorflow-model-optimization-toolkit.html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b15815f4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b15815f4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https://blog.tensorflow.org/2020/04/quantization-aware-training-with-tensorflow-model-optimization-toolkit.html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8f188c2f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8f188c2f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b15815f4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b15815f4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b15815f4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b15815f4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9857648a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9857648a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if I want to quantize this model I can use the model optimization toolkit...let’s look at this step-by-step.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9857648a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9857648a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start by importing the toolkit as tfmot. If you don’t have it already, you’ll need to pip install it.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9857648a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9857648a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quantization can be done using the quantize model API which is available in tfmot.quantization.keras namespace.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9857648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9857648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use it by simply passing it your model -- and it will return a new model to you -- which we’ll call q-aware model here as it’s a quantization aware model!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9857648a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9857648a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you treat tis model like any other -- for example, here we compile it with an adam optimizer, sparse categorical cross entropy as a loss function, and tracking accuracy metrics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9857648a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9857648a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return to our baseline -- the non optimized model -- showing the 92.44% accuracy and 96.95% validation accuracy -- and do the same with our optimized model, we get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9857648a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9857648a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figures that are very similar with equivalent accuracy. This is just after 1 epoch. Later you can try this for yourself training for more epochs to see the impact.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at this point your model is already quantized with int8 weights and uint8 activations, so you don’t need to do things like having a representative dataset to convert your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9857648a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9857648a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b15815f4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b15815f4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8f188c2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8f188c2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b15815f4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b15815f4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b15815f4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b15815f4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f188c2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8f188c2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8f188c2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8f188c2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f188c2f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8f188c2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15815f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15815f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8f188c2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8f188c2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8f188c2f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8f188c2f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bg>
      <p:bgPr>
        <a:solidFill>
          <a:srgbClr val="A51C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7" name="Google Shape;57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" name="Google Shape;59;p11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1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creen">
  <p:cSld name="Blank_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18050" y="0"/>
            <a:ext cx="91620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Fullscreen</a:t>
            </a:r>
            <a:endParaRPr b="1"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Show Presenter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bg>
      <p:bgPr>
        <a:solidFill>
          <a:srgbClr val="F1F3F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1" name="Google Shape;71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3" name="Google Shape;73;p14"/>
          <p:cNvSpPr/>
          <p:nvPr/>
        </p:nvSpPr>
        <p:spPr>
          <a:xfrm>
            <a:off x="4571650" y="0"/>
            <a:ext cx="45723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 Flip">
  <p:cSld name="TITLE_2_2_1_2">
    <p:bg>
      <p:bgPr>
        <a:solidFill>
          <a:srgbClr val="F1F3F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49927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8" name="Google Shape;78;p1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bg>
      <p:bgPr>
        <a:solidFill>
          <a:srgbClr val="F1F3F4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3" name="Google Shape;8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 Flip">
  <p:cSld name="TITLE_2_2_1_1_1">
    <p:bg>
      <p:bgPr>
        <a:solidFill>
          <a:srgbClr val="F1F3F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49927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9" name="Google Shape;89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bg>
      <p:bgPr>
        <a:solidFill>
          <a:srgbClr val="F1F3F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19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6" name="Google Shape;96;p19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2" name="Google Shape;102;p20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bg>
      <p:bgPr>
        <a:solidFill>
          <a:srgbClr val="EA8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948776" y="359541"/>
            <a:ext cx="7707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955677" y="908685"/>
            <a:ext cx="77010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5186" lvl="2" marL="1371600" rtl="0" algn="l">
              <a:spcBef>
                <a:spcPts val="360"/>
              </a:spcBef>
              <a:spcAft>
                <a:spcPts val="0"/>
              </a:spcAft>
              <a:buSzPts val="1836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" name="Google Shape;26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2" name="Google Shape;32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8" name="Google Shape;38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6510900" y="3518775"/>
            <a:ext cx="2633100" cy="16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4" name="Google Shape;44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0" name="Google Shape;50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3" name="Google Shape;53;p10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Quantization-aware Training (QAT)</a:t>
            </a:r>
            <a:endParaRPr/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</a:t>
            </a:r>
            <a:r>
              <a:rPr b="1" lang="en"/>
              <a:t>accuracy drop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Introducing </a:t>
            </a:r>
            <a:r>
              <a:rPr b="1" lang="en">
                <a:solidFill>
                  <a:schemeClr val="accent3"/>
                </a:solidFill>
              </a:rPr>
              <a:t>error</a:t>
            </a:r>
            <a:r>
              <a:rPr lang="en">
                <a:solidFill>
                  <a:schemeClr val="dk1"/>
                </a:solidFill>
              </a:rPr>
              <a:t> by </a:t>
            </a:r>
            <a:r>
              <a:rPr b="1" i="1" lang="en">
                <a:solidFill>
                  <a:schemeClr val="accent4"/>
                </a:solidFill>
              </a:rPr>
              <a:t>discretizing</a:t>
            </a:r>
            <a:r>
              <a:rPr lang="en">
                <a:solidFill>
                  <a:schemeClr val="dk1"/>
                </a:solidFill>
              </a:rPr>
              <a:t> the values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32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</a:t>
            </a:r>
            <a:r>
              <a:rPr b="1" lang="en"/>
              <a:t>accuracy drop</a:t>
            </a:r>
            <a:r>
              <a:rPr lang="en"/>
              <a:t>?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625" y="1499300"/>
            <a:ext cx="3029476" cy="21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Introducing </a:t>
            </a:r>
            <a:r>
              <a:rPr b="1" lang="en">
                <a:solidFill>
                  <a:schemeClr val="dk2"/>
                </a:solidFill>
              </a:rPr>
              <a:t>error</a:t>
            </a:r>
            <a:r>
              <a:rPr lang="en">
                <a:solidFill>
                  <a:schemeClr val="dk2"/>
                </a:solidFill>
              </a:rPr>
              <a:t> by </a:t>
            </a:r>
            <a:r>
              <a:rPr b="1" i="1" lang="en">
                <a:solidFill>
                  <a:schemeClr val="dk2"/>
                </a:solidFill>
              </a:rPr>
              <a:t>discretizing</a:t>
            </a:r>
            <a:r>
              <a:rPr lang="en">
                <a:solidFill>
                  <a:schemeClr val="dk2"/>
                </a:solidFill>
              </a:rPr>
              <a:t> the values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Quantized weights are in </a:t>
            </a:r>
            <a:r>
              <a:rPr b="1" lang="en">
                <a:solidFill>
                  <a:schemeClr val="accent1"/>
                </a:solidFill>
              </a:rPr>
              <a:t>int8</a:t>
            </a:r>
            <a:r>
              <a:rPr lang="en">
                <a:solidFill>
                  <a:schemeClr val="dk1"/>
                </a:solidFill>
              </a:rPr>
              <a:t> instead of </a:t>
            </a:r>
            <a:r>
              <a:rPr b="1" lang="en">
                <a:solidFill>
                  <a:schemeClr val="accent1"/>
                </a:solidFill>
              </a:rPr>
              <a:t>fp32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3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</a:t>
            </a:r>
            <a:r>
              <a:rPr b="1" lang="en"/>
              <a:t>accuracy drop</a:t>
            </a:r>
            <a:r>
              <a:rPr lang="en"/>
              <a:t>?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625" y="1499300"/>
            <a:ext cx="3029476" cy="21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Introducing </a:t>
            </a:r>
            <a:r>
              <a:rPr b="1" lang="en">
                <a:solidFill>
                  <a:schemeClr val="dk2"/>
                </a:solidFill>
              </a:rPr>
              <a:t>error</a:t>
            </a:r>
            <a:r>
              <a:rPr lang="en">
                <a:solidFill>
                  <a:schemeClr val="dk2"/>
                </a:solidFill>
              </a:rPr>
              <a:t> by </a:t>
            </a:r>
            <a:r>
              <a:rPr b="1" i="1" lang="en">
                <a:solidFill>
                  <a:schemeClr val="dk2"/>
                </a:solidFill>
              </a:rPr>
              <a:t>discretizing</a:t>
            </a:r>
            <a:r>
              <a:rPr lang="en">
                <a:solidFill>
                  <a:schemeClr val="dk2"/>
                </a:solidFill>
              </a:rPr>
              <a:t> the values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Quantized weights are in </a:t>
            </a:r>
            <a:r>
              <a:rPr b="1" lang="en">
                <a:solidFill>
                  <a:schemeClr val="dk2"/>
                </a:solidFill>
              </a:rPr>
              <a:t>int8</a:t>
            </a:r>
            <a:r>
              <a:rPr lang="en">
                <a:solidFill>
                  <a:schemeClr val="dk2"/>
                </a:solidFill>
              </a:rPr>
              <a:t> instead of </a:t>
            </a:r>
            <a:r>
              <a:rPr b="1" lang="en">
                <a:solidFill>
                  <a:schemeClr val="dk2"/>
                </a:solidFill>
              </a:rPr>
              <a:t>fp32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Many</a:t>
            </a:r>
            <a:r>
              <a:rPr lang="en">
                <a:solidFill>
                  <a:schemeClr val="dk1"/>
                </a:solidFill>
              </a:rPr>
              <a:t> different </a:t>
            </a:r>
            <a:r>
              <a:rPr b="1" lang="en">
                <a:solidFill>
                  <a:schemeClr val="accent2"/>
                </a:solidFill>
              </a:rPr>
              <a:t>conversions</a:t>
            </a:r>
            <a:r>
              <a:rPr lang="en">
                <a:solidFill>
                  <a:schemeClr val="dk1"/>
                </a:solidFill>
              </a:rPr>
              <a:t> (computation: int8, accumulations: int32,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rescaling: int8)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3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</a:t>
            </a:r>
            <a:r>
              <a:rPr b="1" lang="en"/>
              <a:t>accuracy drop</a:t>
            </a:r>
            <a:r>
              <a:rPr lang="en"/>
              <a:t>?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625" y="1499300"/>
            <a:ext cx="3029476" cy="21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44500" y="1794900"/>
            <a:ext cx="37824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Mimic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b="1" lang="en">
                <a:solidFill>
                  <a:schemeClr val="accent2"/>
                </a:solidFill>
              </a:rPr>
              <a:t>inference path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during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b="1" lang="en">
                <a:solidFill>
                  <a:schemeClr val="accent2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 phase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35"/>
          <p:cNvSpPr/>
          <p:nvPr/>
        </p:nvSpPr>
        <p:spPr>
          <a:xfrm>
            <a:off x="5954900" y="1255738"/>
            <a:ext cx="818400" cy="44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ReLU6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3" name="Google Shape;203;p35"/>
          <p:cNvSpPr/>
          <p:nvPr/>
        </p:nvSpPr>
        <p:spPr>
          <a:xfrm>
            <a:off x="5954900" y="2791013"/>
            <a:ext cx="818400" cy="44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conv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6166550" y="2048125"/>
            <a:ext cx="395100" cy="39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35"/>
          <p:cNvCxnSpPr>
            <a:stCxn id="204" idx="0"/>
            <a:endCxn id="202" idx="2"/>
          </p:cNvCxnSpPr>
          <p:nvPr/>
        </p:nvCxnSpPr>
        <p:spPr>
          <a:xfrm rot="10800000">
            <a:off x="6364100" y="1700425"/>
            <a:ext cx="0" cy="3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5"/>
          <p:cNvCxnSpPr>
            <a:stCxn id="203" idx="0"/>
            <a:endCxn id="204" idx="4"/>
          </p:cNvCxnSpPr>
          <p:nvPr/>
        </p:nvCxnSpPr>
        <p:spPr>
          <a:xfrm rot="10800000">
            <a:off x="6364100" y="2443313"/>
            <a:ext cx="0" cy="3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5"/>
          <p:cNvSpPr/>
          <p:nvPr/>
        </p:nvSpPr>
        <p:spPr>
          <a:xfrm>
            <a:off x="7027325" y="1304188"/>
            <a:ext cx="980700" cy="347700"/>
          </a:xfrm>
          <a:prstGeom prst="roundRect">
            <a:avLst>
              <a:gd fmla="val 1420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act quant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08" name="Google Shape;208;p35"/>
          <p:cNvCxnSpPr>
            <a:stCxn id="202" idx="3"/>
            <a:endCxn id="207" idx="1"/>
          </p:cNvCxnSpPr>
          <p:nvPr/>
        </p:nvCxnSpPr>
        <p:spPr>
          <a:xfrm>
            <a:off x="6773300" y="1478038"/>
            <a:ext cx="25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5"/>
          <p:cNvSpPr/>
          <p:nvPr/>
        </p:nvSpPr>
        <p:spPr>
          <a:xfrm>
            <a:off x="6433175" y="3540063"/>
            <a:ext cx="980700" cy="347700"/>
          </a:xfrm>
          <a:prstGeom prst="roundRect">
            <a:avLst>
              <a:gd fmla="val 1420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wt quant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10" name="Google Shape;210;p35"/>
          <p:cNvCxnSpPr>
            <a:stCxn id="209" idx="0"/>
          </p:cNvCxnSpPr>
          <p:nvPr/>
        </p:nvCxnSpPr>
        <p:spPr>
          <a:xfrm rot="10800000">
            <a:off x="6526325" y="3238563"/>
            <a:ext cx="397200" cy="30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5"/>
          <p:cNvSpPr/>
          <p:nvPr/>
        </p:nvSpPr>
        <p:spPr>
          <a:xfrm>
            <a:off x="7714475" y="3540063"/>
            <a:ext cx="887700" cy="347700"/>
          </a:xfrm>
          <a:prstGeom prst="roundRect">
            <a:avLst>
              <a:gd fmla="val 1420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weights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12" name="Google Shape;212;p35"/>
          <p:cNvCxnSpPr>
            <a:stCxn id="211" idx="1"/>
            <a:endCxn id="209" idx="3"/>
          </p:cNvCxnSpPr>
          <p:nvPr/>
        </p:nvCxnSpPr>
        <p:spPr>
          <a:xfrm rot="10800000">
            <a:off x="7413875" y="3713913"/>
            <a:ext cx="3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5"/>
          <p:cNvSpPr/>
          <p:nvPr/>
        </p:nvSpPr>
        <p:spPr>
          <a:xfrm>
            <a:off x="4902225" y="2627063"/>
            <a:ext cx="887700" cy="347700"/>
          </a:xfrm>
          <a:prstGeom prst="roundRect">
            <a:avLst>
              <a:gd fmla="val 1420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biases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14" name="Google Shape;214;p35"/>
          <p:cNvCxnSpPr>
            <a:stCxn id="213" idx="0"/>
            <a:endCxn id="204" idx="2"/>
          </p:cNvCxnSpPr>
          <p:nvPr/>
        </p:nvCxnSpPr>
        <p:spPr>
          <a:xfrm flipH="1" rot="10800000">
            <a:off x="5346075" y="2245763"/>
            <a:ext cx="820500" cy="38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5"/>
          <p:cNvSpPr txBox="1"/>
          <p:nvPr/>
        </p:nvSpPr>
        <p:spPr>
          <a:xfrm>
            <a:off x="8262058" y="1320676"/>
            <a:ext cx="684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b="1" sz="12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16" name="Google Shape;216;p35"/>
          <p:cNvCxnSpPr>
            <a:stCxn id="207" idx="3"/>
          </p:cNvCxnSpPr>
          <p:nvPr/>
        </p:nvCxnSpPr>
        <p:spPr>
          <a:xfrm flipH="1" rot="10800000">
            <a:off x="8008025" y="1474738"/>
            <a:ext cx="296400" cy="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5"/>
          <p:cNvSpPr txBox="1"/>
          <p:nvPr/>
        </p:nvSpPr>
        <p:spPr>
          <a:xfrm>
            <a:off x="5270608" y="3501726"/>
            <a:ext cx="684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 sz="12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18" name="Google Shape;218;p35"/>
          <p:cNvCxnSpPr/>
          <p:nvPr/>
        </p:nvCxnSpPr>
        <p:spPr>
          <a:xfrm flipH="1" rot="10800000">
            <a:off x="5827875" y="3245338"/>
            <a:ext cx="317700" cy="30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5"/>
          <p:cNvSpPr txBox="1"/>
          <p:nvPr>
            <p:ph idx="4294967295" type="title"/>
          </p:nvPr>
        </p:nvSpPr>
        <p:spPr>
          <a:xfrm>
            <a:off x="344500" y="603900"/>
            <a:ext cx="39663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Quantization-aware</a:t>
            </a:r>
            <a:r>
              <a:rPr lang="en"/>
              <a:t> Training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44500" y="1794900"/>
            <a:ext cx="37824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Mimic</a:t>
            </a:r>
            <a:r>
              <a:rPr lang="en">
                <a:solidFill>
                  <a:schemeClr val="dk2"/>
                </a:solidFill>
              </a:rPr>
              <a:t> the </a:t>
            </a:r>
            <a:r>
              <a:rPr b="1" lang="en">
                <a:solidFill>
                  <a:schemeClr val="dk2"/>
                </a:solidFill>
              </a:rPr>
              <a:t>inference path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b="1" lang="en">
                <a:solidFill>
                  <a:schemeClr val="dk2"/>
                </a:solidFill>
              </a:rPr>
              <a:t>during</a:t>
            </a:r>
            <a:r>
              <a:rPr lang="en">
                <a:solidFill>
                  <a:schemeClr val="dk2"/>
                </a:solidFill>
              </a:rPr>
              <a:t> the </a:t>
            </a:r>
            <a:r>
              <a:rPr b="1" lang="en">
                <a:solidFill>
                  <a:schemeClr val="dk2"/>
                </a:solidFill>
              </a:rPr>
              <a:t>training</a:t>
            </a:r>
            <a:r>
              <a:rPr lang="en">
                <a:solidFill>
                  <a:schemeClr val="dk2"/>
                </a:solidFill>
              </a:rPr>
              <a:t> phase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Expose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b="1" lang="en">
                <a:solidFill>
                  <a:schemeClr val="accent3"/>
                </a:solidFill>
              </a:rPr>
              <a:t>training pipeline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accent3"/>
                </a:solidFill>
              </a:rPr>
              <a:t>to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b="1" lang="en">
                <a:solidFill>
                  <a:schemeClr val="accent3"/>
                </a:solidFill>
              </a:rPr>
              <a:t>errors</a:t>
            </a:r>
            <a:r>
              <a:rPr lang="en">
                <a:solidFill>
                  <a:schemeClr val="dk1"/>
                </a:solidFill>
              </a:rPr>
              <a:t> observed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5954900" y="1255738"/>
            <a:ext cx="818400" cy="44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ReLU6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6" name="Google Shape;226;p36"/>
          <p:cNvSpPr/>
          <p:nvPr/>
        </p:nvSpPr>
        <p:spPr>
          <a:xfrm>
            <a:off x="5954900" y="2791013"/>
            <a:ext cx="818400" cy="44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conv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7" name="Google Shape;227;p36"/>
          <p:cNvSpPr/>
          <p:nvPr/>
        </p:nvSpPr>
        <p:spPr>
          <a:xfrm>
            <a:off x="6166550" y="2048125"/>
            <a:ext cx="395100" cy="39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" name="Google Shape;228;p36"/>
          <p:cNvCxnSpPr>
            <a:stCxn id="227" idx="0"/>
            <a:endCxn id="225" idx="2"/>
          </p:cNvCxnSpPr>
          <p:nvPr/>
        </p:nvCxnSpPr>
        <p:spPr>
          <a:xfrm rot="10800000">
            <a:off x="6364100" y="1700425"/>
            <a:ext cx="0" cy="3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6"/>
          <p:cNvCxnSpPr>
            <a:stCxn id="226" idx="0"/>
            <a:endCxn id="227" idx="4"/>
          </p:cNvCxnSpPr>
          <p:nvPr/>
        </p:nvCxnSpPr>
        <p:spPr>
          <a:xfrm rot="10800000">
            <a:off x="6364100" y="2443313"/>
            <a:ext cx="0" cy="3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6"/>
          <p:cNvSpPr/>
          <p:nvPr/>
        </p:nvSpPr>
        <p:spPr>
          <a:xfrm>
            <a:off x="7027325" y="1304188"/>
            <a:ext cx="980700" cy="347700"/>
          </a:xfrm>
          <a:prstGeom prst="roundRect">
            <a:avLst>
              <a:gd fmla="val 1420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act quant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1" name="Google Shape;231;p36"/>
          <p:cNvCxnSpPr>
            <a:stCxn id="225" idx="3"/>
            <a:endCxn id="230" idx="1"/>
          </p:cNvCxnSpPr>
          <p:nvPr/>
        </p:nvCxnSpPr>
        <p:spPr>
          <a:xfrm>
            <a:off x="6773300" y="1478038"/>
            <a:ext cx="25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6"/>
          <p:cNvSpPr/>
          <p:nvPr/>
        </p:nvSpPr>
        <p:spPr>
          <a:xfrm>
            <a:off x="6433175" y="3540063"/>
            <a:ext cx="980700" cy="347700"/>
          </a:xfrm>
          <a:prstGeom prst="roundRect">
            <a:avLst>
              <a:gd fmla="val 1420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wt quant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3" name="Google Shape;233;p36"/>
          <p:cNvCxnSpPr>
            <a:stCxn id="232" idx="0"/>
          </p:cNvCxnSpPr>
          <p:nvPr/>
        </p:nvCxnSpPr>
        <p:spPr>
          <a:xfrm rot="10800000">
            <a:off x="6526325" y="3238563"/>
            <a:ext cx="397200" cy="30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6"/>
          <p:cNvSpPr/>
          <p:nvPr/>
        </p:nvSpPr>
        <p:spPr>
          <a:xfrm>
            <a:off x="7714475" y="3540063"/>
            <a:ext cx="887700" cy="347700"/>
          </a:xfrm>
          <a:prstGeom prst="roundRect">
            <a:avLst>
              <a:gd fmla="val 1420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weights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5" name="Google Shape;235;p36"/>
          <p:cNvCxnSpPr>
            <a:stCxn id="234" idx="1"/>
            <a:endCxn id="232" idx="3"/>
          </p:cNvCxnSpPr>
          <p:nvPr/>
        </p:nvCxnSpPr>
        <p:spPr>
          <a:xfrm rot="10800000">
            <a:off x="7413875" y="3713913"/>
            <a:ext cx="3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6"/>
          <p:cNvSpPr/>
          <p:nvPr/>
        </p:nvSpPr>
        <p:spPr>
          <a:xfrm>
            <a:off x="4902225" y="2627063"/>
            <a:ext cx="887700" cy="347700"/>
          </a:xfrm>
          <a:prstGeom prst="roundRect">
            <a:avLst>
              <a:gd fmla="val 1420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biases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7" name="Google Shape;237;p36"/>
          <p:cNvCxnSpPr>
            <a:stCxn id="236" idx="0"/>
            <a:endCxn id="227" idx="2"/>
          </p:cNvCxnSpPr>
          <p:nvPr/>
        </p:nvCxnSpPr>
        <p:spPr>
          <a:xfrm flipH="1" rot="10800000">
            <a:off x="5346075" y="2245763"/>
            <a:ext cx="820500" cy="38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6"/>
          <p:cNvSpPr txBox="1"/>
          <p:nvPr/>
        </p:nvSpPr>
        <p:spPr>
          <a:xfrm>
            <a:off x="8262058" y="1320676"/>
            <a:ext cx="684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b="1" sz="12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36"/>
          <p:cNvCxnSpPr>
            <a:stCxn id="230" idx="3"/>
          </p:cNvCxnSpPr>
          <p:nvPr/>
        </p:nvCxnSpPr>
        <p:spPr>
          <a:xfrm flipH="1" rot="10800000">
            <a:off x="8008025" y="1474738"/>
            <a:ext cx="296400" cy="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6"/>
          <p:cNvSpPr txBox="1"/>
          <p:nvPr/>
        </p:nvSpPr>
        <p:spPr>
          <a:xfrm>
            <a:off x="5270608" y="3501726"/>
            <a:ext cx="684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 sz="12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41" name="Google Shape;241;p36"/>
          <p:cNvCxnSpPr/>
          <p:nvPr/>
        </p:nvCxnSpPr>
        <p:spPr>
          <a:xfrm flipH="1" rot="10800000">
            <a:off x="5827875" y="3245338"/>
            <a:ext cx="317700" cy="30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6"/>
          <p:cNvSpPr txBox="1"/>
          <p:nvPr>
            <p:ph idx="4294967295" type="title"/>
          </p:nvPr>
        </p:nvSpPr>
        <p:spPr>
          <a:xfrm>
            <a:off x="344500" y="603900"/>
            <a:ext cx="39663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Quantization-aware</a:t>
            </a:r>
            <a:r>
              <a:rPr lang="en"/>
              <a:t> Training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44500" y="1794900"/>
            <a:ext cx="37824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Mimic</a:t>
            </a:r>
            <a:r>
              <a:rPr lang="en">
                <a:solidFill>
                  <a:schemeClr val="dk2"/>
                </a:solidFill>
              </a:rPr>
              <a:t> the </a:t>
            </a:r>
            <a:r>
              <a:rPr b="1" lang="en">
                <a:solidFill>
                  <a:schemeClr val="dk2"/>
                </a:solidFill>
              </a:rPr>
              <a:t>inference path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b="1" lang="en">
                <a:solidFill>
                  <a:schemeClr val="dk2"/>
                </a:solidFill>
              </a:rPr>
              <a:t>during</a:t>
            </a:r>
            <a:r>
              <a:rPr lang="en">
                <a:solidFill>
                  <a:schemeClr val="dk2"/>
                </a:solidFill>
              </a:rPr>
              <a:t> the </a:t>
            </a:r>
            <a:r>
              <a:rPr b="1" lang="en">
                <a:solidFill>
                  <a:schemeClr val="dk2"/>
                </a:solidFill>
              </a:rPr>
              <a:t>training</a:t>
            </a:r>
            <a:r>
              <a:rPr lang="en">
                <a:solidFill>
                  <a:schemeClr val="dk2"/>
                </a:solidFill>
              </a:rPr>
              <a:t> phase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Expose</a:t>
            </a:r>
            <a:r>
              <a:rPr lang="en">
                <a:solidFill>
                  <a:schemeClr val="dk2"/>
                </a:solidFill>
              </a:rPr>
              <a:t> the </a:t>
            </a:r>
            <a:r>
              <a:rPr b="1" lang="en">
                <a:solidFill>
                  <a:schemeClr val="dk2"/>
                </a:solidFill>
              </a:rPr>
              <a:t>training pipeline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b="1" lang="en">
                <a:solidFill>
                  <a:schemeClr val="dk2"/>
                </a:solidFill>
              </a:rPr>
              <a:t>to</a:t>
            </a:r>
            <a:r>
              <a:rPr lang="en">
                <a:solidFill>
                  <a:schemeClr val="dk2"/>
                </a:solidFill>
              </a:rPr>
              <a:t> the </a:t>
            </a:r>
            <a:r>
              <a:rPr b="1" lang="en">
                <a:solidFill>
                  <a:schemeClr val="dk2"/>
                </a:solidFill>
              </a:rPr>
              <a:t>errors</a:t>
            </a:r>
            <a:r>
              <a:rPr lang="en">
                <a:solidFill>
                  <a:schemeClr val="dk2"/>
                </a:solidFill>
              </a:rPr>
              <a:t> observed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Allow the </a:t>
            </a:r>
            <a:r>
              <a:rPr b="1" lang="en">
                <a:solidFill>
                  <a:schemeClr val="accent4"/>
                </a:solidFill>
              </a:rPr>
              <a:t>training phase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b="1" lang="en">
                <a:solidFill>
                  <a:schemeClr val="accent4"/>
                </a:solidFill>
              </a:rPr>
              <a:t>recover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b="1" lang="en">
                <a:solidFill>
                  <a:schemeClr val="accent4"/>
                </a:solidFill>
              </a:rPr>
              <a:t>error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b="1" i="1" lang="en">
                <a:solidFill>
                  <a:schemeClr val="accent4"/>
                </a:solidFill>
              </a:rPr>
              <a:t>“naturally”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5954900" y="1255738"/>
            <a:ext cx="818400" cy="44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ReLU6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5954900" y="2791013"/>
            <a:ext cx="818400" cy="44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conv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6166550" y="2048125"/>
            <a:ext cx="395100" cy="39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37"/>
          <p:cNvCxnSpPr>
            <a:stCxn id="250" idx="0"/>
            <a:endCxn id="248" idx="2"/>
          </p:cNvCxnSpPr>
          <p:nvPr/>
        </p:nvCxnSpPr>
        <p:spPr>
          <a:xfrm rot="10800000">
            <a:off x="6364100" y="1700425"/>
            <a:ext cx="0" cy="3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7"/>
          <p:cNvCxnSpPr>
            <a:stCxn id="249" idx="0"/>
            <a:endCxn id="250" idx="4"/>
          </p:cNvCxnSpPr>
          <p:nvPr/>
        </p:nvCxnSpPr>
        <p:spPr>
          <a:xfrm rot="10800000">
            <a:off x="6364100" y="2443313"/>
            <a:ext cx="0" cy="3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7"/>
          <p:cNvSpPr/>
          <p:nvPr/>
        </p:nvSpPr>
        <p:spPr>
          <a:xfrm>
            <a:off x="7027325" y="1304188"/>
            <a:ext cx="980700" cy="347700"/>
          </a:xfrm>
          <a:prstGeom prst="roundRect">
            <a:avLst>
              <a:gd fmla="val 1420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act quant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54" name="Google Shape;254;p37"/>
          <p:cNvCxnSpPr>
            <a:stCxn id="248" idx="3"/>
            <a:endCxn id="253" idx="1"/>
          </p:cNvCxnSpPr>
          <p:nvPr/>
        </p:nvCxnSpPr>
        <p:spPr>
          <a:xfrm>
            <a:off x="6773300" y="1478038"/>
            <a:ext cx="25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7"/>
          <p:cNvSpPr/>
          <p:nvPr/>
        </p:nvSpPr>
        <p:spPr>
          <a:xfrm>
            <a:off x="6433175" y="3540063"/>
            <a:ext cx="980700" cy="347700"/>
          </a:xfrm>
          <a:prstGeom prst="roundRect">
            <a:avLst>
              <a:gd fmla="val 1420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wt quant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56" name="Google Shape;256;p37"/>
          <p:cNvCxnSpPr>
            <a:stCxn id="255" idx="0"/>
          </p:cNvCxnSpPr>
          <p:nvPr/>
        </p:nvCxnSpPr>
        <p:spPr>
          <a:xfrm rot="10800000">
            <a:off x="6526325" y="3238563"/>
            <a:ext cx="397200" cy="30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7"/>
          <p:cNvSpPr/>
          <p:nvPr/>
        </p:nvSpPr>
        <p:spPr>
          <a:xfrm>
            <a:off x="7714475" y="3540063"/>
            <a:ext cx="887700" cy="347700"/>
          </a:xfrm>
          <a:prstGeom prst="roundRect">
            <a:avLst>
              <a:gd fmla="val 1420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weights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58" name="Google Shape;258;p37"/>
          <p:cNvCxnSpPr>
            <a:stCxn id="257" idx="1"/>
            <a:endCxn id="255" idx="3"/>
          </p:cNvCxnSpPr>
          <p:nvPr/>
        </p:nvCxnSpPr>
        <p:spPr>
          <a:xfrm rot="10800000">
            <a:off x="7413875" y="3713913"/>
            <a:ext cx="3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7"/>
          <p:cNvSpPr/>
          <p:nvPr/>
        </p:nvSpPr>
        <p:spPr>
          <a:xfrm>
            <a:off x="4902225" y="2627063"/>
            <a:ext cx="887700" cy="347700"/>
          </a:xfrm>
          <a:prstGeom prst="roundRect">
            <a:avLst>
              <a:gd fmla="val 1420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biases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60" name="Google Shape;260;p37"/>
          <p:cNvCxnSpPr>
            <a:stCxn id="259" idx="0"/>
            <a:endCxn id="250" idx="2"/>
          </p:cNvCxnSpPr>
          <p:nvPr/>
        </p:nvCxnSpPr>
        <p:spPr>
          <a:xfrm flipH="1" rot="10800000">
            <a:off x="5346075" y="2245763"/>
            <a:ext cx="820500" cy="38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7"/>
          <p:cNvSpPr txBox="1"/>
          <p:nvPr/>
        </p:nvSpPr>
        <p:spPr>
          <a:xfrm>
            <a:off x="8262058" y="1320676"/>
            <a:ext cx="684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b="1" sz="12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62" name="Google Shape;262;p37"/>
          <p:cNvCxnSpPr>
            <a:stCxn id="253" idx="3"/>
          </p:cNvCxnSpPr>
          <p:nvPr/>
        </p:nvCxnSpPr>
        <p:spPr>
          <a:xfrm flipH="1" rot="10800000">
            <a:off x="8008025" y="1474738"/>
            <a:ext cx="296400" cy="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7"/>
          <p:cNvSpPr txBox="1"/>
          <p:nvPr/>
        </p:nvSpPr>
        <p:spPr>
          <a:xfrm>
            <a:off x="5270608" y="3501726"/>
            <a:ext cx="684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 sz="12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64" name="Google Shape;264;p37"/>
          <p:cNvCxnSpPr/>
          <p:nvPr/>
        </p:nvCxnSpPr>
        <p:spPr>
          <a:xfrm flipH="1" rot="10800000">
            <a:off x="5827875" y="3245338"/>
            <a:ext cx="317700" cy="30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7"/>
          <p:cNvSpPr txBox="1"/>
          <p:nvPr>
            <p:ph idx="4294967295" type="title"/>
          </p:nvPr>
        </p:nvSpPr>
        <p:spPr>
          <a:xfrm>
            <a:off x="344500" y="603900"/>
            <a:ext cx="39663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Quantization-aware</a:t>
            </a:r>
            <a:r>
              <a:rPr lang="en"/>
              <a:t> Training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344500" y="1794900"/>
            <a:ext cx="37824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Mimic</a:t>
            </a:r>
            <a:r>
              <a:rPr lang="en">
                <a:solidFill>
                  <a:schemeClr val="dk2"/>
                </a:solidFill>
              </a:rPr>
              <a:t> the </a:t>
            </a:r>
            <a:r>
              <a:rPr b="1" lang="en">
                <a:solidFill>
                  <a:schemeClr val="dk2"/>
                </a:solidFill>
              </a:rPr>
              <a:t>inference path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b="1" lang="en">
                <a:solidFill>
                  <a:schemeClr val="dk2"/>
                </a:solidFill>
              </a:rPr>
              <a:t>during</a:t>
            </a:r>
            <a:r>
              <a:rPr lang="en">
                <a:solidFill>
                  <a:schemeClr val="dk2"/>
                </a:solidFill>
              </a:rPr>
              <a:t> the </a:t>
            </a:r>
            <a:r>
              <a:rPr b="1" lang="en">
                <a:solidFill>
                  <a:schemeClr val="dk2"/>
                </a:solidFill>
              </a:rPr>
              <a:t>training</a:t>
            </a:r>
            <a:r>
              <a:rPr lang="en">
                <a:solidFill>
                  <a:schemeClr val="dk2"/>
                </a:solidFill>
              </a:rPr>
              <a:t> phase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Expose</a:t>
            </a:r>
            <a:r>
              <a:rPr lang="en">
                <a:solidFill>
                  <a:schemeClr val="dk2"/>
                </a:solidFill>
              </a:rPr>
              <a:t> the </a:t>
            </a:r>
            <a:r>
              <a:rPr b="1" lang="en">
                <a:solidFill>
                  <a:schemeClr val="dk2"/>
                </a:solidFill>
              </a:rPr>
              <a:t>training pipeline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b="1" lang="en">
                <a:solidFill>
                  <a:schemeClr val="dk2"/>
                </a:solidFill>
              </a:rPr>
              <a:t>to</a:t>
            </a:r>
            <a:r>
              <a:rPr lang="en">
                <a:solidFill>
                  <a:schemeClr val="dk2"/>
                </a:solidFill>
              </a:rPr>
              <a:t> the </a:t>
            </a:r>
            <a:r>
              <a:rPr b="1" lang="en">
                <a:solidFill>
                  <a:schemeClr val="dk2"/>
                </a:solidFill>
              </a:rPr>
              <a:t>errors</a:t>
            </a:r>
            <a:r>
              <a:rPr lang="en">
                <a:solidFill>
                  <a:schemeClr val="dk2"/>
                </a:solidFill>
              </a:rPr>
              <a:t> observed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Allow the </a:t>
            </a:r>
            <a:r>
              <a:rPr b="1" lang="en">
                <a:solidFill>
                  <a:schemeClr val="dk2"/>
                </a:solidFill>
              </a:rPr>
              <a:t>training phase</a:t>
            </a:r>
            <a:r>
              <a:rPr lang="en">
                <a:solidFill>
                  <a:schemeClr val="dk2"/>
                </a:solidFill>
              </a:rPr>
              <a:t> to </a:t>
            </a:r>
            <a:r>
              <a:rPr b="1" lang="en">
                <a:solidFill>
                  <a:schemeClr val="dk2"/>
                </a:solidFill>
              </a:rPr>
              <a:t>recover</a:t>
            </a:r>
            <a:r>
              <a:rPr lang="en">
                <a:solidFill>
                  <a:schemeClr val="dk2"/>
                </a:solidFill>
              </a:rPr>
              <a:t> the </a:t>
            </a:r>
            <a:r>
              <a:rPr b="1" lang="en">
                <a:solidFill>
                  <a:schemeClr val="dk2"/>
                </a:solidFill>
              </a:rPr>
              <a:t>error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b="1" i="1" lang="en">
                <a:solidFill>
                  <a:schemeClr val="dk2"/>
                </a:solidFill>
              </a:rPr>
              <a:t>“naturally”</a:t>
            </a:r>
            <a:endParaRPr b="1" i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Weights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and</a:t>
            </a:r>
            <a:r>
              <a:rPr b="1" i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accent1"/>
                </a:solidFill>
              </a:rPr>
              <a:t>inputs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use the same int8—mimic int8 MAC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5954900" y="1255738"/>
            <a:ext cx="818400" cy="44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ReLU6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5954900" y="2791013"/>
            <a:ext cx="818400" cy="44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conv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6166550" y="2048125"/>
            <a:ext cx="395100" cy="39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38"/>
          <p:cNvCxnSpPr>
            <a:stCxn id="273" idx="0"/>
            <a:endCxn id="271" idx="2"/>
          </p:cNvCxnSpPr>
          <p:nvPr/>
        </p:nvCxnSpPr>
        <p:spPr>
          <a:xfrm rot="10800000">
            <a:off x="6364100" y="1700425"/>
            <a:ext cx="0" cy="3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8"/>
          <p:cNvCxnSpPr>
            <a:stCxn id="272" idx="0"/>
            <a:endCxn id="273" idx="4"/>
          </p:cNvCxnSpPr>
          <p:nvPr/>
        </p:nvCxnSpPr>
        <p:spPr>
          <a:xfrm rot="10800000">
            <a:off x="6364100" y="2443313"/>
            <a:ext cx="0" cy="3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8"/>
          <p:cNvSpPr/>
          <p:nvPr/>
        </p:nvSpPr>
        <p:spPr>
          <a:xfrm>
            <a:off x="7027325" y="1304188"/>
            <a:ext cx="980700" cy="347700"/>
          </a:xfrm>
          <a:prstGeom prst="roundRect">
            <a:avLst>
              <a:gd fmla="val 1420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act quant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77" name="Google Shape;277;p38"/>
          <p:cNvCxnSpPr>
            <a:stCxn id="271" idx="3"/>
            <a:endCxn id="276" idx="1"/>
          </p:cNvCxnSpPr>
          <p:nvPr/>
        </p:nvCxnSpPr>
        <p:spPr>
          <a:xfrm>
            <a:off x="6773300" y="1478038"/>
            <a:ext cx="25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8"/>
          <p:cNvSpPr/>
          <p:nvPr/>
        </p:nvSpPr>
        <p:spPr>
          <a:xfrm>
            <a:off x="6433175" y="3540063"/>
            <a:ext cx="980700" cy="347700"/>
          </a:xfrm>
          <a:prstGeom prst="roundRect">
            <a:avLst>
              <a:gd fmla="val 1420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wt quant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79" name="Google Shape;279;p38"/>
          <p:cNvCxnSpPr>
            <a:stCxn id="278" idx="0"/>
          </p:cNvCxnSpPr>
          <p:nvPr/>
        </p:nvCxnSpPr>
        <p:spPr>
          <a:xfrm rot="10800000">
            <a:off x="6526325" y="3238563"/>
            <a:ext cx="397200" cy="30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8"/>
          <p:cNvSpPr/>
          <p:nvPr/>
        </p:nvSpPr>
        <p:spPr>
          <a:xfrm>
            <a:off x="7714475" y="3540063"/>
            <a:ext cx="887700" cy="347700"/>
          </a:xfrm>
          <a:prstGeom prst="roundRect">
            <a:avLst>
              <a:gd fmla="val 1420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weights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81" name="Google Shape;281;p38"/>
          <p:cNvCxnSpPr>
            <a:stCxn id="280" idx="1"/>
            <a:endCxn id="278" idx="3"/>
          </p:cNvCxnSpPr>
          <p:nvPr/>
        </p:nvCxnSpPr>
        <p:spPr>
          <a:xfrm rot="10800000">
            <a:off x="7413875" y="3713913"/>
            <a:ext cx="3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8"/>
          <p:cNvSpPr/>
          <p:nvPr/>
        </p:nvSpPr>
        <p:spPr>
          <a:xfrm>
            <a:off x="4902225" y="2627063"/>
            <a:ext cx="887700" cy="347700"/>
          </a:xfrm>
          <a:prstGeom prst="roundRect">
            <a:avLst>
              <a:gd fmla="val 1420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biases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83" name="Google Shape;283;p38"/>
          <p:cNvCxnSpPr>
            <a:stCxn id="282" idx="0"/>
            <a:endCxn id="273" idx="2"/>
          </p:cNvCxnSpPr>
          <p:nvPr/>
        </p:nvCxnSpPr>
        <p:spPr>
          <a:xfrm flipH="1" rot="10800000">
            <a:off x="5346075" y="2245763"/>
            <a:ext cx="820500" cy="38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38"/>
          <p:cNvSpPr txBox="1"/>
          <p:nvPr/>
        </p:nvSpPr>
        <p:spPr>
          <a:xfrm>
            <a:off x="8262058" y="1320676"/>
            <a:ext cx="684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b="1" sz="12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85" name="Google Shape;285;p38"/>
          <p:cNvCxnSpPr>
            <a:stCxn id="276" idx="3"/>
          </p:cNvCxnSpPr>
          <p:nvPr/>
        </p:nvCxnSpPr>
        <p:spPr>
          <a:xfrm flipH="1" rot="10800000">
            <a:off x="8008025" y="1474738"/>
            <a:ext cx="296400" cy="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5270608" y="3501726"/>
            <a:ext cx="684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 sz="12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87" name="Google Shape;287;p38"/>
          <p:cNvCxnSpPr/>
          <p:nvPr/>
        </p:nvCxnSpPr>
        <p:spPr>
          <a:xfrm flipH="1" rot="10800000">
            <a:off x="5827875" y="3245338"/>
            <a:ext cx="317700" cy="30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8"/>
          <p:cNvSpPr txBox="1"/>
          <p:nvPr>
            <p:ph idx="4294967295" type="title"/>
          </p:nvPr>
        </p:nvSpPr>
        <p:spPr>
          <a:xfrm>
            <a:off x="344500" y="603900"/>
            <a:ext cx="39663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Quantization-aware</a:t>
            </a:r>
            <a:r>
              <a:rPr lang="en"/>
              <a:t> Training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39"/>
          <p:cNvGraphicFramePr/>
          <p:nvPr/>
        </p:nvGraphicFramePr>
        <p:xfrm>
          <a:off x="1380950" y="97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{819106BB-0BEE-459E-A3A6-6B6421AB31E3}</a:tableStyleId>
              </a:tblPr>
              <a:tblGrid>
                <a:gridCol w="1595525"/>
                <a:gridCol w="1595525"/>
                <a:gridCol w="1595525"/>
                <a:gridCol w="1595525"/>
              </a:tblGrid>
              <a:tr h="107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Floating-point Baseline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Post-training Quantization</a:t>
                      </a:r>
                      <a:b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</a:b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(PTQ)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Quantization-Aware Training </a:t>
                      </a:r>
                      <a:b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</a:b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(QAT)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MobileNet v1 1.0 224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71.03%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69.57%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71.06%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MobileNet v2 1.0 224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70.77%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70.20%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70.01%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0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Resnet v1 50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76.30%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75.95%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76.10%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40"/>
          <p:cNvGraphicFramePr/>
          <p:nvPr/>
        </p:nvGraphicFramePr>
        <p:xfrm>
          <a:off x="1380950" y="97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{819106BB-0BEE-459E-A3A6-6B6421AB31E3}</a:tableStyleId>
              </a:tblPr>
              <a:tblGrid>
                <a:gridCol w="1595525"/>
                <a:gridCol w="1595525"/>
                <a:gridCol w="1595525"/>
                <a:gridCol w="1595525"/>
              </a:tblGrid>
              <a:tr h="107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Floating-point Baseline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Post-training Quantization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(PTQ)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Quantization-Aware Training 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(QAT)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MobileNet v1 1.0 224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71.03%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69.57%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>
                        <a:alpha val="83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71.06%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>
                        <a:alpha val="84920"/>
                      </a:srgbClr>
                    </a:solidFill>
                  </a:tcPr>
                </a:tc>
              </a:tr>
              <a:tr h="7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MobileNet v2 1.0 224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70.77%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70.20%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>
                        <a:alpha val="83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70.01%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>
                        <a:alpha val="84920"/>
                      </a:srgbClr>
                    </a:solidFill>
                  </a:tcPr>
                </a:tc>
              </a:tr>
              <a:tr h="70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Resnet v1 50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76.30%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75.95%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>
                        <a:alpha val="83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76.10%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>
                        <a:alpha val="8492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5431800" y="2972300"/>
            <a:ext cx="1821000" cy="774900"/>
          </a:xfrm>
          <a:prstGeom prst="roundRect">
            <a:avLst>
              <a:gd fmla="val 0" name="adj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Quantization-aware Training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1891200" y="2972300"/>
            <a:ext cx="1821000" cy="774900"/>
          </a:xfrm>
          <a:prstGeom prst="roundRect">
            <a:avLst>
              <a:gd fmla="val 0" name="adj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Post-training Quantization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2832301" y="1396400"/>
            <a:ext cx="3479400" cy="774900"/>
          </a:xfrm>
          <a:prstGeom prst="roundRect">
            <a:avLst>
              <a:gd fmla="val 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1" name="Google Shape;121;p23"/>
          <p:cNvCxnSpPr>
            <a:stCxn id="120" idx="2"/>
            <a:endCxn id="119" idx="0"/>
          </p:cNvCxnSpPr>
          <p:nvPr/>
        </p:nvCxnSpPr>
        <p:spPr>
          <a:xfrm rot="5400000">
            <a:off x="3286351" y="16866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3"/>
          <p:cNvCxnSpPr>
            <a:stCxn id="120" idx="2"/>
            <a:endCxn id="118" idx="0"/>
          </p:cNvCxnSpPr>
          <p:nvPr/>
        </p:nvCxnSpPr>
        <p:spPr>
          <a:xfrm flipH="1" rot="-5400000">
            <a:off x="5056651" y="16866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41"/>
          <p:cNvGraphicFramePr/>
          <p:nvPr/>
        </p:nvGraphicFramePr>
        <p:xfrm>
          <a:off x="1380950" y="97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{819106BB-0BEE-459E-A3A6-6B6421AB31E3}</a:tableStyleId>
              </a:tblPr>
              <a:tblGrid>
                <a:gridCol w="1595525"/>
                <a:gridCol w="1595525"/>
                <a:gridCol w="1595525"/>
                <a:gridCol w="1595525"/>
              </a:tblGrid>
              <a:tr h="107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Floating-point Baseline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Post-training Quantization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(PTQ)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Quantization-Aware Training 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(QAT)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MobileNet v1 1.0 224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71.03%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69.57%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>
                        <a:alpha val="83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71.06%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>
                        <a:alpha val="84920"/>
                      </a:srgbClr>
                    </a:solidFill>
                  </a:tcPr>
                </a:tc>
              </a:tr>
              <a:tr h="7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MobileNet v2 1.0 224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70.77%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>
                        <a:alpha val="83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70.20%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>
                        <a:alpha val="83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70.01%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>
                        <a:alpha val="83240"/>
                      </a:srgbClr>
                    </a:solidFill>
                  </a:tcPr>
                </a:tc>
              </a:tr>
              <a:tr h="70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Resnet v1 50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76.30%</a:t>
                      </a:r>
                      <a:endParaRPr b="1" sz="11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75.95%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>
                        <a:alpha val="832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76.10%</a:t>
                      </a:r>
                      <a:endParaRPr b="1" sz="11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>
                        <a:alpha val="849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41"/>
          <p:cNvSpPr txBox="1"/>
          <p:nvPr/>
        </p:nvSpPr>
        <p:spPr>
          <a:xfrm>
            <a:off x="7763050" y="2857500"/>
            <a:ext cx="506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oogle Sans"/>
                <a:ea typeface="Google Sans"/>
                <a:cs typeface="Google Sans"/>
                <a:sym typeface="Google Sans"/>
              </a:rPr>
              <a:t>:(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/>
        </p:nvSpPr>
        <p:spPr>
          <a:xfrm>
            <a:off x="76200" y="76200"/>
            <a:ext cx="9084900" cy="4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tensorflow_model_optimization </a:t>
            </a: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tfmot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quantize_model = tfmot.quantization.keras.quantize_model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 q_aware stands for for quantization aware.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q_aware_model = quantize_model(model)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 `quantize_model` requires a recompile.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q_aware_model.</a:t>
            </a:r>
            <a:r>
              <a:rPr lang="en" sz="14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(optimizer=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'adam'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loss=tf.keras.losses.SparseCategoricalCrossentropy(from_logits=</a:t>
            </a: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metrics=[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'accuracy'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/>
        </p:nvSpPr>
        <p:spPr>
          <a:xfrm>
            <a:off x="76200" y="76200"/>
            <a:ext cx="9101700" cy="4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tensorflow_model_optimization </a:t>
            </a: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tfmot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quantize_model = tfmot.quantization.keras.quantize_model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 q_aware stands for for quantization aware.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q_aware_model = quantize_model(model)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 `quantize_model` requires a recompile.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q_aware_model.</a:t>
            </a:r>
            <a:r>
              <a:rPr lang="en" sz="14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(optimizer=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'adam'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loss=tf.keras.losses.SparseCategoricalCrossentropy(from_logits=</a:t>
            </a: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metrics=[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'accuracy'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43"/>
          <p:cNvSpPr/>
          <p:nvPr/>
        </p:nvSpPr>
        <p:spPr>
          <a:xfrm>
            <a:off x="143800" y="152250"/>
            <a:ext cx="6608700" cy="287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/>
        </p:nvSpPr>
        <p:spPr>
          <a:xfrm>
            <a:off x="76200" y="76200"/>
            <a:ext cx="9144000" cy="4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tensorflow_model_optimization </a:t>
            </a: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tfmot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quantize_model = tfmot.quantization.keras.quantize_model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 q_aware stands for for quantization aware.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q_aware_model = quantize_model(model)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 `quantize_model` requires a recompile.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q_aware_model.</a:t>
            </a:r>
            <a:r>
              <a:rPr lang="en" sz="14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(optimizer=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'adam'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loss=tf.keras.losses.SparseCategoricalCrossentropy(from_logits=</a:t>
            </a: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metrics=[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'accuracy'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143800" y="810630"/>
            <a:ext cx="6608700" cy="287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/>
        </p:nvSpPr>
        <p:spPr>
          <a:xfrm>
            <a:off x="76200" y="76200"/>
            <a:ext cx="9144000" cy="4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tensorflow_model_optimization </a:t>
            </a: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tfmot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quantize_model = tfmot.quantization.keras.quantize_model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 q_aware stands for for quantization aware.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q_aware_model = quantize_model(model)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 `quantize_model` requires a recompile.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q_aware_model.</a:t>
            </a:r>
            <a:r>
              <a:rPr lang="en" sz="14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(optimizer=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'adam'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loss=tf.keras.losses.SparseCategoricalCrossentropy(from_logits=</a:t>
            </a: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metrics=[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'accuracy'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45"/>
          <p:cNvSpPr/>
          <p:nvPr/>
        </p:nvSpPr>
        <p:spPr>
          <a:xfrm flipH="1" rot="10800000">
            <a:off x="143800" y="1428297"/>
            <a:ext cx="6608700" cy="684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/>
        </p:nvSpPr>
        <p:spPr>
          <a:xfrm>
            <a:off x="76200" y="76200"/>
            <a:ext cx="9144000" cy="4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tensorflow_model_optimization </a:t>
            </a: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tfmot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quantize_model = tfmot.quantization.keras.quantize_model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 q_aware stands for for quantization aware.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q_aware_model = quantize_model(model)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 `quantize_model` requires a recompile.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q_aware_model.</a:t>
            </a:r>
            <a:r>
              <a:rPr lang="en" sz="14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(optimizer=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'adam'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loss=tf.keras.losses.SparseCategoricalCrossentropy(from_logits=</a:t>
            </a:r>
            <a:r>
              <a:rPr lang="en" sz="14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metrics=[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'accuracy'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46"/>
          <p:cNvSpPr/>
          <p:nvPr/>
        </p:nvSpPr>
        <p:spPr>
          <a:xfrm>
            <a:off x="143800" y="2400225"/>
            <a:ext cx="8915700" cy="13689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/>
        </p:nvSpPr>
        <p:spPr>
          <a:xfrm>
            <a:off x="0" y="0"/>
            <a:ext cx="8552400" cy="18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loss: </a:t>
            </a:r>
            <a:r>
              <a:rPr lang="en" sz="18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0.2724</a:t>
            </a: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- accuracy: </a:t>
            </a:r>
            <a:r>
              <a:rPr lang="en" sz="18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0.9244</a:t>
            </a: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endParaRPr sz="18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val_loss: </a:t>
            </a:r>
            <a:r>
              <a:rPr lang="en" sz="18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0.1085</a:t>
            </a: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- val_accuracy: </a:t>
            </a:r>
            <a:r>
              <a:rPr lang="en" sz="18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0.9695</a:t>
            </a:r>
            <a:endParaRPr sz="1850">
              <a:solidFill>
                <a:srgbClr val="FBC02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/>
        </p:nvSpPr>
        <p:spPr>
          <a:xfrm>
            <a:off x="0" y="0"/>
            <a:ext cx="8552400" cy="18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loss: </a:t>
            </a:r>
            <a:r>
              <a:rPr lang="en" sz="18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0.2724</a:t>
            </a: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- accuracy: </a:t>
            </a:r>
            <a:r>
              <a:rPr lang="en" sz="18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0.9244</a:t>
            </a: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endParaRPr sz="18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val_loss: </a:t>
            </a:r>
            <a:r>
              <a:rPr lang="en" sz="18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0.1085</a:t>
            </a: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- val_accuracy: </a:t>
            </a:r>
            <a:r>
              <a:rPr lang="en" sz="18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0.9695</a:t>
            </a:r>
            <a:endParaRPr sz="1850">
              <a:solidFill>
                <a:srgbClr val="FBC02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48"/>
          <p:cNvSpPr txBox="1"/>
          <p:nvPr/>
        </p:nvSpPr>
        <p:spPr>
          <a:xfrm>
            <a:off x="591575" y="1884600"/>
            <a:ext cx="6558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loss: </a:t>
            </a:r>
            <a:r>
              <a:rPr lang="en" sz="18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0.1315</a:t>
            </a: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- accuracy: </a:t>
            </a:r>
            <a:r>
              <a:rPr lang="en" sz="18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0.9589</a:t>
            </a: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endParaRPr sz="18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val_loss: </a:t>
            </a:r>
            <a:r>
              <a:rPr lang="en" sz="18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0.1360</a:t>
            </a:r>
            <a:r>
              <a:rPr lang="en" sz="18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- val_accuracy: </a:t>
            </a:r>
            <a:r>
              <a:rPr lang="en" sz="18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0.9600</a:t>
            </a:r>
            <a:endParaRPr sz="1850">
              <a:solidFill>
                <a:srgbClr val="FBC02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7087263" y="485175"/>
            <a:ext cx="13914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FP32</a:t>
            </a:r>
            <a:endParaRPr b="1" sz="3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7087263" y="1990350"/>
            <a:ext cx="13914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INT8</a:t>
            </a:r>
            <a:endParaRPr b="1" sz="3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47" name="Google Shape;347;p48"/>
          <p:cNvCxnSpPr>
            <a:stCxn id="345" idx="1"/>
          </p:cNvCxnSpPr>
          <p:nvPr/>
        </p:nvCxnSpPr>
        <p:spPr>
          <a:xfrm rot="10800000">
            <a:off x="6381063" y="827775"/>
            <a:ext cx="706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48"/>
          <p:cNvCxnSpPr/>
          <p:nvPr/>
        </p:nvCxnSpPr>
        <p:spPr>
          <a:xfrm rot="10800000">
            <a:off x="6443375" y="2332950"/>
            <a:ext cx="706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44500" y="1396400"/>
            <a:ext cx="38646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</a:t>
            </a:r>
            <a:r>
              <a:rPr b="1" lang="en">
                <a:solidFill>
                  <a:schemeClr val="accent1"/>
                </a:solidFill>
              </a:rPr>
              <a:t>quantization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p49"/>
          <p:cNvSpPr txBox="1"/>
          <p:nvPr>
            <p:ph type="title"/>
          </p:nvPr>
        </p:nvSpPr>
        <p:spPr>
          <a:xfrm>
            <a:off x="344500" y="603900"/>
            <a:ext cx="386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5" name="Google Shape;355;p49"/>
          <p:cNvSpPr/>
          <p:nvPr/>
        </p:nvSpPr>
        <p:spPr>
          <a:xfrm>
            <a:off x="7447069" y="2829055"/>
            <a:ext cx="1170300" cy="498000"/>
          </a:xfrm>
          <a:prstGeom prst="roundRect">
            <a:avLst>
              <a:gd fmla="val 0" name="adj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Quantization-aware Training</a:t>
            </a:r>
            <a:endParaRPr b="1"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6" name="Google Shape;356;p49"/>
          <p:cNvSpPr/>
          <p:nvPr/>
        </p:nvSpPr>
        <p:spPr>
          <a:xfrm>
            <a:off x="5172025" y="2829055"/>
            <a:ext cx="1170300" cy="498000"/>
          </a:xfrm>
          <a:prstGeom prst="roundRect">
            <a:avLst>
              <a:gd fmla="val 0" name="adj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Post-training Quantization</a:t>
            </a:r>
            <a:endParaRPr b="1"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7" name="Google Shape;357;p49"/>
          <p:cNvSpPr/>
          <p:nvPr/>
        </p:nvSpPr>
        <p:spPr>
          <a:xfrm>
            <a:off x="5776738" y="1816450"/>
            <a:ext cx="2235900" cy="498000"/>
          </a:xfrm>
          <a:prstGeom prst="roundRect">
            <a:avLst>
              <a:gd fmla="val 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58" name="Google Shape;358;p49"/>
          <p:cNvCxnSpPr>
            <a:stCxn id="357" idx="2"/>
            <a:endCxn id="356" idx="0"/>
          </p:cNvCxnSpPr>
          <p:nvPr/>
        </p:nvCxnSpPr>
        <p:spPr>
          <a:xfrm rot="5400000">
            <a:off x="6068638" y="2002900"/>
            <a:ext cx="514500" cy="113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9"/>
          <p:cNvCxnSpPr>
            <a:stCxn id="357" idx="2"/>
            <a:endCxn id="355" idx="0"/>
          </p:cNvCxnSpPr>
          <p:nvPr/>
        </p:nvCxnSpPr>
        <p:spPr>
          <a:xfrm flipH="1" rot="-5400000">
            <a:off x="7206238" y="2002900"/>
            <a:ext cx="514500" cy="113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idx="1" type="body"/>
          </p:nvPr>
        </p:nvSpPr>
        <p:spPr>
          <a:xfrm>
            <a:off x="344500" y="1396400"/>
            <a:ext cx="38646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What is </a:t>
            </a:r>
            <a:r>
              <a:rPr b="1" lang="en">
                <a:solidFill>
                  <a:schemeClr val="dk2"/>
                </a:solidFill>
              </a:rPr>
              <a:t>quantization</a:t>
            </a:r>
            <a:r>
              <a:rPr lang="en">
                <a:solidFill>
                  <a:schemeClr val="dk2"/>
                </a:solidFill>
              </a:rPr>
              <a:t>?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i="1" lang="en">
                <a:solidFill>
                  <a:schemeClr val="dk1"/>
                </a:solidFill>
              </a:rPr>
              <a:t>Why</a:t>
            </a:r>
            <a:r>
              <a:rPr lang="en">
                <a:solidFill>
                  <a:schemeClr val="dk1"/>
                </a:solidFill>
              </a:rPr>
              <a:t> is quantization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important for </a:t>
            </a:r>
            <a:r>
              <a:rPr b="1" lang="en">
                <a:solidFill>
                  <a:schemeClr val="accent6"/>
                </a:solidFill>
              </a:rPr>
              <a:t>TinyML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5" name="Google Shape;365;p50"/>
          <p:cNvSpPr txBox="1"/>
          <p:nvPr>
            <p:ph type="title"/>
          </p:nvPr>
        </p:nvSpPr>
        <p:spPr>
          <a:xfrm>
            <a:off x="344500" y="603900"/>
            <a:ext cx="386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>
            <a:off x="7447069" y="2829055"/>
            <a:ext cx="1170300" cy="498000"/>
          </a:xfrm>
          <a:prstGeom prst="roundRect">
            <a:avLst>
              <a:gd fmla="val 0" name="adj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Quantization-aware Training</a:t>
            </a:r>
            <a:endParaRPr b="1"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7" name="Google Shape;367;p50"/>
          <p:cNvSpPr/>
          <p:nvPr/>
        </p:nvSpPr>
        <p:spPr>
          <a:xfrm>
            <a:off x="5172025" y="2829055"/>
            <a:ext cx="1170300" cy="498000"/>
          </a:xfrm>
          <a:prstGeom prst="roundRect">
            <a:avLst>
              <a:gd fmla="val 0" name="adj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Post-training Quantization</a:t>
            </a:r>
            <a:endParaRPr b="1"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8" name="Google Shape;368;p50"/>
          <p:cNvSpPr/>
          <p:nvPr/>
        </p:nvSpPr>
        <p:spPr>
          <a:xfrm>
            <a:off x="5776738" y="1816450"/>
            <a:ext cx="2235900" cy="498000"/>
          </a:xfrm>
          <a:prstGeom prst="roundRect">
            <a:avLst>
              <a:gd fmla="val 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69" name="Google Shape;369;p50"/>
          <p:cNvCxnSpPr>
            <a:stCxn id="368" idx="2"/>
            <a:endCxn id="367" idx="0"/>
          </p:cNvCxnSpPr>
          <p:nvPr/>
        </p:nvCxnSpPr>
        <p:spPr>
          <a:xfrm rot="5400000">
            <a:off x="6068638" y="2002900"/>
            <a:ext cx="514500" cy="113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50"/>
          <p:cNvCxnSpPr>
            <a:stCxn id="368" idx="2"/>
            <a:endCxn id="366" idx="0"/>
          </p:cNvCxnSpPr>
          <p:nvPr/>
        </p:nvCxnSpPr>
        <p:spPr>
          <a:xfrm flipH="1" rot="-5400000">
            <a:off x="7206238" y="2002900"/>
            <a:ext cx="514500" cy="113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>
            <a:off x="5431800" y="2972300"/>
            <a:ext cx="1821000" cy="774900"/>
          </a:xfrm>
          <a:prstGeom prst="roundRect">
            <a:avLst>
              <a:gd fmla="val 0" name="adj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Quantization-aware Training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891200" y="2972300"/>
            <a:ext cx="1821000" cy="774900"/>
          </a:xfrm>
          <a:prstGeom prst="roundRect">
            <a:avLst>
              <a:gd fmla="val 0" name="adj"/>
            </a:avLst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Post-training Quantization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2832301" y="1396400"/>
            <a:ext cx="3479400" cy="774900"/>
          </a:xfrm>
          <a:prstGeom prst="roundRect">
            <a:avLst>
              <a:gd fmla="val 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0" name="Google Shape;130;p24"/>
          <p:cNvCxnSpPr>
            <a:stCxn id="129" idx="2"/>
            <a:endCxn id="128" idx="0"/>
          </p:cNvCxnSpPr>
          <p:nvPr/>
        </p:nvCxnSpPr>
        <p:spPr>
          <a:xfrm rot="5400000">
            <a:off x="3286351" y="16866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4"/>
          <p:cNvCxnSpPr>
            <a:stCxn id="129" idx="2"/>
            <a:endCxn id="127" idx="0"/>
          </p:cNvCxnSpPr>
          <p:nvPr/>
        </p:nvCxnSpPr>
        <p:spPr>
          <a:xfrm flipH="1" rot="-5400000">
            <a:off x="5056651" y="16866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idx="1" type="body"/>
          </p:nvPr>
        </p:nvSpPr>
        <p:spPr>
          <a:xfrm>
            <a:off x="344500" y="1396400"/>
            <a:ext cx="38646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What is </a:t>
            </a:r>
            <a:r>
              <a:rPr b="1" lang="en">
                <a:solidFill>
                  <a:schemeClr val="dk2"/>
                </a:solidFill>
              </a:rPr>
              <a:t>quantization</a:t>
            </a:r>
            <a:r>
              <a:rPr lang="en">
                <a:solidFill>
                  <a:schemeClr val="dk2"/>
                </a:solidFill>
              </a:rPr>
              <a:t>?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i="1" lang="en">
                <a:solidFill>
                  <a:schemeClr val="dk2"/>
                </a:solidFill>
              </a:rPr>
              <a:t>Why</a:t>
            </a:r>
            <a:r>
              <a:rPr lang="en">
                <a:solidFill>
                  <a:schemeClr val="dk2"/>
                </a:solidFill>
              </a:rPr>
              <a:t> is quantization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important for </a:t>
            </a:r>
            <a:r>
              <a:rPr b="1" lang="en">
                <a:solidFill>
                  <a:schemeClr val="dk2"/>
                </a:solidFill>
              </a:rPr>
              <a:t>TinyML</a:t>
            </a:r>
            <a:r>
              <a:rPr lang="en">
                <a:solidFill>
                  <a:schemeClr val="dk2"/>
                </a:solidFill>
              </a:rPr>
              <a:t>?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Understand </a:t>
            </a:r>
            <a:r>
              <a:rPr b="1" lang="en">
                <a:solidFill>
                  <a:schemeClr val="accent1"/>
                </a:solidFill>
              </a:rPr>
              <a:t>PTQ</a:t>
            </a:r>
            <a:r>
              <a:rPr lang="en">
                <a:solidFill>
                  <a:schemeClr val="dk1"/>
                </a:solidFill>
              </a:rPr>
              <a:t> and its </a:t>
            </a:r>
            <a:r>
              <a:rPr b="1" lang="en">
                <a:solidFill>
                  <a:schemeClr val="accent1"/>
                </a:solidFill>
              </a:rPr>
              <a:t>accuracy loss</a:t>
            </a:r>
            <a:r>
              <a:rPr lang="en">
                <a:solidFill>
                  <a:schemeClr val="dk1"/>
                </a:solidFill>
              </a:rPr>
              <a:t> reasons.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p51"/>
          <p:cNvSpPr txBox="1"/>
          <p:nvPr>
            <p:ph type="title"/>
          </p:nvPr>
        </p:nvSpPr>
        <p:spPr>
          <a:xfrm>
            <a:off x="344500" y="603900"/>
            <a:ext cx="386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77" name="Google Shape;377;p51"/>
          <p:cNvSpPr/>
          <p:nvPr/>
        </p:nvSpPr>
        <p:spPr>
          <a:xfrm>
            <a:off x="7447069" y="2829055"/>
            <a:ext cx="1170300" cy="498000"/>
          </a:xfrm>
          <a:prstGeom prst="roundRect">
            <a:avLst>
              <a:gd fmla="val 0" name="adj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Quantization-aware Training</a:t>
            </a:r>
            <a:endParaRPr b="1"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8" name="Google Shape;378;p51"/>
          <p:cNvSpPr/>
          <p:nvPr/>
        </p:nvSpPr>
        <p:spPr>
          <a:xfrm>
            <a:off x="5172025" y="2829055"/>
            <a:ext cx="1170300" cy="498000"/>
          </a:xfrm>
          <a:prstGeom prst="roundRect">
            <a:avLst>
              <a:gd fmla="val 0" name="adj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Post-training Quantization</a:t>
            </a:r>
            <a:endParaRPr b="1"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9" name="Google Shape;379;p51"/>
          <p:cNvSpPr/>
          <p:nvPr/>
        </p:nvSpPr>
        <p:spPr>
          <a:xfrm>
            <a:off x="5776738" y="1816450"/>
            <a:ext cx="2235900" cy="498000"/>
          </a:xfrm>
          <a:prstGeom prst="roundRect">
            <a:avLst>
              <a:gd fmla="val 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80" name="Google Shape;380;p51"/>
          <p:cNvCxnSpPr>
            <a:stCxn id="379" idx="2"/>
            <a:endCxn id="378" idx="0"/>
          </p:cNvCxnSpPr>
          <p:nvPr/>
        </p:nvCxnSpPr>
        <p:spPr>
          <a:xfrm rot="5400000">
            <a:off x="6068638" y="2002900"/>
            <a:ext cx="514500" cy="113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51"/>
          <p:cNvCxnSpPr>
            <a:stCxn id="379" idx="2"/>
            <a:endCxn id="377" idx="0"/>
          </p:cNvCxnSpPr>
          <p:nvPr/>
        </p:nvCxnSpPr>
        <p:spPr>
          <a:xfrm flipH="1" rot="-5400000">
            <a:off x="7206238" y="2002900"/>
            <a:ext cx="514500" cy="113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344500" y="1396400"/>
            <a:ext cx="38646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What is </a:t>
            </a:r>
            <a:r>
              <a:rPr b="1" lang="en">
                <a:solidFill>
                  <a:schemeClr val="dk2"/>
                </a:solidFill>
              </a:rPr>
              <a:t>quantization</a:t>
            </a:r>
            <a:r>
              <a:rPr lang="en">
                <a:solidFill>
                  <a:schemeClr val="dk2"/>
                </a:solidFill>
              </a:rPr>
              <a:t>?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i="1" lang="en">
                <a:solidFill>
                  <a:schemeClr val="dk2"/>
                </a:solidFill>
              </a:rPr>
              <a:t>Why</a:t>
            </a:r>
            <a:r>
              <a:rPr lang="en">
                <a:solidFill>
                  <a:schemeClr val="dk2"/>
                </a:solidFill>
              </a:rPr>
              <a:t> is quantization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important for </a:t>
            </a:r>
            <a:r>
              <a:rPr b="1" lang="en">
                <a:solidFill>
                  <a:schemeClr val="dk2"/>
                </a:solidFill>
              </a:rPr>
              <a:t>TinyML</a:t>
            </a:r>
            <a:r>
              <a:rPr lang="en">
                <a:solidFill>
                  <a:schemeClr val="dk2"/>
                </a:solidFill>
              </a:rPr>
              <a:t>?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Understand </a:t>
            </a:r>
            <a:r>
              <a:rPr b="1" lang="en">
                <a:solidFill>
                  <a:schemeClr val="dk2"/>
                </a:solidFill>
              </a:rPr>
              <a:t>PTQ</a:t>
            </a:r>
            <a:r>
              <a:rPr lang="en">
                <a:solidFill>
                  <a:schemeClr val="dk2"/>
                </a:solidFill>
              </a:rPr>
              <a:t> and its </a:t>
            </a:r>
            <a:r>
              <a:rPr b="1" lang="en">
                <a:solidFill>
                  <a:schemeClr val="dk2"/>
                </a:solidFill>
              </a:rPr>
              <a:t>accuracy loss</a:t>
            </a:r>
            <a:r>
              <a:rPr lang="en">
                <a:solidFill>
                  <a:schemeClr val="dk2"/>
                </a:solidFill>
              </a:rPr>
              <a:t> reasons.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How does </a:t>
            </a:r>
            <a:r>
              <a:rPr b="1" lang="en">
                <a:solidFill>
                  <a:schemeClr val="accent4"/>
                </a:solidFill>
              </a:rPr>
              <a:t>QAT</a:t>
            </a:r>
            <a:r>
              <a:rPr lang="en">
                <a:solidFill>
                  <a:schemeClr val="dk1"/>
                </a:solidFill>
              </a:rPr>
              <a:t> use </a:t>
            </a:r>
            <a:r>
              <a:rPr b="1" lang="en">
                <a:solidFill>
                  <a:schemeClr val="accent4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b="1" lang="en">
                <a:solidFill>
                  <a:schemeClr val="accent4"/>
                </a:solidFill>
              </a:rPr>
              <a:t>reduce</a:t>
            </a:r>
            <a:r>
              <a:rPr lang="en">
                <a:solidFill>
                  <a:schemeClr val="dk1"/>
                </a:solidFill>
              </a:rPr>
              <a:t> quantization </a:t>
            </a:r>
            <a:r>
              <a:rPr b="1" lang="en">
                <a:solidFill>
                  <a:schemeClr val="accent4"/>
                </a:solidFill>
              </a:rPr>
              <a:t>loss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p52"/>
          <p:cNvSpPr txBox="1"/>
          <p:nvPr>
            <p:ph type="title"/>
          </p:nvPr>
        </p:nvSpPr>
        <p:spPr>
          <a:xfrm>
            <a:off x="344500" y="603900"/>
            <a:ext cx="386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88" name="Google Shape;388;p52"/>
          <p:cNvSpPr/>
          <p:nvPr/>
        </p:nvSpPr>
        <p:spPr>
          <a:xfrm>
            <a:off x="7447069" y="2829055"/>
            <a:ext cx="1170300" cy="498000"/>
          </a:xfrm>
          <a:prstGeom prst="roundRect">
            <a:avLst>
              <a:gd fmla="val 0" name="adj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Quantization-aware Training</a:t>
            </a:r>
            <a:endParaRPr b="1"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9" name="Google Shape;389;p52"/>
          <p:cNvSpPr/>
          <p:nvPr/>
        </p:nvSpPr>
        <p:spPr>
          <a:xfrm>
            <a:off x="5172025" y="2829055"/>
            <a:ext cx="1170300" cy="498000"/>
          </a:xfrm>
          <a:prstGeom prst="roundRect">
            <a:avLst>
              <a:gd fmla="val 0" name="adj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Post-training Quantization</a:t>
            </a:r>
            <a:endParaRPr b="1"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0" name="Google Shape;390;p52"/>
          <p:cNvSpPr/>
          <p:nvPr/>
        </p:nvSpPr>
        <p:spPr>
          <a:xfrm>
            <a:off x="5776738" y="1816450"/>
            <a:ext cx="2235900" cy="498000"/>
          </a:xfrm>
          <a:prstGeom prst="roundRect">
            <a:avLst>
              <a:gd fmla="val 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91" name="Google Shape;391;p52"/>
          <p:cNvCxnSpPr>
            <a:stCxn id="390" idx="2"/>
            <a:endCxn id="389" idx="0"/>
          </p:cNvCxnSpPr>
          <p:nvPr/>
        </p:nvCxnSpPr>
        <p:spPr>
          <a:xfrm rot="5400000">
            <a:off x="6068638" y="2002900"/>
            <a:ext cx="514500" cy="113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52"/>
          <p:cNvCxnSpPr>
            <a:stCxn id="390" idx="2"/>
            <a:endCxn id="388" idx="0"/>
          </p:cNvCxnSpPr>
          <p:nvPr/>
        </p:nvCxnSpPr>
        <p:spPr>
          <a:xfrm flipH="1" rot="-5400000">
            <a:off x="7206238" y="2002900"/>
            <a:ext cx="514500" cy="1137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5"/>
          <p:cNvGraphicFramePr/>
          <p:nvPr/>
        </p:nvGraphicFramePr>
        <p:xfrm>
          <a:off x="612550" y="12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{819106BB-0BEE-459E-A3A6-6B6421AB31E3}</a:tableStyleId>
              </a:tblPr>
              <a:tblGrid>
                <a:gridCol w="1949250"/>
                <a:gridCol w="1949250"/>
              </a:tblGrid>
              <a:tr h="8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Floating-point Baseline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8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MobileNet v1 1.0 224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71.03%</a:t>
                      </a:r>
                      <a:endParaRPr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8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MobileNet v2 1.0 224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70.77%</a:t>
                      </a:r>
                      <a:endParaRPr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8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Resnet v1 50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76.30%</a:t>
                      </a:r>
                      <a:endParaRPr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26"/>
          <p:cNvGraphicFramePr/>
          <p:nvPr/>
        </p:nvGraphicFramePr>
        <p:xfrm>
          <a:off x="612550" y="12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{819106BB-0BEE-459E-A3A6-6B6421AB31E3}</a:tableStyleId>
              </a:tblPr>
              <a:tblGrid>
                <a:gridCol w="1949250"/>
                <a:gridCol w="1949250"/>
                <a:gridCol w="1949250"/>
              </a:tblGrid>
              <a:tr h="8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Floating-point Baseline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Post-training Quantization (PTQ)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8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MobileNet v1 1.0 224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71.03%</a:t>
                      </a:r>
                      <a:endParaRPr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69.57%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8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MobileNet v2 1.0 224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70.77%</a:t>
                      </a:r>
                      <a:endParaRPr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70.20%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8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Resnet v1 50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76.30%</a:t>
                      </a:r>
                      <a:endParaRPr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75.95%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27"/>
          <p:cNvGraphicFramePr/>
          <p:nvPr/>
        </p:nvGraphicFramePr>
        <p:xfrm>
          <a:off x="612550" y="12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{819106BB-0BEE-459E-A3A6-6B6421AB31E3}</a:tableStyleId>
              </a:tblPr>
              <a:tblGrid>
                <a:gridCol w="1949250"/>
                <a:gridCol w="1949250"/>
                <a:gridCol w="1949250"/>
                <a:gridCol w="1949250"/>
              </a:tblGrid>
              <a:tr h="8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Floating-point Baseline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Post-training Quantization (PTQ)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Accuracy </a:t>
                      </a:r>
                      <a:b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</a:b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Drop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8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MobileNet v1 1.0 224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71.03%</a:t>
                      </a:r>
                      <a:endParaRPr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69.57%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▾1.46%</a:t>
                      </a:r>
                      <a:endParaRPr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8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MobileNet v2 1.0 224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70.77%</a:t>
                      </a:r>
                      <a:endParaRPr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70.20%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▾0.57%</a:t>
                      </a:r>
                      <a:endParaRPr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8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Resnet v1 50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76.30%</a:t>
                      </a:r>
                      <a:endParaRPr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75.95%</a:t>
                      </a:r>
                      <a:endParaRPr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▾0.35%</a:t>
                      </a:r>
                      <a:endParaRPr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962200" y="1700405"/>
            <a:ext cx="78771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accuracy drop tolerable?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/>
          <p:nvPr/>
        </p:nvSpPr>
        <p:spPr>
          <a:xfrm>
            <a:off x="5431800" y="2972300"/>
            <a:ext cx="1821000" cy="774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Quantization-aware Training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1891200" y="2972300"/>
            <a:ext cx="1821000" cy="774900"/>
          </a:xfrm>
          <a:prstGeom prst="roundRect">
            <a:avLst>
              <a:gd fmla="val 0" name="adj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Post-training Quantization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2832301" y="1396400"/>
            <a:ext cx="3479400" cy="774900"/>
          </a:xfrm>
          <a:prstGeom prst="roundRect">
            <a:avLst>
              <a:gd fmla="val 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9" name="Google Shape;159;p29"/>
          <p:cNvCxnSpPr>
            <a:stCxn id="158" idx="2"/>
            <a:endCxn id="157" idx="0"/>
          </p:cNvCxnSpPr>
          <p:nvPr/>
        </p:nvCxnSpPr>
        <p:spPr>
          <a:xfrm rot="5400000">
            <a:off x="3286351" y="16866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9"/>
          <p:cNvCxnSpPr>
            <a:stCxn id="158" idx="2"/>
            <a:endCxn id="156" idx="0"/>
          </p:cNvCxnSpPr>
          <p:nvPr/>
        </p:nvCxnSpPr>
        <p:spPr>
          <a:xfrm flipH="1" rot="-5400000">
            <a:off x="5056651" y="16866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931200" y="3300225"/>
            <a:ext cx="4822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Quantization aware training </a:t>
            </a:r>
            <a:r>
              <a:rPr b="1" i="1" lang="en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emulates inference-time quantization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, creating a model that downstream tools will use to produce actually quantized models. The quantized models use lower-precision (e.g. 8-bit instead of 32-bit float), leading to benefits during deployment.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5431800" y="2210300"/>
            <a:ext cx="1821000" cy="774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Quantization-aware Training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1891200" y="2210300"/>
            <a:ext cx="1821000" cy="774900"/>
          </a:xfrm>
          <a:prstGeom prst="roundRect">
            <a:avLst>
              <a:gd fmla="val 0" name="adj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Post-training Quantization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2832301" y="634400"/>
            <a:ext cx="3479400" cy="774900"/>
          </a:xfrm>
          <a:prstGeom prst="roundRect">
            <a:avLst>
              <a:gd fmla="val 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Quantization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9" name="Google Shape;169;p30"/>
          <p:cNvCxnSpPr>
            <a:stCxn id="168" idx="2"/>
            <a:endCxn id="167" idx="0"/>
          </p:cNvCxnSpPr>
          <p:nvPr/>
        </p:nvCxnSpPr>
        <p:spPr>
          <a:xfrm rot="5400000">
            <a:off x="3286351" y="9246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30"/>
          <p:cNvCxnSpPr>
            <a:stCxn id="168" idx="2"/>
            <a:endCxn id="166" idx="0"/>
          </p:cNvCxnSpPr>
          <p:nvPr/>
        </p:nvCxnSpPr>
        <p:spPr>
          <a:xfrm flipH="1" rot="-5400000">
            <a:off x="5056651" y="924650"/>
            <a:ext cx="801000" cy="1770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BDC1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