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341" r:id="rId3"/>
    <p:sldId id="312" r:id="rId4"/>
    <p:sldId id="333" r:id="rId5"/>
    <p:sldId id="342" r:id="rId6"/>
    <p:sldId id="339" r:id="rId7"/>
    <p:sldId id="334" r:id="rId8"/>
    <p:sldId id="343" r:id="rId9"/>
    <p:sldId id="337" r:id="rId10"/>
    <p:sldId id="338" r:id="rId11"/>
    <p:sldId id="340" r:id="rId12"/>
    <p:sldId id="344" r:id="rId13"/>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8914" autoAdjust="0"/>
  </p:normalViewPr>
  <p:slideViewPr>
    <p:cSldViewPr snapToGrid="0">
      <p:cViewPr>
        <p:scale>
          <a:sx n="50" d="100"/>
          <a:sy n="50" d="100"/>
        </p:scale>
        <p:origin x="970" y="269"/>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E89F8A00-74F1-41D9-8617-970BE05513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73C4774D-D2A1-4707-B4BA-8A240622FF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8070AB-D449-4192-9A8F-443143A43A06}" type="datetimeFigureOut">
              <a:rPr lang="zh-TW" altLang="en-US" smtClean="0"/>
              <a:t>2023/4/13</a:t>
            </a:fld>
            <a:endParaRPr lang="zh-TW" altLang="en-US"/>
          </a:p>
        </p:txBody>
      </p:sp>
      <p:sp>
        <p:nvSpPr>
          <p:cNvPr id="4" name="頁尾版面配置區 3">
            <a:extLst>
              <a:ext uri="{FF2B5EF4-FFF2-40B4-BE49-F238E27FC236}">
                <a16:creationId xmlns:a16="http://schemas.microsoft.com/office/drawing/2014/main" id="{0274931D-861F-4192-B9D2-5B6FF1ED1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23DA9855-6A0A-46B3-B2BC-3E4CC96232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30CD6D-0BA5-4E20-A4D6-47019F523816}" type="slidenum">
              <a:rPr lang="zh-TW" altLang="en-US" smtClean="0"/>
              <a:t>‹#›</a:t>
            </a:fld>
            <a:endParaRPr lang="zh-TW" altLang="en-US"/>
          </a:p>
        </p:txBody>
      </p:sp>
    </p:spTree>
    <p:extLst>
      <p:ext uri="{BB962C8B-B14F-4D97-AF65-F5344CB8AC3E}">
        <p14:creationId xmlns:p14="http://schemas.microsoft.com/office/powerpoint/2010/main" val="2887354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591BC-427F-47A3-8FBC-82D0FDC86F9A}" type="datetimeFigureOut">
              <a:rPr lang="zh-TW" altLang="en-US" smtClean="0"/>
              <a:t>2023/4/13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40D25-44BE-4B7D-A96C-57FB5CA972E3}" type="slidenum">
              <a:rPr lang="zh-TW" altLang="en-US" smtClean="0"/>
              <a:t>‹#›</a:t>
            </a:fld>
            <a:endParaRPr lang="zh-TW" altLang="en-US"/>
          </a:p>
        </p:txBody>
      </p:sp>
    </p:spTree>
    <p:extLst>
      <p:ext uri="{BB962C8B-B14F-4D97-AF65-F5344CB8AC3E}">
        <p14:creationId xmlns:p14="http://schemas.microsoft.com/office/powerpoint/2010/main" val="367795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D1D5DB"/>
                </a:solidFill>
                <a:effectLst/>
                <a:latin typeface="Söhne"/>
              </a:rPr>
              <a:t>計算每個樣本 </a:t>
            </a:r>
            <a:r>
              <a:rPr lang="en-US" altLang="zh-TW" b="0" i="0" dirty="0" err="1">
                <a:solidFill>
                  <a:srgbClr val="D1D5DB"/>
                </a:solidFill>
                <a:effectLst/>
                <a:latin typeface="Söhne"/>
              </a:rPr>
              <a:t>x_i</a:t>
            </a:r>
            <a:r>
              <a:rPr lang="en-US" altLang="zh-TW" b="0" i="0" dirty="0">
                <a:solidFill>
                  <a:srgbClr val="D1D5DB"/>
                </a:solidFill>
                <a:effectLst/>
                <a:latin typeface="Söhne"/>
              </a:rPr>
              <a:t> </a:t>
            </a:r>
            <a:r>
              <a:rPr lang="zh-TW" altLang="en-US" b="0" i="0" dirty="0">
                <a:solidFill>
                  <a:srgbClr val="D1D5DB"/>
                </a:solidFill>
                <a:effectLst/>
                <a:latin typeface="Söhne"/>
              </a:rPr>
              <a:t>在目標分布 </a:t>
            </a:r>
            <a:r>
              <a:rPr lang="en-US" altLang="zh-TW" b="0" i="0" dirty="0">
                <a:solidFill>
                  <a:srgbClr val="D1D5DB"/>
                </a:solidFill>
                <a:effectLst/>
                <a:latin typeface="Söhne"/>
              </a:rPr>
              <a:t>p(x) </a:t>
            </a:r>
            <a:r>
              <a:rPr lang="zh-TW" altLang="en-US" b="0" i="0" dirty="0">
                <a:solidFill>
                  <a:srgbClr val="D1D5DB"/>
                </a:solidFill>
                <a:effectLst/>
                <a:latin typeface="Söhne"/>
              </a:rPr>
              <a:t>和重要性分布 </a:t>
            </a:r>
            <a:r>
              <a:rPr lang="en-US" altLang="zh-TW" b="0" i="0" dirty="0">
                <a:solidFill>
                  <a:srgbClr val="D1D5DB"/>
                </a:solidFill>
                <a:effectLst/>
                <a:latin typeface="Söhne"/>
              </a:rPr>
              <a:t>q(x) </a:t>
            </a:r>
            <a:r>
              <a:rPr lang="zh-TW" altLang="en-US" b="0" i="0" dirty="0">
                <a:solidFill>
                  <a:srgbClr val="D1D5DB"/>
                </a:solidFill>
                <a:effectLst/>
                <a:latin typeface="Söhne"/>
              </a:rPr>
              <a:t>下的概率比值作為權重</a:t>
            </a:r>
            <a:endParaRPr lang="zh-TW" altLang="en-US" dirty="0"/>
          </a:p>
        </p:txBody>
      </p:sp>
      <p:sp>
        <p:nvSpPr>
          <p:cNvPr id="4" name="投影片編號版面配置區 3"/>
          <p:cNvSpPr>
            <a:spLocks noGrp="1"/>
          </p:cNvSpPr>
          <p:nvPr>
            <p:ph type="sldNum" sz="quarter" idx="5"/>
          </p:nvPr>
        </p:nvSpPr>
        <p:spPr/>
        <p:txBody>
          <a:bodyPr/>
          <a:lstStyle/>
          <a:p>
            <a:fld id="{8FC40D25-44BE-4B7D-A96C-57FB5CA972E3}" type="slidenum">
              <a:rPr lang="zh-TW" altLang="en-US" smtClean="0"/>
              <a:t>4</a:t>
            </a:fld>
            <a:endParaRPr lang="zh-TW" altLang="en-US"/>
          </a:p>
        </p:txBody>
      </p:sp>
    </p:spTree>
    <p:extLst>
      <p:ext uri="{BB962C8B-B14F-4D97-AF65-F5344CB8AC3E}">
        <p14:creationId xmlns:p14="http://schemas.microsoft.com/office/powerpoint/2010/main" val="33586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D1D5DB"/>
                </a:solidFill>
                <a:effectLst/>
                <a:latin typeface="Söhne"/>
              </a:rPr>
              <a:t>每個樣本的權重被除以所有樣本權重的總和，使得歸一化後的權重之和為</a:t>
            </a:r>
            <a:r>
              <a:rPr lang="en-US" altLang="zh-TW" b="0" i="0" dirty="0">
                <a:solidFill>
                  <a:srgbClr val="D1D5DB"/>
                </a:solidFill>
                <a:effectLst/>
                <a:latin typeface="Söhne"/>
              </a:rPr>
              <a:t>1</a:t>
            </a:r>
            <a:r>
              <a:rPr lang="zh-TW" altLang="en-US" b="0" i="0" dirty="0">
                <a:solidFill>
                  <a:srgbClr val="D1D5DB"/>
                </a:solidFill>
                <a:effectLst/>
                <a:latin typeface="Söhne"/>
              </a:rPr>
              <a:t>。根據它們在目標函數 </a:t>
            </a:r>
            <a:r>
              <a:rPr lang="en-US" altLang="zh-TW" dirty="0"/>
              <a:t>g(x)</a:t>
            </a:r>
            <a:r>
              <a:rPr lang="zh-TW" altLang="en-US" b="0" i="0" dirty="0">
                <a:solidFill>
                  <a:srgbClr val="D1D5DB"/>
                </a:solidFill>
                <a:effectLst/>
                <a:latin typeface="Söhne"/>
              </a:rPr>
              <a:t> 中的相對重要性對樣本點進行重新抽樣。</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8FC40D25-44BE-4B7D-A96C-57FB5CA972E3}" type="slidenum">
              <a:rPr lang="zh-TW" altLang="en-US" smtClean="0"/>
              <a:t>5</a:t>
            </a:fld>
            <a:endParaRPr lang="zh-TW" altLang="en-US"/>
          </a:p>
        </p:txBody>
      </p:sp>
    </p:spTree>
    <p:extLst>
      <p:ext uri="{BB962C8B-B14F-4D97-AF65-F5344CB8AC3E}">
        <p14:creationId xmlns:p14="http://schemas.microsoft.com/office/powerpoint/2010/main" val="3170921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u=exp(1-x)</a:t>
            </a:r>
            <a:endParaRPr lang="zh-TW" altLang="en-US" dirty="0"/>
          </a:p>
        </p:txBody>
      </p:sp>
      <p:sp>
        <p:nvSpPr>
          <p:cNvPr id="4" name="投影片編號版面配置區 3"/>
          <p:cNvSpPr>
            <a:spLocks noGrp="1"/>
          </p:cNvSpPr>
          <p:nvPr>
            <p:ph type="sldNum" sz="quarter" idx="5"/>
          </p:nvPr>
        </p:nvSpPr>
        <p:spPr/>
        <p:txBody>
          <a:bodyPr/>
          <a:lstStyle/>
          <a:p>
            <a:fld id="{8FC40D25-44BE-4B7D-A96C-57FB5CA972E3}" type="slidenum">
              <a:rPr lang="zh-TW" altLang="en-US" smtClean="0"/>
              <a:t>7</a:t>
            </a:fld>
            <a:endParaRPr lang="zh-TW" altLang="en-US"/>
          </a:p>
        </p:txBody>
      </p:sp>
    </p:spTree>
    <p:extLst>
      <p:ext uri="{BB962C8B-B14F-4D97-AF65-F5344CB8AC3E}">
        <p14:creationId xmlns:p14="http://schemas.microsoft.com/office/powerpoint/2010/main" val="274181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FC40D25-44BE-4B7D-A96C-57FB5CA972E3}" type="slidenum">
              <a:rPr lang="zh-TW" altLang="en-US" smtClean="0"/>
              <a:t>8</a:t>
            </a:fld>
            <a:endParaRPr lang="zh-TW" altLang="en-US"/>
          </a:p>
        </p:txBody>
      </p:sp>
    </p:spTree>
    <p:extLst>
      <p:ext uri="{BB962C8B-B14F-4D97-AF65-F5344CB8AC3E}">
        <p14:creationId xmlns:p14="http://schemas.microsoft.com/office/powerpoint/2010/main" val="183749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D1D5DB"/>
                </a:solidFill>
                <a:effectLst/>
                <a:latin typeface="Söhne"/>
              </a:rPr>
              <a:t>b. </a:t>
            </a:r>
            <a:r>
              <a:rPr lang="zh-TW" altLang="en-US" b="0" i="0" dirty="0">
                <a:solidFill>
                  <a:srgbClr val="D1D5DB"/>
                </a:solidFill>
                <a:effectLst/>
                <a:latin typeface="Söhne"/>
              </a:rPr>
              <a:t>執行 </a:t>
            </a:r>
            <a:r>
              <a:rPr lang="en-US" altLang="zh-TW" b="0" i="0" dirty="0">
                <a:solidFill>
                  <a:srgbClr val="D1D5DB"/>
                </a:solidFill>
                <a:effectLst/>
                <a:latin typeface="Söhne"/>
              </a:rPr>
              <a:t>k </a:t>
            </a:r>
            <a:r>
              <a:rPr lang="zh-TW" altLang="en-US" b="0" i="0" dirty="0">
                <a:solidFill>
                  <a:srgbClr val="D1D5DB"/>
                </a:solidFill>
                <a:effectLst/>
                <a:latin typeface="Söhne"/>
              </a:rPr>
              <a:t>次分層抽樣： </a:t>
            </a:r>
            <a:r>
              <a:rPr lang="en-US" altLang="zh-TW" b="0" i="0" dirty="0" err="1">
                <a:solidFill>
                  <a:srgbClr val="D1D5DB"/>
                </a:solidFill>
                <a:effectLst/>
                <a:latin typeface="Söhne"/>
              </a:rPr>
              <a:t>i</a:t>
            </a:r>
            <a:r>
              <a:rPr lang="en-US" altLang="zh-TW" b="0" i="0" dirty="0">
                <a:solidFill>
                  <a:srgbClr val="D1D5DB"/>
                </a:solidFill>
                <a:effectLst/>
                <a:latin typeface="Söhne"/>
              </a:rPr>
              <a:t>. </a:t>
            </a:r>
            <a:r>
              <a:rPr lang="zh-TW" altLang="en-US" b="0" i="0" dirty="0">
                <a:solidFill>
                  <a:srgbClr val="D1D5DB"/>
                </a:solidFill>
                <a:effectLst/>
                <a:latin typeface="Söhne"/>
              </a:rPr>
              <a:t>將區間 </a:t>
            </a:r>
            <a:r>
              <a:rPr lang="en-US" altLang="zh-TW" b="0" i="0" dirty="0">
                <a:solidFill>
                  <a:srgbClr val="D1D5DB"/>
                </a:solidFill>
                <a:effectLst/>
                <a:latin typeface="Söhne"/>
              </a:rPr>
              <a:t>[0, 1] </a:t>
            </a:r>
            <a:r>
              <a:rPr lang="zh-TW" altLang="en-US" b="0" i="0" dirty="0">
                <a:solidFill>
                  <a:srgbClr val="D1D5DB"/>
                </a:solidFill>
                <a:effectLst/>
                <a:latin typeface="Söhne"/>
              </a:rPr>
              <a:t>分成 </a:t>
            </a:r>
            <a:r>
              <a:rPr lang="en-US" altLang="zh-TW" b="0" i="0" dirty="0">
                <a:solidFill>
                  <a:srgbClr val="D1D5DB"/>
                </a:solidFill>
                <a:effectLst/>
                <a:latin typeface="Söhne"/>
              </a:rPr>
              <a:t>k </a:t>
            </a:r>
            <a:r>
              <a:rPr lang="zh-TW" altLang="en-US" b="0" i="0" dirty="0">
                <a:solidFill>
                  <a:srgbClr val="D1D5DB"/>
                </a:solidFill>
                <a:effectLst/>
                <a:latin typeface="Söhne"/>
              </a:rPr>
              <a:t>個相等的子區間。 </a:t>
            </a:r>
            <a:r>
              <a:rPr lang="en-US" altLang="zh-TW" b="0" i="0" dirty="0">
                <a:solidFill>
                  <a:srgbClr val="D1D5DB"/>
                </a:solidFill>
                <a:effectLst/>
                <a:latin typeface="Söhne"/>
              </a:rPr>
              <a:t>ii. </a:t>
            </a:r>
            <a:r>
              <a:rPr lang="zh-TW" altLang="en-US" b="0" i="0" dirty="0">
                <a:solidFill>
                  <a:srgbClr val="D1D5DB"/>
                </a:solidFill>
                <a:effectLst/>
                <a:latin typeface="Söhne"/>
              </a:rPr>
              <a:t>在每個子區間中獨立抽樣： </a:t>
            </a:r>
            <a:r>
              <a:rPr lang="en-US" altLang="zh-TW" b="0" i="0" dirty="0">
                <a:solidFill>
                  <a:srgbClr val="D1D5DB"/>
                </a:solidFill>
                <a:effectLst/>
                <a:latin typeface="Söhne"/>
              </a:rPr>
              <a:t>- </a:t>
            </a:r>
            <a:r>
              <a:rPr lang="zh-TW" altLang="en-US" b="0" i="0" dirty="0">
                <a:solidFill>
                  <a:srgbClr val="D1D5DB"/>
                </a:solidFill>
                <a:effectLst/>
                <a:latin typeface="Söhne"/>
              </a:rPr>
              <a:t>從當前子區間中隨機抽取 </a:t>
            </a:r>
            <a:r>
              <a:rPr lang="en-US" altLang="zh-TW" b="0" i="0" dirty="0">
                <a:solidFill>
                  <a:srgbClr val="D1D5DB"/>
                </a:solidFill>
                <a:effectLst/>
                <a:latin typeface="Söhne"/>
              </a:rPr>
              <a:t>n/k </a:t>
            </a:r>
            <a:r>
              <a:rPr lang="zh-TW" altLang="en-US" b="0" i="0" dirty="0">
                <a:solidFill>
                  <a:srgbClr val="D1D5DB"/>
                </a:solidFill>
                <a:effectLst/>
                <a:latin typeface="Söhne"/>
              </a:rPr>
              <a:t>個樣本。 </a:t>
            </a:r>
            <a:r>
              <a:rPr lang="en-US" altLang="zh-TW" b="0" i="0" dirty="0">
                <a:solidFill>
                  <a:srgbClr val="D1D5DB"/>
                </a:solidFill>
                <a:effectLst/>
                <a:latin typeface="Söhne"/>
              </a:rPr>
              <a:t>- </a:t>
            </a:r>
            <a:r>
              <a:rPr lang="zh-TW" altLang="en-US" b="0" i="0" dirty="0">
                <a:solidFill>
                  <a:srgbClr val="D1D5DB"/>
                </a:solidFill>
                <a:effectLst/>
                <a:latin typeface="Söhne"/>
              </a:rPr>
              <a:t>計算函數 </a:t>
            </a:r>
            <a:r>
              <a:rPr lang="en-US" altLang="zh-TW" b="0" i="0" dirty="0">
                <a:solidFill>
                  <a:srgbClr val="D1D5DB"/>
                </a:solidFill>
                <a:effectLst/>
                <a:latin typeface="Söhne"/>
              </a:rPr>
              <a:t>g(x) </a:t>
            </a:r>
            <a:r>
              <a:rPr lang="zh-TW" altLang="en-US" b="0" i="0" dirty="0">
                <a:solidFill>
                  <a:srgbClr val="D1D5DB"/>
                </a:solidFill>
                <a:effectLst/>
                <a:latin typeface="Söhne"/>
              </a:rPr>
              <a:t>在這些樣本上的平均值。</a:t>
            </a:r>
            <a:endParaRPr lang="zh-TW" altLang="en-US" dirty="0"/>
          </a:p>
        </p:txBody>
      </p:sp>
      <p:sp>
        <p:nvSpPr>
          <p:cNvPr id="4" name="投影片編號版面配置區 3"/>
          <p:cNvSpPr>
            <a:spLocks noGrp="1"/>
          </p:cNvSpPr>
          <p:nvPr>
            <p:ph type="sldNum" sz="quarter" idx="5"/>
          </p:nvPr>
        </p:nvSpPr>
        <p:spPr/>
        <p:txBody>
          <a:bodyPr/>
          <a:lstStyle/>
          <a:p>
            <a:fld id="{8FC40D25-44BE-4B7D-A96C-57FB5CA972E3}" type="slidenum">
              <a:rPr lang="zh-TW" altLang="en-US" smtClean="0"/>
              <a:t>9</a:t>
            </a:fld>
            <a:endParaRPr lang="zh-TW" altLang="en-US"/>
          </a:p>
        </p:txBody>
      </p:sp>
    </p:spTree>
    <p:extLst>
      <p:ext uri="{BB962C8B-B14F-4D97-AF65-F5344CB8AC3E}">
        <p14:creationId xmlns:p14="http://schemas.microsoft.com/office/powerpoint/2010/main" val="101876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用 </a:t>
            </a:r>
            <a:r>
              <a:rPr lang="en-US" altLang="zh-TW" dirty="0"/>
              <a:t>inverse transform </a:t>
            </a:r>
            <a:r>
              <a:rPr lang="zh-TW" altLang="en-US" dirty="0"/>
              <a:t>隨機生成</a:t>
            </a:r>
            <a:r>
              <a:rPr lang="en-US" altLang="zh-TW" dirty="0"/>
              <a:t>ft(x) </a:t>
            </a:r>
            <a:r>
              <a:rPr lang="zh-TW" altLang="en-US" dirty="0"/>
              <a:t>的</a:t>
            </a:r>
            <a:r>
              <a:rPr lang="en-US" altLang="zh-TW" dirty="0"/>
              <a:t>x</a:t>
            </a:r>
            <a:endParaRPr lang="zh-TW" altLang="en-US" dirty="0"/>
          </a:p>
        </p:txBody>
      </p:sp>
      <p:sp>
        <p:nvSpPr>
          <p:cNvPr id="4" name="投影片編號版面配置區 3"/>
          <p:cNvSpPr>
            <a:spLocks noGrp="1"/>
          </p:cNvSpPr>
          <p:nvPr>
            <p:ph type="sldNum" sz="quarter" idx="5"/>
          </p:nvPr>
        </p:nvSpPr>
        <p:spPr/>
        <p:txBody>
          <a:bodyPr/>
          <a:lstStyle/>
          <a:p>
            <a:fld id="{8FC40D25-44BE-4B7D-A96C-57FB5CA972E3}" type="slidenum">
              <a:rPr lang="zh-TW" altLang="en-US" smtClean="0"/>
              <a:t>11</a:t>
            </a:fld>
            <a:endParaRPr lang="zh-TW" altLang="en-US"/>
          </a:p>
        </p:txBody>
      </p:sp>
    </p:spTree>
    <p:extLst>
      <p:ext uri="{BB962C8B-B14F-4D97-AF65-F5344CB8AC3E}">
        <p14:creationId xmlns:p14="http://schemas.microsoft.com/office/powerpoint/2010/main" val="258517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31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2D069F7-3BFA-4E11-8A5A-5A01F94001A6}"/>
              </a:ext>
            </a:extLst>
          </p:cNvPr>
          <p:cNvSpPr>
            <a:spLocks noGrp="1"/>
          </p:cNvSpPr>
          <p:nvPr>
            <p:ph type="pic" sz="quarter" idx="10"/>
          </p:nvPr>
        </p:nvSpPr>
        <p:spPr>
          <a:xfrm>
            <a:off x="5359401" y="5280660"/>
            <a:ext cx="4744720" cy="281250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3" name="Picture Placeholder 4">
            <a:extLst>
              <a:ext uri="{FF2B5EF4-FFF2-40B4-BE49-F238E27FC236}">
                <a16:creationId xmlns:a16="http://schemas.microsoft.com/office/drawing/2014/main" id="{A1BEF2A8-FEBA-4D5D-8F61-0AC011F32638}"/>
              </a:ext>
            </a:extLst>
          </p:cNvPr>
          <p:cNvSpPr>
            <a:spLocks noGrp="1"/>
          </p:cNvSpPr>
          <p:nvPr>
            <p:ph type="pic" sz="quarter" idx="11"/>
          </p:nvPr>
        </p:nvSpPr>
        <p:spPr>
          <a:xfrm>
            <a:off x="5359401" y="2080260"/>
            <a:ext cx="4744720" cy="281250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410958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C226DCC5-E181-4FED-B347-48074B550C42}"/>
              </a:ext>
            </a:extLst>
          </p:cNvPr>
          <p:cNvSpPr>
            <a:spLocks noGrp="1"/>
          </p:cNvSpPr>
          <p:nvPr>
            <p:ph type="pic" sz="quarter" idx="10"/>
          </p:nvPr>
        </p:nvSpPr>
        <p:spPr>
          <a:xfrm>
            <a:off x="5359400" y="20626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9" name="Picture Placeholder 4">
            <a:extLst>
              <a:ext uri="{FF2B5EF4-FFF2-40B4-BE49-F238E27FC236}">
                <a16:creationId xmlns:a16="http://schemas.microsoft.com/office/drawing/2014/main" id="{4711E1DA-AA8E-4E7B-8057-B05D3B715287}"/>
              </a:ext>
            </a:extLst>
          </p:cNvPr>
          <p:cNvSpPr>
            <a:spLocks noGrp="1"/>
          </p:cNvSpPr>
          <p:nvPr>
            <p:ph type="pic" sz="quarter" idx="11"/>
          </p:nvPr>
        </p:nvSpPr>
        <p:spPr>
          <a:xfrm>
            <a:off x="9431345" y="20626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0" name="Picture Placeholder 4">
            <a:extLst>
              <a:ext uri="{FF2B5EF4-FFF2-40B4-BE49-F238E27FC236}">
                <a16:creationId xmlns:a16="http://schemas.microsoft.com/office/drawing/2014/main" id="{7C64ACA3-E414-486B-A4ED-BA662A027C0E}"/>
              </a:ext>
            </a:extLst>
          </p:cNvPr>
          <p:cNvSpPr>
            <a:spLocks noGrp="1"/>
          </p:cNvSpPr>
          <p:nvPr>
            <p:ph type="pic" sz="quarter" idx="12"/>
          </p:nvPr>
        </p:nvSpPr>
        <p:spPr>
          <a:xfrm>
            <a:off x="13503291" y="20626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63386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8C683F04-747F-4C33-81FE-BAF493116DD8}"/>
              </a:ext>
            </a:extLst>
          </p:cNvPr>
          <p:cNvSpPr>
            <a:spLocks noGrp="1"/>
          </p:cNvSpPr>
          <p:nvPr>
            <p:ph type="pic" sz="quarter" idx="10"/>
          </p:nvPr>
        </p:nvSpPr>
        <p:spPr>
          <a:xfrm>
            <a:off x="5511800" y="21388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4" name="Picture Placeholder 4">
            <a:extLst>
              <a:ext uri="{FF2B5EF4-FFF2-40B4-BE49-F238E27FC236}">
                <a16:creationId xmlns:a16="http://schemas.microsoft.com/office/drawing/2014/main" id="{3C9D15E9-EB8D-469B-9500-DE7A484882D2}"/>
              </a:ext>
            </a:extLst>
          </p:cNvPr>
          <p:cNvSpPr>
            <a:spLocks noGrp="1"/>
          </p:cNvSpPr>
          <p:nvPr>
            <p:ph type="pic" sz="quarter" idx="11"/>
          </p:nvPr>
        </p:nvSpPr>
        <p:spPr>
          <a:xfrm>
            <a:off x="9583745" y="21388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5" name="Picture Placeholder 4">
            <a:extLst>
              <a:ext uri="{FF2B5EF4-FFF2-40B4-BE49-F238E27FC236}">
                <a16:creationId xmlns:a16="http://schemas.microsoft.com/office/drawing/2014/main" id="{CAB81636-92A1-4D9E-8D42-2300352213A7}"/>
              </a:ext>
            </a:extLst>
          </p:cNvPr>
          <p:cNvSpPr>
            <a:spLocks noGrp="1"/>
          </p:cNvSpPr>
          <p:nvPr>
            <p:ph type="pic" sz="quarter" idx="12"/>
          </p:nvPr>
        </p:nvSpPr>
        <p:spPr>
          <a:xfrm>
            <a:off x="13655691" y="21388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6" name="Picture Placeholder 4">
            <a:extLst>
              <a:ext uri="{FF2B5EF4-FFF2-40B4-BE49-F238E27FC236}">
                <a16:creationId xmlns:a16="http://schemas.microsoft.com/office/drawing/2014/main" id="{FDA616D6-DBDE-4731-A958-EF6FCD8952F0}"/>
              </a:ext>
            </a:extLst>
          </p:cNvPr>
          <p:cNvSpPr>
            <a:spLocks noGrp="1"/>
          </p:cNvSpPr>
          <p:nvPr>
            <p:ph type="pic" sz="quarter" idx="13"/>
          </p:nvPr>
        </p:nvSpPr>
        <p:spPr>
          <a:xfrm>
            <a:off x="1439854" y="2138829"/>
            <a:ext cx="3083560" cy="456677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940970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3A40BC4B-9149-4DE0-B000-8E8F82409D67}"/>
              </a:ext>
            </a:extLst>
          </p:cNvPr>
          <p:cNvSpPr>
            <a:spLocks noGrp="1"/>
          </p:cNvSpPr>
          <p:nvPr>
            <p:ph type="pic" sz="quarter" idx="10"/>
          </p:nvPr>
        </p:nvSpPr>
        <p:spPr>
          <a:xfrm>
            <a:off x="4693024" y="2215029"/>
            <a:ext cx="4450976" cy="585694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051075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417431C1-EBBB-43BF-93A2-B1B164083FC0}"/>
              </a:ext>
            </a:extLst>
          </p:cNvPr>
          <p:cNvSpPr>
            <a:spLocks noGrp="1"/>
          </p:cNvSpPr>
          <p:nvPr>
            <p:ph type="pic" sz="quarter" idx="10"/>
          </p:nvPr>
        </p:nvSpPr>
        <p:spPr>
          <a:xfrm>
            <a:off x="4693024" y="2215029"/>
            <a:ext cx="4450976" cy="585694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2611260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9F1114D-73BA-4E6A-B3ED-6B31333A2C6B}"/>
              </a:ext>
            </a:extLst>
          </p:cNvPr>
          <p:cNvSpPr>
            <a:spLocks noGrp="1"/>
          </p:cNvSpPr>
          <p:nvPr>
            <p:ph type="pic" sz="quarter" idx="10"/>
          </p:nvPr>
        </p:nvSpPr>
        <p:spPr>
          <a:xfrm>
            <a:off x="6527799" y="3505199"/>
            <a:ext cx="10896600" cy="327660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4063707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FF376-6001-4D1C-AA48-732A3D8292EF}"/>
              </a:ext>
            </a:extLst>
          </p:cNvPr>
          <p:cNvSpPr txBox="1"/>
          <p:nvPr userDrawn="1"/>
        </p:nvSpPr>
        <p:spPr>
          <a:xfrm>
            <a:off x="16309991" y="870425"/>
            <a:ext cx="1114408" cy="338554"/>
          </a:xfrm>
          <a:prstGeom prst="rect">
            <a:avLst/>
          </a:prstGeom>
          <a:noFill/>
        </p:spPr>
        <p:txBody>
          <a:bodyPr wrap="none" rtlCol="0">
            <a:spAutoFit/>
          </a:bodyPr>
          <a:lstStyle/>
          <a:p>
            <a:pPr algn="r"/>
            <a:r>
              <a:rPr lang="en-US" sz="1600" spc="300" dirty="0">
                <a:latin typeface="Poppins" panose="00000500000000000000" pitchFamily="2" charset="0"/>
                <a:cs typeface="Poppins" panose="00000500000000000000" pitchFamily="2" charset="0"/>
              </a:rPr>
              <a:t>Page </a:t>
            </a:r>
            <a:fld id="{086875AE-26DA-48A8-8CB6-75FEAFED9C20}" type="slidenum">
              <a:rPr lang="en-US" sz="1600" spc="300" smtClean="0">
                <a:latin typeface="Poppins" panose="00000500000000000000" pitchFamily="2" charset="0"/>
                <a:cs typeface="Poppins" panose="00000500000000000000" pitchFamily="2" charset="0"/>
              </a:rPr>
              <a:pPr algn="r"/>
              <a:t>‹#›</a:t>
            </a:fld>
            <a:endParaRPr lang="en-ID" sz="1600" spc="300" dirty="0">
              <a:latin typeface="Poppins" panose="00000500000000000000" pitchFamily="2" charset="0"/>
              <a:cs typeface="Poppins" panose="00000500000000000000" pitchFamily="2" charset="0"/>
            </a:endParaRPr>
          </a:p>
        </p:txBody>
      </p:sp>
      <p:sp>
        <p:nvSpPr>
          <p:cNvPr id="5" name="Picture Placeholder 4">
            <a:extLst>
              <a:ext uri="{FF2B5EF4-FFF2-40B4-BE49-F238E27FC236}">
                <a16:creationId xmlns:a16="http://schemas.microsoft.com/office/drawing/2014/main" id="{31773B53-D42F-44C7-BD81-B54EFF58445D}"/>
              </a:ext>
            </a:extLst>
          </p:cNvPr>
          <p:cNvSpPr>
            <a:spLocks noGrp="1"/>
          </p:cNvSpPr>
          <p:nvPr>
            <p:ph type="pic" sz="quarter" idx="10"/>
          </p:nvPr>
        </p:nvSpPr>
        <p:spPr>
          <a:xfrm>
            <a:off x="7449670" y="2402541"/>
            <a:ext cx="4787153" cy="327660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8" name="Picture Placeholder 4">
            <a:extLst>
              <a:ext uri="{FF2B5EF4-FFF2-40B4-BE49-F238E27FC236}">
                <a16:creationId xmlns:a16="http://schemas.microsoft.com/office/drawing/2014/main" id="{C66D4A54-1AC8-4CAE-9FDD-145A8C8E9F9C}"/>
              </a:ext>
            </a:extLst>
          </p:cNvPr>
          <p:cNvSpPr>
            <a:spLocks noGrp="1"/>
          </p:cNvSpPr>
          <p:nvPr>
            <p:ph type="pic" sz="quarter" idx="11"/>
          </p:nvPr>
        </p:nvSpPr>
        <p:spPr>
          <a:xfrm>
            <a:off x="12637246" y="2402541"/>
            <a:ext cx="4787153" cy="327660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00661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3B8CA532-E6AC-492B-A46E-EF19D005524C}"/>
              </a:ext>
            </a:extLst>
          </p:cNvPr>
          <p:cNvSpPr>
            <a:spLocks noGrp="1"/>
          </p:cNvSpPr>
          <p:nvPr>
            <p:ph type="pic" sz="quarter" idx="10"/>
          </p:nvPr>
        </p:nvSpPr>
        <p:spPr>
          <a:xfrm>
            <a:off x="1309164" y="2447365"/>
            <a:ext cx="4741606" cy="5284694"/>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9" name="Picture Placeholder 4">
            <a:extLst>
              <a:ext uri="{FF2B5EF4-FFF2-40B4-BE49-F238E27FC236}">
                <a16:creationId xmlns:a16="http://schemas.microsoft.com/office/drawing/2014/main" id="{25F2C642-9B13-41C8-A060-0D8C4E5FF5AF}"/>
              </a:ext>
            </a:extLst>
          </p:cNvPr>
          <p:cNvSpPr>
            <a:spLocks noGrp="1"/>
          </p:cNvSpPr>
          <p:nvPr>
            <p:ph type="pic" sz="quarter" idx="11"/>
          </p:nvPr>
        </p:nvSpPr>
        <p:spPr>
          <a:xfrm>
            <a:off x="14670742" y="6663918"/>
            <a:ext cx="3617258" cy="362308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2898933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41D69409-C44D-4086-94F5-A2BAB69C0DDE}"/>
              </a:ext>
            </a:extLst>
          </p:cNvPr>
          <p:cNvSpPr>
            <a:spLocks noGrp="1"/>
          </p:cNvSpPr>
          <p:nvPr>
            <p:ph type="pic" sz="quarter" idx="10"/>
          </p:nvPr>
        </p:nvSpPr>
        <p:spPr>
          <a:xfrm>
            <a:off x="5511800" y="2138829"/>
            <a:ext cx="3083560" cy="475951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3" name="Picture Placeholder 4">
            <a:extLst>
              <a:ext uri="{FF2B5EF4-FFF2-40B4-BE49-F238E27FC236}">
                <a16:creationId xmlns:a16="http://schemas.microsoft.com/office/drawing/2014/main" id="{5D18F516-07D8-4B23-9199-68AD0DBEF1F3}"/>
              </a:ext>
            </a:extLst>
          </p:cNvPr>
          <p:cNvSpPr>
            <a:spLocks noGrp="1"/>
          </p:cNvSpPr>
          <p:nvPr>
            <p:ph type="pic" sz="quarter" idx="11"/>
          </p:nvPr>
        </p:nvSpPr>
        <p:spPr>
          <a:xfrm>
            <a:off x="9583745" y="2138829"/>
            <a:ext cx="3083560" cy="475951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4" name="Picture Placeholder 4">
            <a:extLst>
              <a:ext uri="{FF2B5EF4-FFF2-40B4-BE49-F238E27FC236}">
                <a16:creationId xmlns:a16="http://schemas.microsoft.com/office/drawing/2014/main" id="{23945C6E-CB9F-4B03-A07F-DC2E2F71CC81}"/>
              </a:ext>
            </a:extLst>
          </p:cNvPr>
          <p:cNvSpPr>
            <a:spLocks noGrp="1"/>
          </p:cNvSpPr>
          <p:nvPr>
            <p:ph type="pic" sz="quarter" idx="12"/>
          </p:nvPr>
        </p:nvSpPr>
        <p:spPr>
          <a:xfrm>
            <a:off x="13655691" y="2138829"/>
            <a:ext cx="3083560" cy="475951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5" name="Picture Placeholder 4">
            <a:extLst>
              <a:ext uri="{FF2B5EF4-FFF2-40B4-BE49-F238E27FC236}">
                <a16:creationId xmlns:a16="http://schemas.microsoft.com/office/drawing/2014/main" id="{7D19D315-0EE9-4CA6-82C6-5F716D06E549}"/>
              </a:ext>
            </a:extLst>
          </p:cNvPr>
          <p:cNvSpPr>
            <a:spLocks noGrp="1"/>
          </p:cNvSpPr>
          <p:nvPr>
            <p:ph type="pic" sz="quarter" idx="13"/>
          </p:nvPr>
        </p:nvSpPr>
        <p:spPr>
          <a:xfrm>
            <a:off x="1439854" y="2138829"/>
            <a:ext cx="3083560" cy="4759512"/>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182214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19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820A44A-2586-43AB-AFA5-C87E5BC61CB7}"/>
              </a:ext>
            </a:extLst>
          </p:cNvPr>
          <p:cNvSpPr>
            <a:spLocks noGrp="1"/>
          </p:cNvSpPr>
          <p:nvPr>
            <p:ph type="pic" sz="quarter" idx="10"/>
          </p:nvPr>
        </p:nvSpPr>
        <p:spPr>
          <a:xfrm>
            <a:off x="863600" y="822324"/>
            <a:ext cx="7244080" cy="8642351"/>
          </a:xfrm>
          <a:custGeom>
            <a:avLst/>
            <a:gdLst>
              <a:gd name="connsiteX0" fmla="*/ 0 w 7244080"/>
              <a:gd name="connsiteY0" fmla="*/ 0 h 8642351"/>
              <a:gd name="connsiteX1" fmla="*/ 7244080 w 7244080"/>
              <a:gd name="connsiteY1" fmla="*/ 0 h 8642351"/>
              <a:gd name="connsiteX2" fmla="*/ 7244080 w 7244080"/>
              <a:gd name="connsiteY2" fmla="*/ 8642351 h 8642351"/>
              <a:gd name="connsiteX3" fmla="*/ 0 w 7244080"/>
              <a:gd name="connsiteY3" fmla="*/ 8642351 h 8642351"/>
            </a:gdLst>
            <a:ahLst/>
            <a:cxnLst>
              <a:cxn ang="0">
                <a:pos x="connsiteX0" y="connsiteY0"/>
              </a:cxn>
              <a:cxn ang="0">
                <a:pos x="connsiteX1" y="connsiteY1"/>
              </a:cxn>
              <a:cxn ang="0">
                <a:pos x="connsiteX2" y="connsiteY2"/>
              </a:cxn>
              <a:cxn ang="0">
                <a:pos x="connsiteX3" y="connsiteY3"/>
              </a:cxn>
            </a:cxnLst>
            <a:rect l="l" t="t" r="r" b="b"/>
            <a:pathLst>
              <a:path w="7244080" h="8642351">
                <a:moveTo>
                  <a:pt x="0" y="0"/>
                </a:moveTo>
                <a:lnTo>
                  <a:pt x="7244080" y="0"/>
                </a:lnTo>
                <a:lnTo>
                  <a:pt x="7244080" y="8642351"/>
                </a:lnTo>
                <a:lnTo>
                  <a:pt x="0" y="8642351"/>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2740711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386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7148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Picture Placeholder 4">
            <a:extLst>
              <a:ext uri="{FF2B5EF4-FFF2-40B4-BE49-F238E27FC236}">
                <a16:creationId xmlns:a16="http://schemas.microsoft.com/office/drawing/2014/main" id="{5B085903-9470-4860-A4CE-96549BF30522}"/>
              </a:ext>
            </a:extLst>
          </p:cNvPr>
          <p:cNvSpPr>
            <a:spLocks noGrp="1"/>
          </p:cNvSpPr>
          <p:nvPr>
            <p:ph type="pic" sz="quarter" idx="10"/>
          </p:nvPr>
        </p:nvSpPr>
        <p:spPr>
          <a:xfrm>
            <a:off x="863598" y="2263499"/>
            <a:ext cx="3967482" cy="5532347"/>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7" name="Picture Placeholder 4">
            <a:extLst>
              <a:ext uri="{FF2B5EF4-FFF2-40B4-BE49-F238E27FC236}">
                <a16:creationId xmlns:a16="http://schemas.microsoft.com/office/drawing/2014/main" id="{4F2E6919-9C33-437F-B5E2-577AA7E09742}"/>
              </a:ext>
            </a:extLst>
          </p:cNvPr>
          <p:cNvSpPr>
            <a:spLocks noGrp="1"/>
          </p:cNvSpPr>
          <p:nvPr>
            <p:ph type="pic" sz="quarter" idx="11"/>
          </p:nvPr>
        </p:nvSpPr>
        <p:spPr>
          <a:xfrm>
            <a:off x="5388791" y="2263499"/>
            <a:ext cx="3967482" cy="5532347"/>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574171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3D7816D-91C1-4D67-8C67-F9F27D0544B1}"/>
              </a:ext>
            </a:extLst>
          </p:cNvPr>
          <p:cNvSpPr>
            <a:spLocks noGrp="1"/>
          </p:cNvSpPr>
          <p:nvPr>
            <p:ph type="pic" sz="quarter" idx="10"/>
          </p:nvPr>
        </p:nvSpPr>
        <p:spPr>
          <a:xfrm>
            <a:off x="7406640" y="1844040"/>
            <a:ext cx="3535680" cy="4373880"/>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6" name="Picture Placeholder 4">
            <a:extLst>
              <a:ext uri="{FF2B5EF4-FFF2-40B4-BE49-F238E27FC236}">
                <a16:creationId xmlns:a16="http://schemas.microsoft.com/office/drawing/2014/main" id="{EAB9267A-52BF-47ED-83CF-339BBD5FABFD}"/>
              </a:ext>
            </a:extLst>
          </p:cNvPr>
          <p:cNvSpPr>
            <a:spLocks noGrp="1"/>
          </p:cNvSpPr>
          <p:nvPr>
            <p:ph type="pic" sz="quarter" idx="11"/>
          </p:nvPr>
        </p:nvSpPr>
        <p:spPr>
          <a:xfrm>
            <a:off x="863600" y="1844040"/>
            <a:ext cx="6101080" cy="4373880"/>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rtl="0">
              <a:defRPr sz="1800"/>
            </a:lvl1pPr>
          </a:lstStyle>
          <a:p>
            <a:endParaRPr lang="en-ID" dirty="0"/>
          </a:p>
        </p:txBody>
      </p:sp>
    </p:spTree>
    <p:extLst>
      <p:ext uri="{BB962C8B-B14F-4D97-AF65-F5344CB8AC3E}">
        <p14:creationId xmlns:p14="http://schemas.microsoft.com/office/powerpoint/2010/main" val="3876116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73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2A86C402-EAC8-4583-B9E3-5BC215049234}"/>
              </a:ext>
            </a:extLst>
          </p:cNvPr>
          <p:cNvSpPr>
            <a:spLocks noGrp="1"/>
          </p:cNvSpPr>
          <p:nvPr>
            <p:ph type="pic" sz="quarter" idx="10"/>
          </p:nvPr>
        </p:nvSpPr>
        <p:spPr>
          <a:xfrm>
            <a:off x="863599" y="5577194"/>
            <a:ext cx="4881881" cy="2644039"/>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1" name="Picture Placeholder 4">
            <a:extLst>
              <a:ext uri="{FF2B5EF4-FFF2-40B4-BE49-F238E27FC236}">
                <a16:creationId xmlns:a16="http://schemas.microsoft.com/office/drawing/2014/main" id="{20DA8D8E-D886-4DC8-A7C2-BAB8F37747B4}"/>
              </a:ext>
            </a:extLst>
          </p:cNvPr>
          <p:cNvSpPr>
            <a:spLocks noGrp="1"/>
          </p:cNvSpPr>
          <p:nvPr>
            <p:ph type="pic" sz="quarter" idx="11"/>
          </p:nvPr>
        </p:nvSpPr>
        <p:spPr>
          <a:xfrm>
            <a:off x="6121399" y="5577194"/>
            <a:ext cx="4881881" cy="2644039"/>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2" name="Picture Placeholder 4">
            <a:extLst>
              <a:ext uri="{FF2B5EF4-FFF2-40B4-BE49-F238E27FC236}">
                <a16:creationId xmlns:a16="http://schemas.microsoft.com/office/drawing/2014/main" id="{FF3F55F0-467C-4C6B-BB51-C8A8E8A76DC1}"/>
              </a:ext>
            </a:extLst>
          </p:cNvPr>
          <p:cNvSpPr>
            <a:spLocks noGrp="1"/>
          </p:cNvSpPr>
          <p:nvPr>
            <p:ph type="pic" sz="quarter" idx="12"/>
          </p:nvPr>
        </p:nvSpPr>
        <p:spPr>
          <a:xfrm>
            <a:off x="11379199" y="5577194"/>
            <a:ext cx="4881881" cy="2644039"/>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2352753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5D90DC4-CE79-4F5D-A8AD-F40B146C902C}"/>
              </a:ext>
            </a:extLst>
          </p:cNvPr>
          <p:cNvSpPr>
            <a:spLocks noGrp="1"/>
          </p:cNvSpPr>
          <p:nvPr>
            <p:ph type="pic" sz="quarter" idx="10"/>
          </p:nvPr>
        </p:nvSpPr>
        <p:spPr>
          <a:xfrm>
            <a:off x="863601" y="4467924"/>
            <a:ext cx="1361440" cy="150939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9" name="Picture Placeholder 4">
            <a:extLst>
              <a:ext uri="{FF2B5EF4-FFF2-40B4-BE49-F238E27FC236}">
                <a16:creationId xmlns:a16="http://schemas.microsoft.com/office/drawing/2014/main" id="{977EC65B-2DAA-4077-B3F0-A6851A5574B9}"/>
              </a:ext>
            </a:extLst>
          </p:cNvPr>
          <p:cNvSpPr>
            <a:spLocks noGrp="1"/>
          </p:cNvSpPr>
          <p:nvPr>
            <p:ph type="pic" sz="quarter" idx="11"/>
          </p:nvPr>
        </p:nvSpPr>
        <p:spPr>
          <a:xfrm>
            <a:off x="863601" y="6647243"/>
            <a:ext cx="1361440" cy="150939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0" name="Picture Placeholder 4">
            <a:extLst>
              <a:ext uri="{FF2B5EF4-FFF2-40B4-BE49-F238E27FC236}">
                <a16:creationId xmlns:a16="http://schemas.microsoft.com/office/drawing/2014/main" id="{DA70F4F1-BA18-46D9-9294-4E4DE0A98D53}"/>
              </a:ext>
            </a:extLst>
          </p:cNvPr>
          <p:cNvSpPr>
            <a:spLocks noGrp="1"/>
          </p:cNvSpPr>
          <p:nvPr>
            <p:ph type="pic" sz="quarter" idx="12"/>
          </p:nvPr>
        </p:nvSpPr>
        <p:spPr>
          <a:xfrm>
            <a:off x="9982200" y="4467924"/>
            <a:ext cx="1361440" cy="150939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1" name="Picture Placeholder 4">
            <a:extLst>
              <a:ext uri="{FF2B5EF4-FFF2-40B4-BE49-F238E27FC236}">
                <a16:creationId xmlns:a16="http://schemas.microsoft.com/office/drawing/2014/main" id="{4272516B-62C5-4B40-A3E2-18D9468AC624}"/>
              </a:ext>
            </a:extLst>
          </p:cNvPr>
          <p:cNvSpPr>
            <a:spLocks noGrp="1"/>
          </p:cNvSpPr>
          <p:nvPr>
            <p:ph type="pic" sz="quarter" idx="13"/>
          </p:nvPr>
        </p:nvSpPr>
        <p:spPr>
          <a:xfrm>
            <a:off x="9982200" y="6647243"/>
            <a:ext cx="1361440" cy="1509391"/>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4046115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51A7C6D8-7191-4F8E-A5CB-6D667EA4C69E}"/>
              </a:ext>
            </a:extLst>
          </p:cNvPr>
          <p:cNvSpPr>
            <a:spLocks noGrp="1"/>
          </p:cNvSpPr>
          <p:nvPr>
            <p:ph type="pic" sz="quarter" idx="10"/>
          </p:nvPr>
        </p:nvSpPr>
        <p:spPr>
          <a:xfrm>
            <a:off x="863599" y="5989319"/>
            <a:ext cx="5254965" cy="3475355"/>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3226062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03C2BF52-B6F5-431E-8C9A-3E130EAFD739}"/>
              </a:ext>
            </a:extLst>
          </p:cNvPr>
          <p:cNvSpPr>
            <a:spLocks noGrp="1"/>
          </p:cNvSpPr>
          <p:nvPr>
            <p:ph type="pic" sz="quarter" idx="15"/>
          </p:nvPr>
        </p:nvSpPr>
        <p:spPr>
          <a:xfrm>
            <a:off x="13290767" y="1774621"/>
            <a:ext cx="3107473" cy="6653099"/>
          </a:xfrm>
          <a:custGeom>
            <a:avLst/>
            <a:gdLst>
              <a:gd name="connsiteX0" fmla="*/ 201713 w 2985247"/>
              <a:gd name="connsiteY0" fmla="*/ 0 h 6536947"/>
              <a:gd name="connsiteX1" fmla="*/ 2783534 w 2985247"/>
              <a:gd name="connsiteY1" fmla="*/ 0 h 6536947"/>
              <a:gd name="connsiteX2" fmla="*/ 2985247 w 2985247"/>
              <a:gd name="connsiteY2" fmla="*/ 201713 h 6536947"/>
              <a:gd name="connsiteX3" fmla="*/ 2985247 w 2985247"/>
              <a:gd name="connsiteY3" fmla="*/ 6335234 h 6536947"/>
              <a:gd name="connsiteX4" fmla="*/ 2783534 w 2985247"/>
              <a:gd name="connsiteY4" fmla="*/ 6536947 h 6536947"/>
              <a:gd name="connsiteX5" fmla="*/ 201713 w 2985247"/>
              <a:gd name="connsiteY5" fmla="*/ 6536947 h 6536947"/>
              <a:gd name="connsiteX6" fmla="*/ 0 w 2985247"/>
              <a:gd name="connsiteY6" fmla="*/ 6335234 h 6536947"/>
              <a:gd name="connsiteX7" fmla="*/ 0 w 2985247"/>
              <a:gd name="connsiteY7" fmla="*/ 201713 h 6536947"/>
              <a:gd name="connsiteX8" fmla="*/ 201713 w 2985247"/>
              <a:gd name="connsiteY8" fmla="*/ 0 h 65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5247" h="6536947">
                <a:moveTo>
                  <a:pt x="201713" y="0"/>
                </a:moveTo>
                <a:lnTo>
                  <a:pt x="2783534" y="0"/>
                </a:lnTo>
                <a:cubicBezTo>
                  <a:pt x="2894937" y="0"/>
                  <a:pt x="2985247" y="90310"/>
                  <a:pt x="2985247" y="201713"/>
                </a:cubicBezTo>
                <a:lnTo>
                  <a:pt x="2985247" y="6335234"/>
                </a:lnTo>
                <a:cubicBezTo>
                  <a:pt x="2985247" y="6446637"/>
                  <a:pt x="2894937" y="6536947"/>
                  <a:pt x="2783534" y="6536947"/>
                </a:cubicBezTo>
                <a:lnTo>
                  <a:pt x="201713" y="6536947"/>
                </a:lnTo>
                <a:cubicBezTo>
                  <a:pt x="90310" y="6536947"/>
                  <a:pt x="0" y="6446637"/>
                  <a:pt x="0" y="6335234"/>
                </a:cubicBezTo>
                <a:lnTo>
                  <a:pt x="0" y="201713"/>
                </a:lnTo>
                <a:cubicBezTo>
                  <a:pt x="0" y="90310"/>
                  <a:pt x="90310" y="0"/>
                  <a:pt x="201713" y="0"/>
                </a:cubicBez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0070520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9784CE01-29AE-4B60-B760-50AA98C539BD}"/>
              </a:ext>
            </a:extLst>
          </p:cNvPr>
          <p:cNvSpPr>
            <a:spLocks noGrp="1"/>
          </p:cNvSpPr>
          <p:nvPr>
            <p:ph type="pic" sz="quarter" idx="10"/>
          </p:nvPr>
        </p:nvSpPr>
        <p:spPr>
          <a:xfrm>
            <a:off x="10805971" y="4750373"/>
            <a:ext cx="5254965" cy="3326828"/>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378191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202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FE574E21-9D5C-4CEB-8A41-A4D212333CCA}"/>
              </a:ext>
            </a:extLst>
          </p:cNvPr>
          <p:cNvSpPr>
            <a:spLocks noGrp="1"/>
          </p:cNvSpPr>
          <p:nvPr>
            <p:ph type="pic" sz="quarter" idx="10"/>
          </p:nvPr>
        </p:nvSpPr>
        <p:spPr>
          <a:xfrm>
            <a:off x="10836451" y="3790252"/>
            <a:ext cx="5500829" cy="3372547"/>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3847163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5483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0" y="2"/>
            <a:ext cx="18288000" cy="777460"/>
          </a:xfrm>
          <a:custGeom>
            <a:avLst/>
            <a:gdLst/>
            <a:ahLst/>
            <a:cxnLst/>
            <a:rect l="l" t="t" r="r" b="b"/>
            <a:pathLst>
              <a:path w="12192000" h="885825">
                <a:moveTo>
                  <a:pt x="12192000" y="0"/>
                </a:moveTo>
                <a:lnTo>
                  <a:pt x="0" y="0"/>
                </a:lnTo>
                <a:lnTo>
                  <a:pt x="0" y="885444"/>
                </a:lnTo>
                <a:lnTo>
                  <a:pt x="12192000" y="885444"/>
                </a:lnTo>
                <a:lnTo>
                  <a:pt x="12192000" y="0"/>
                </a:lnTo>
                <a:close/>
              </a:path>
            </a:pathLst>
          </a:custGeom>
          <a:solidFill>
            <a:srgbClr val="D9D9D9"/>
          </a:solidFill>
        </p:spPr>
        <p:txBody>
          <a:bodyPr wrap="square" lIns="0" tIns="0" rIns="0" bIns="0" rtlCol="0"/>
          <a:lstStyle/>
          <a:p>
            <a:endParaRPr sz="2700"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5" name="object 8">
            <a:extLst>
              <a:ext uri="{FF2B5EF4-FFF2-40B4-BE49-F238E27FC236}">
                <a16:creationId xmlns:a16="http://schemas.microsoft.com/office/drawing/2014/main" id="{6848D573-1233-C342-E133-5A45B9688DF6}"/>
              </a:ext>
            </a:extLst>
          </p:cNvPr>
          <p:cNvSpPr/>
          <p:nvPr userDrawn="1"/>
        </p:nvSpPr>
        <p:spPr>
          <a:xfrm>
            <a:off x="0" y="776614"/>
            <a:ext cx="18284190" cy="88530"/>
          </a:xfrm>
          <a:custGeom>
            <a:avLst/>
            <a:gdLst/>
            <a:ahLst/>
            <a:cxnLst/>
            <a:rect l="l" t="t" r="r" b="b"/>
            <a:pathLst>
              <a:path w="12189460" h="45719">
                <a:moveTo>
                  <a:pt x="12188952" y="0"/>
                </a:moveTo>
                <a:lnTo>
                  <a:pt x="0" y="0"/>
                </a:lnTo>
                <a:lnTo>
                  <a:pt x="0" y="45720"/>
                </a:lnTo>
                <a:lnTo>
                  <a:pt x="12188952" y="45720"/>
                </a:lnTo>
                <a:lnTo>
                  <a:pt x="12188952" y="0"/>
                </a:lnTo>
                <a:close/>
              </a:path>
            </a:pathLst>
          </a:custGeom>
          <a:solidFill>
            <a:srgbClr val="7E7E7E"/>
          </a:solidFill>
        </p:spPr>
        <p:txBody>
          <a:bodyPr wrap="square" lIns="0" tIns="0" rIns="0" bIns="0" rtlCol="0"/>
          <a:lstStyle/>
          <a:p>
            <a:endParaRPr sz="2700" dirty="0"/>
          </a:p>
        </p:txBody>
      </p:sp>
    </p:spTree>
    <p:extLst>
      <p:ext uri="{BB962C8B-B14F-4D97-AF65-F5344CB8AC3E}">
        <p14:creationId xmlns:p14="http://schemas.microsoft.com/office/powerpoint/2010/main" val="141592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917D41-C7DD-4DE6-8841-79EA2EA47CAF}"/>
              </a:ext>
            </a:extLst>
          </p:cNvPr>
          <p:cNvSpPr>
            <a:spLocks noGrp="1"/>
          </p:cNvSpPr>
          <p:nvPr>
            <p:ph type="pic" sz="quarter" idx="10"/>
          </p:nvPr>
        </p:nvSpPr>
        <p:spPr>
          <a:xfrm>
            <a:off x="863600" y="870424"/>
            <a:ext cx="5867399" cy="6795296"/>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46759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06D8468A-DF47-4E98-BE34-40A22BED3CAE}"/>
              </a:ext>
            </a:extLst>
          </p:cNvPr>
          <p:cNvSpPr>
            <a:spLocks noGrp="1"/>
          </p:cNvSpPr>
          <p:nvPr>
            <p:ph type="pic" sz="quarter" idx="10"/>
          </p:nvPr>
        </p:nvSpPr>
        <p:spPr>
          <a:xfrm>
            <a:off x="10012680" y="4699000"/>
            <a:ext cx="7411719" cy="3223226"/>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63090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ADBFB595-34C3-4BF2-B481-966345BE1996}"/>
              </a:ext>
            </a:extLst>
          </p:cNvPr>
          <p:cNvSpPr>
            <a:spLocks noGrp="1"/>
          </p:cNvSpPr>
          <p:nvPr>
            <p:ph type="pic" sz="quarter" idx="10"/>
          </p:nvPr>
        </p:nvSpPr>
        <p:spPr>
          <a:xfrm>
            <a:off x="1815353" y="2165560"/>
            <a:ext cx="6216128" cy="3223226"/>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2" name="Picture Placeholder 4">
            <a:extLst>
              <a:ext uri="{FF2B5EF4-FFF2-40B4-BE49-F238E27FC236}">
                <a16:creationId xmlns:a16="http://schemas.microsoft.com/office/drawing/2014/main" id="{9AFCD6D4-E579-4AF8-B28C-EB5EAD59D0A4}"/>
              </a:ext>
            </a:extLst>
          </p:cNvPr>
          <p:cNvSpPr>
            <a:spLocks noGrp="1"/>
          </p:cNvSpPr>
          <p:nvPr>
            <p:ph type="pic" sz="quarter" idx="11"/>
          </p:nvPr>
        </p:nvSpPr>
        <p:spPr>
          <a:xfrm>
            <a:off x="1815353" y="5836920"/>
            <a:ext cx="6216128" cy="2284520"/>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184040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41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46DEBCFE-3426-4A6D-ADBF-7239F464ED8E}"/>
              </a:ext>
            </a:extLst>
          </p:cNvPr>
          <p:cNvSpPr>
            <a:spLocks noGrp="1"/>
          </p:cNvSpPr>
          <p:nvPr>
            <p:ph type="pic" sz="quarter" idx="10"/>
          </p:nvPr>
        </p:nvSpPr>
        <p:spPr>
          <a:xfrm>
            <a:off x="7315200" y="5245552"/>
            <a:ext cx="3913094" cy="3064216"/>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3" name="Picture Placeholder 4">
            <a:extLst>
              <a:ext uri="{FF2B5EF4-FFF2-40B4-BE49-F238E27FC236}">
                <a16:creationId xmlns:a16="http://schemas.microsoft.com/office/drawing/2014/main" id="{D3259E94-9E57-4B86-BAD6-05F4A6D64867}"/>
              </a:ext>
            </a:extLst>
          </p:cNvPr>
          <p:cNvSpPr>
            <a:spLocks noGrp="1"/>
          </p:cNvSpPr>
          <p:nvPr>
            <p:ph type="pic" sz="quarter" idx="11"/>
          </p:nvPr>
        </p:nvSpPr>
        <p:spPr>
          <a:xfrm>
            <a:off x="11591365" y="5245552"/>
            <a:ext cx="5798109" cy="3064216"/>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244523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6EAF271B-3804-4452-8236-FA679E8ABB79}"/>
              </a:ext>
            </a:extLst>
          </p:cNvPr>
          <p:cNvSpPr>
            <a:spLocks noGrp="1"/>
          </p:cNvSpPr>
          <p:nvPr>
            <p:ph type="pic" sz="quarter" idx="10"/>
          </p:nvPr>
        </p:nvSpPr>
        <p:spPr>
          <a:xfrm>
            <a:off x="7649585" y="2169743"/>
            <a:ext cx="2926975" cy="2973757"/>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4" name="Picture Placeholder 4">
            <a:extLst>
              <a:ext uri="{FF2B5EF4-FFF2-40B4-BE49-F238E27FC236}">
                <a16:creationId xmlns:a16="http://schemas.microsoft.com/office/drawing/2014/main" id="{CD54CD99-74F9-453E-BA42-E7C95E7E18CB}"/>
              </a:ext>
            </a:extLst>
          </p:cNvPr>
          <p:cNvSpPr>
            <a:spLocks noGrp="1"/>
          </p:cNvSpPr>
          <p:nvPr>
            <p:ph type="pic" sz="quarter" idx="11"/>
          </p:nvPr>
        </p:nvSpPr>
        <p:spPr>
          <a:xfrm>
            <a:off x="14462500" y="2169743"/>
            <a:ext cx="2926975" cy="2973757"/>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
        <p:nvSpPr>
          <p:cNvPr id="15" name="Picture Placeholder 4">
            <a:extLst>
              <a:ext uri="{FF2B5EF4-FFF2-40B4-BE49-F238E27FC236}">
                <a16:creationId xmlns:a16="http://schemas.microsoft.com/office/drawing/2014/main" id="{A5CBE196-F9C6-4CB4-962D-8CE415159155}"/>
              </a:ext>
            </a:extLst>
          </p:cNvPr>
          <p:cNvSpPr>
            <a:spLocks noGrp="1"/>
          </p:cNvSpPr>
          <p:nvPr>
            <p:ph type="pic" sz="quarter" idx="12"/>
          </p:nvPr>
        </p:nvSpPr>
        <p:spPr>
          <a:xfrm>
            <a:off x="11056042" y="2169743"/>
            <a:ext cx="2926975" cy="2973757"/>
          </a:xfrm>
          <a:custGeom>
            <a:avLst/>
            <a:gdLst>
              <a:gd name="connsiteX0" fmla="*/ 0 w 8448040"/>
              <a:gd name="connsiteY0" fmla="*/ 0 h 5471795"/>
              <a:gd name="connsiteX1" fmla="*/ 8448040 w 8448040"/>
              <a:gd name="connsiteY1" fmla="*/ 0 h 5471795"/>
              <a:gd name="connsiteX2" fmla="*/ 8448040 w 8448040"/>
              <a:gd name="connsiteY2" fmla="*/ 5471795 h 5471795"/>
              <a:gd name="connsiteX3" fmla="*/ 0 w 8448040"/>
              <a:gd name="connsiteY3" fmla="*/ 5471795 h 5471795"/>
            </a:gdLst>
            <a:ahLst/>
            <a:cxnLst>
              <a:cxn ang="0">
                <a:pos x="connsiteX0" y="connsiteY0"/>
              </a:cxn>
              <a:cxn ang="0">
                <a:pos x="connsiteX1" y="connsiteY1"/>
              </a:cxn>
              <a:cxn ang="0">
                <a:pos x="connsiteX2" y="connsiteY2"/>
              </a:cxn>
              <a:cxn ang="0">
                <a:pos x="connsiteX3" y="connsiteY3"/>
              </a:cxn>
            </a:cxnLst>
            <a:rect l="l" t="t" r="r" b="b"/>
            <a:pathLst>
              <a:path w="8448040" h="5471795">
                <a:moveTo>
                  <a:pt x="0" y="0"/>
                </a:moveTo>
                <a:lnTo>
                  <a:pt x="8448040" y="0"/>
                </a:lnTo>
                <a:lnTo>
                  <a:pt x="8448040" y="5471795"/>
                </a:lnTo>
                <a:lnTo>
                  <a:pt x="0" y="5471795"/>
                </a:lnTo>
                <a:close/>
              </a:path>
            </a:pathLst>
          </a:custGeom>
        </p:spPr>
        <p:txBody>
          <a:bodyPr wrap="square">
            <a:noAutofit/>
          </a:bodyPr>
          <a:lstStyle>
            <a:lvl1pPr>
              <a:defRPr sz="1800"/>
            </a:lvl1pPr>
          </a:lstStyle>
          <a:p>
            <a:endParaRPr lang="en-ID" dirty="0"/>
          </a:p>
        </p:txBody>
      </p:sp>
    </p:spTree>
    <p:extLst>
      <p:ext uri="{BB962C8B-B14F-4D97-AF65-F5344CB8AC3E}">
        <p14:creationId xmlns:p14="http://schemas.microsoft.com/office/powerpoint/2010/main" val="279577656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492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0" r:id="rId8"/>
    <p:sldLayoutId id="2147483668" r:id="rId9"/>
    <p:sldLayoutId id="2147483669"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4" r:id="rId22"/>
    <p:sldLayoutId id="2147483685" r:id="rId23"/>
    <p:sldLayoutId id="2147483686" r:id="rId24"/>
    <p:sldLayoutId id="2147483687" r:id="rId25"/>
    <p:sldLayoutId id="2147483682" r:id="rId26"/>
    <p:sldLayoutId id="2147483683" r:id="rId27"/>
    <p:sldLayoutId id="2147483688" r:id="rId28"/>
    <p:sldLayoutId id="2147483689" r:id="rId29"/>
    <p:sldLayoutId id="2147483690" r:id="rId30"/>
    <p:sldLayoutId id="2147483691" r:id="rId31"/>
    <p:sldLayoutId id="2147483692" r:id="rId32"/>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4" userDrawn="1">
          <p15:clr>
            <a:srgbClr val="F26B43"/>
          </p15:clr>
        </p15:guide>
        <p15:guide id="2" pos="10976" userDrawn="1">
          <p15:clr>
            <a:srgbClr val="F26B43"/>
          </p15:clr>
        </p15:guide>
        <p15:guide id="3" orient="horz" pos="518" userDrawn="1">
          <p15:clr>
            <a:srgbClr val="F26B43"/>
          </p15:clr>
        </p15:guide>
        <p15:guide id="4" orient="horz" pos="59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ED526D8-E323-478B-87F6-398AEF5DD9AB}"/>
              </a:ext>
            </a:extLst>
          </p:cNvPr>
          <p:cNvSpPr/>
          <p:nvPr/>
        </p:nvSpPr>
        <p:spPr>
          <a:xfrm>
            <a:off x="14862412" y="8852605"/>
            <a:ext cx="2561987" cy="612071"/>
          </a:xfrm>
          <a:prstGeom prst="roundRect">
            <a:avLst>
              <a:gd name="adj" fmla="val 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TextBox 4">
            <a:extLst>
              <a:ext uri="{FF2B5EF4-FFF2-40B4-BE49-F238E27FC236}">
                <a16:creationId xmlns:a16="http://schemas.microsoft.com/office/drawing/2014/main" id="{4102BA6E-6799-42FC-AD7C-B0FE94A4B024}"/>
              </a:ext>
            </a:extLst>
          </p:cNvPr>
          <p:cNvSpPr txBox="1"/>
          <p:nvPr/>
        </p:nvSpPr>
        <p:spPr>
          <a:xfrm>
            <a:off x="15473990" y="8994623"/>
            <a:ext cx="1338829" cy="369332"/>
          </a:xfrm>
          <a:prstGeom prst="rect">
            <a:avLst/>
          </a:prstGeom>
          <a:noFill/>
        </p:spPr>
        <p:txBody>
          <a:bodyPr wrap="none" rtlCol="0">
            <a:spAutoFit/>
          </a:bodyPr>
          <a:lstStyle/>
          <a:p>
            <a:pPr algn="ctr"/>
            <a:r>
              <a:rPr lang="en-US" b="1" spc="300" dirty="0">
                <a:solidFill>
                  <a:schemeClr val="bg1"/>
                </a:solidFill>
                <a:latin typeface="Poppins" panose="00000500000000000000" pitchFamily="2" charset="0"/>
                <a:cs typeface="Poppins" panose="00000500000000000000" pitchFamily="2" charset="0"/>
              </a:rPr>
              <a:t>Started</a:t>
            </a:r>
            <a:endParaRPr lang="en-ID" b="1" spc="300" dirty="0">
              <a:solidFill>
                <a:schemeClr val="bg1"/>
              </a:solidFill>
              <a:latin typeface="Poppins" panose="00000500000000000000" pitchFamily="2" charset="0"/>
              <a:cs typeface="Poppins" panose="00000500000000000000" pitchFamily="2" charset="0"/>
            </a:endParaRPr>
          </a:p>
        </p:txBody>
      </p:sp>
      <p:sp>
        <p:nvSpPr>
          <p:cNvPr id="14" name="TextBox 13">
            <a:extLst>
              <a:ext uri="{FF2B5EF4-FFF2-40B4-BE49-F238E27FC236}">
                <a16:creationId xmlns:a16="http://schemas.microsoft.com/office/drawing/2014/main" id="{083A7387-D9F2-4D74-9835-F6F8BE014D57}"/>
              </a:ext>
            </a:extLst>
          </p:cNvPr>
          <p:cNvSpPr txBox="1"/>
          <p:nvPr/>
        </p:nvSpPr>
        <p:spPr>
          <a:xfrm>
            <a:off x="1429862" y="6022270"/>
            <a:ext cx="9707061" cy="821572"/>
          </a:xfrm>
          <a:prstGeom prst="rect">
            <a:avLst/>
          </a:prstGeom>
          <a:noFill/>
        </p:spPr>
        <p:txBody>
          <a:bodyPr wrap="square" rtlCol="0">
            <a:spAutoFit/>
          </a:bodyPr>
          <a:lstStyle/>
          <a:p>
            <a:pPr>
              <a:lnSpc>
                <a:spcPct val="150000"/>
              </a:lnSpc>
            </a:pPr>
            <a:r>
              <a:rPr lang="zh-TW" altLang="en-US" sz="3600" dirty="0">
                <a:effectLst>
                  <a:outerShdw blurRad="50800" dist="38100" dir="8100000" algn="tr" rotWithShape="0">
                    <a:prstClr val="black">
                      <a:alpha val="40000"/>
                    </a:prstClr>
                  </a:outerShdw>
                </a:effectLst>
                <a:latin typeface="微軟正黑體" panose="020B0604030504040204" pitchFamily="34" charset="-120"/>
                <a:ea typeface="微軟正黑體" panose="020B0604030504040204" pitchFamily="34" charset="-120"/>
                <a:cs typeface="Poppins" panose="00000500000000000000" pitchFamily="2" charset="0"/>
              </a:rPr>
              <a:t>期中報告</a:t>
            </a:r>
            <a:endParaRPr lang="en-ID" sz="3600" dirty="0">
              <a:effectLst>
                <a:outerShdw blurRad="50800" dist="38100" dir="8100000" algn="tr" rotWithShape="0">
                  <a:prstClr val="black">
                    <a:alpha val="40000"/>
                  </a:prstClr>
                </a:outerShdw>
              </a:effectLst>
              <a:latin typeface="微軟正黑體" panose="020B0604030504040204" pitchFamily="34" charset="-120"/>
              <a:ea typeface="微軟正黑體" panose="020B0604030504040204" pitchFamily="34" charset="-120"/>
              <a:cs typeface="Poppins" panose="00000500000000000000" pitchFamily="2" charset="0"/>
            </a:endParaRPr>
          </a:p>
        </p:txBody>
      </p:sp>
      <p:sp>
        <p:nvSpPr>
          <p:cNvPr id="27" name="Freeform: Shape 26">
            <a:extLst>
              <a:ext uri="{FF2B5EF4-FFF2-40B4-BE49-F238E27FC236}">
                <a16:creationId xmlns:a16="http://schemas.microsoft.com/office/drawing/2014/main" id="{57809B1C-9FCC-47BB-9E99-BB8AF8D58EE6}"/>
              </a:ext>
            </a:extLst>
          </p:cNvPr>
          <p:cNvSpPr/>
          <p:nvPr/>
        </p:nvSpPr>
        <p:spPr>
          <a:xfrm rot="18900000">
            <a:off x="16702460" y="144243"/>
            <a:ext cx="1535319" cy="1356163"/>
          </a:xfrm>
          <a:custGeom>
            <a:avLst/>
            <a:gdLst>
              <a:gd name="connsiteX0" fmla="*/ 1126341 w 2017285"/>
              <a:gd name="connsiteY0" fmla="*/ 0 h 1781888"/>
              <a:gd name="connsiteX1" fmla="*/ 1954718 w 2017285"/>
              <a:gd name="connsiteY1" fmla="*/ 828377 h 1781888"/>
              <a:gd name="connsiteX2" fmla="*/ 2017285 w 2017285"/>
              <a:gd name="connsiteY2" fmla="*/ 890944 h 1781888"/>
              <a:gd name="connsiteX3" fmla="*/ 1954718 w 2017285"/>
              <a:gd name="connsiteY3" fmla="*/ 953511 h 1781888"/>
              <a:gd name="connsiteX4" fmla="*/ 1126341 w 2017285"/>
              <a:gd name="connsiteY4" fmla="*/ 1781888 h 1781888"/>
              <a:gd name="connsiteX5" fmla="*/ 1063774 w 2017285"/>
              <a:gd name="connsiteY5" fmla="*/ 1719321 h 1781888"/>
              <a:gd name="connsiteX6" fmla="*/ 1844753 w 2017285"/>
              <a:gd name="connsiteY6" fmla="*/ 938342 h 1781888"/>
              <a:gd name="connsiteX7" fmla="*/ 0 w 2017285"/>
              <a:gd name="connsiteY7" fmla="*/ 938342 h 1781888"/>
              <a:gd name="connsiteX8" fmla="*/ 0 w 2017285"/>
              <a:gd name="connsiteY8" fmla="*/ 849859 h 1781888"/>
              <a:gd name="connsiteX9" fmla="*/ 1851066 w 2017285"/>
              <a:gd name="connsiteY9" fmla="*/ 849859 h 1781888"/>
              <a:gd name="connsiteX10" fmla="*/ 1063774 w 2017285"/>
              <a:gd name="connsiteY10" fmla="*/ 62567 h 178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7285" h="1781888">
                <a:moveTo>
                  <a:pt x="1126341" y="0"/>
                </a:moveTo>
                <a:lnTo>
                  <a:pt x="1954718" y="828377"/>
                </a:lnTo>
                <a:lnTo>
                  <a:pt x="2017285" y="890944"/>
                </a:lnTo>
                <a:lnTo>
                  <a:pt x="1954718" y="953511"/>
                </a:lnTo>
                <a:lnTo>
                  <a:pt x="1126341" y="1781888"/>
                </a:lnTo>
                <a:lnTo>
                  <a:pt x="1063774" y="1719321"/>
                </a:lnTo>
                <a:lnTo>
                  <a:pt x="1844753" y="938342"/>
                </a:lnTo>
                <a:lnTo>
                  <a:pt x="0" y="938342"/>
                </a:lnTo>
                <a:lnTo>
                  <a:pt x="0" y="849859"/>
                </a:lnTo>
                <a:lnTo>
                  <a:pt x="1851066" y="849859"/>
                </a:lnTo>
                <a:lnTo>
                  <a:pt x="1063774" y="6256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10" name="文字方塊 9">
            <a:extLst>
              <a:ext uri="{FF2B5EF4-FFF2-40B4-BE49-F238E27FC236}">
                <a16:creationId xmlns:a16="http://schemas.microsoft.com/office/drawing/2014/main" id="{C573E4FA-130D-4990-85B9-C7CA57499D21}"/>
              </a:ext>
            </a:extLst>
          </p:cNvPr>
          <p:cNvSpPr txBox="1"/>
          <p:nvPr/>
        </p:nvSpPr>
        <p:spPr>
          <a:xfrm>
            <a:off x="863601" y="8866511"/>
            <a:ext cx="5023009" cy="659540"/>
          </a:xfrm>
          <a:prstGeom prst="rect">
            <a:avLst/>
          </a:prstGeom>
          <a:noFill/>
        </p:spPr>
        <p:txBody>
          <a:bodyPr wrap="square" rtlCol="0">
            <a:spAutoFit/>
          </a:bodyPr>
          <a:lstStyle/>
          <a:p>
            <a:pPr>
              <a:lnSpc>
                <a:spcPct val="150000"/>
              </a:lnSpc>
            </a:pPr>
            <a:r>
              <a:rPr lang="en-US" altLang="zh-TW" sz="2800" b="1" dirty="0">
                <a:solidFill>
                  <a:schemeClr val="tx1">
                    <a:lumMod val="90000"/>
                    <a:lumOff val="10000"/>
                  </a:schemeClr>
                </a:solidFill>
                <a:latin typeface="微軟正黑體" panose="020B0604030504040204" pitchFamily="34" charset="-120"/>
                <a:ea typeface="微軟正黑體" panose="020B0604030504040204" pitchFamily="34" charset="-120"/>
              </a:rPr>
              <a:t>R11H41009 </a:t>
            </a:r>
            <a:r>
              <a:rPr lang="zh-TW" altLang="en-US" sz="2800" b="1" dirty="0">
                <a:solidFill>
                  <a:schemeClr val="tx1">
                    <a:lumMod val="90000"/>
                    <a:lumOff val="10000"/>
                  </a:schemeClr>
                </a:solidFill>
                <a:latin typeface="微軟正黑體" panose="020B0604030504040204" pitchFamily="34" charset="-120"/>
                <a:ea typeface="微軟正黑體" panose="020B0604030504040204" pitchFamily="34" charset="-120"/>
              </a:rPr>
              <a:t>趙俊程</a:t>
            </a:r>
          </a:p>
        </p:txBody>
      </p:sp>
      <p:cxnSp>
        <p:nvCxnSpPr>
          <p:cNvPr id="3" name="直線接點 2">
            <a:extLst>
              <a:ext uri="{FF2B5EF4-FFF2-40B4-BE49-F238E27FC236}">
                <a16:creationId xmlns:a16="http://schemas.microsoft.com/office/drawing/2014/main" id="{D0AE59F7-456D-426E-8EBB-27BDB17FCB65}"/>
              </a:ext>
            </a:extLst>
          </p:cNvPr>
          <p:cNvCxnSpPr>
            <a:cxnSpLocks/>
          </p:cNvCxnSpPr>
          <p:nvPr/>
        </p:nvCxnSpPr>
        <p:spPr>
          <a:xfrm>
            <a:off x="863601" y="5902779"/>
            <a:ext cx="401319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13">
            <a:extLst>
              <a:ext uri="{FF2B5EF4-FFF2-40B4-BE49-F238E27FC236}">
                <a16:creationId xmlns:a16="http://schemas.microsoft.com/office/drawing/2014/main" id="{C1DCBF80-8C20-2905-5433-EED9ABAD5736}"/>
              </a:ext>
            </a:extLst>
          </p:cNvPr>
          <p:cNvSpPr txBox="1"/>
          <p:nvPr/>
        </p:nvSpPr>
        <p:spPr>
          <a:xfrm>
            <a:off x="1194259" y="4352033"/>
            <a:ext cx="9707061" cy="1550746"/>
          </a:xfrm>
          <a:prstGeom prst="rect">
            <a:avLst/>
          </a:prstGeom>
          <a:noFill/>
        </p:spPr>
        <p:txBody>
          <a:bodyPr wrap="square" rtlCol="0">
            <a:spAutoFit/>
          </a:bodyPr>
          <a:lstStyle/>
          <a:p>
            <a:pPr>
              <a:lnSpc>
                <a:spcPct val="150000"/>
              </a:lnSpc>
            </a:pPr>
            <a:r>
              <a:rPr lang="zh-TW" altLang="en-US" sz="7200" dirty="0">
                <a:effectLst>
                  <a:outerShdw blurRad="50800" dist="38100" dir="8100000" algn="tr" rotWithShape="0">
                    <a:prstClr val="black">
                      <a:alpha val="40000"/>
                    </a:prstClr>
                  </a:outerShdw>
                </a:effectLst>
                <a:latin typeface="微軟正黑體" panose="020B0604030504040204" pitchFamily="34" charset="-120"/>
                <a:ea typeface="微軟正黑體" panose="020B0604030504040204" pitchFamily="34" charset="-120"/>
                <a:cs typeface="Poppins" panose="00000500000000000000" pitchFamily="2" charset="0"/>
              </a:rPr>
              <a:t>統計計算</a:t>
            </a:r>
            <a:endParaRPr lang="en-ID" sz="7200" dirty="0">
              <a:effectLst>
                <a:outerShdw blurRad="50800" dist="38100" dir="8100000" algn="tr" rotWithShape="0">
                  <a:prstClr val="black">
                    <a:alpha val="40000"/>
                  </a:prstClr>
                </a:outerShdw>
              </a:effectLst>
              <a:latin typeface="微軟正黑體" panose="020B0604030504040204" pitchFamily="34" charset="-120"/>
              <a:ea typeface="微軟正黑體" panose="020B0604030504040204" pitchFamily="34" charset="-120"/>
              <a:cs typeface="Poppins" panose="00000500000000000000" pitchFamily="2" charset="0"/>
            </a:endParaRPr>
          </a:p>
        </p:txBody>
      </p:sp>
    </p:spTree>
    <p:extLst>
      <p:ext uri="{BB962C8B-B14F-4D97-AF65-F5344CB8AC3E}">
        <p14:creationId xmlns:p14="http://schemas.microsoft.com/office/powerpoint/2010/main" val="386547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531913" y="1264695"/>
            <a:ext cx="16775354" cy="1200329"/>
          </a:xfrm>
          <a:prstGeom prst="rect">
            <a:avLst/>
          </a:prstGeom>
          <a:noFill/>
        </p:spPr>
        <p:txBody>
          <a:bodyPr wrap="square">
            <a:spAutoFit/>
          </a:bodyPr>
          <a:lstStyle/>
          <a:p>
            <a:r>
              <a:rPr lang="en-US" altLang="zh-TW" sz="3600" b="0" i="0" dirty="0">
                <a:effectLst/>
                <a:latin typeface="Arial" panose="020B0604020202020204" pitchFamily="34" charset="0"/>
              </a:rPr>
              <a:t>6.</a:t>
            </a:r>
            <a:r>
              <a:rPr lang="zh-TW" altLang="en-US" sz="3600" b="0" i="0" dirty="0">
                <a:effectLst/>
                <a:latin typeface="Arial" panose="020B0604020202020204" pitchFamily="34" charset="0"/>
              </a:rPr>
              <a:t> </a:t>
            </a:r>
            <a:r>
              <a:rPr lang="en-US" altLang="zh-TW" sz="3600" b="0" i="0" dirty="0">
                <a:effectLst/>
                <a:latin typeface="Arial" panose="020B0604020202020204" pitchFamily="34" charset="0"/>
              </a:rPr>
              <a:t>Use the tile density of standard normal distribution as the importance</a:t>
            </a:r>
            <a:r>
              <a:rPr lang="zh-TW" altLang="en-US" sz="3600" b="0" i="0" dirty="0">
                <a:effectLst/>
                <a:latin typeface="Arial" panose="020B0604020202020204" pitchFamily="34" charset="0"/>
              </a:rPr>
              <a:t> </a:t>
            </a:r>
            <a:r>
              <a:rPr lang="en-US" altLang="zh-TW" sz="3600" b="0" i="0" dirty="0">
                <a:effectLst/>
                <a:latin typeface="Arial" panose="020B0604020202020204" pitchFamily="34" charset="0"/>
              </a:rPr>
              <a:t>function given by</a:t>
            </a:r>
            <a:endParaRPr lang="zh-TW" altLang="en-US" sz="3600" b="1"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9596E08E-E30A-54A5-4960-E09A9037CAE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668700" y="2748941"/>
            <a:ext cx="4501779" cy="1859141"/>
          </a:xfrm>
          <a:prstGeom prst="rect">
            <a:avLst/>
          </a:prstGeom>
        </p:spPr>
      </p:pic>
      <p:sp>
        <p:nvSpPr>
          <p:cNvPr id="10" name="文字方塊 9">
            <a:extLst>
              <a:ext uri="{FF2B5EF4-FFF2-40B4-BE49-F238E27FC236}">
                <a16:creationId xmlns:a16="http://schemas.microsoft.com/office/drawing/2014/main" id="{6B4528E5-22A1-2B2D-18E9-762C5E417851}"/>
              </a:ext>
            </a:extLst>
          </p:cNvPr>
          <p:cNvSpPr txBox="1"/>
          <p:nvPr/>
        </p:nvSpPr>
        <p:spPr>
          <a:xfrm>
            <a:off x="531912" y="4891999"/>
            <a:ext cx="16775353" cy="1077218"/>
          </a:xfrm>
          <a:prstGeom prst="rect">
            <a:avLst/>
          </a:prstGeom>
          <a:noFill/>
        </p:spPr>
        <p:txBody>
          <a:bodyPr wrap="square">
            <a:spAutoFit/>
          </a:bodyPr>
          <a:lstStyle/>
          <a:p>
            <a:r>
              <a:rPr lang="en-US" altLang="zh-TW" sz="3200" dirty="0">
                <a:latin typeface="Arial" panose="020B0604020202020204" pitchFamily="34" charset="0"/>
              </a:rPr>
              <a:t>where φ is the standard normal distribution and M (t) is the MGF of φ. Discuss the effect of t, −∞ &lt; t &lt; ∞</a:t>
            </a:r>
          </a:p>
        </p:txBody>
      </p:sp>
    </p:spTree>
    <p:extLst>
      <p:ext uri="{BB962C8B-B14F-4D97-AF65-F5344CB8AC3E}">
        <p14:creationId xmlns:p14="http://schemas.microsoft.com/office/powerpoint/2010/main" val="386847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FB8AEB6-1A78-EA16-3CF3-1090A785FF97}"/>
              </a:ext>
            </a:extLst>
          </p:cNvPr>
          <p:cNvSpPr txBox="1"/>
          <p:nvPr/>
        </p:nvSpPr>
        <p:spPr>
          <a:xfrm>
            <a:off x="476535" y="1154817"/>
            <a:ext cx="9614413" cy="8586966"/>
          </a:xfrm>
          <a:prstGeom prst="rect">
            <a:avLst/>
          </a:prstGeom>
          <a:solidFill>
            <a:schemeClr val="accent3">
              <a:lumMod val="40000"/>
              <a:lumOff val="60000"/>
            </a:schemeClr>
          </a:solidFill>
        </p:spPr>
        <p:txBody>
          <a:bodyPr wrap="square">
            <a:spAutoFit/>
          </a:bodyPr>
          <a:lstStyle/>
          <a:p>
            <a:r>
              <a:rPr lang="en-US" altLang="zh-TW" sz="2400" b="1" dirty="0">
                <a:latin typeface="微軟正黑體" panose="020B0604030504040204" pitchFamily="34" charset="-120"/>
                <a:ea typeface="微軟正黑體" panose="020B0604030504040204" pitchFamily="34" charset="-120"/>
              </a:rPr>
              <a:t>n &lt;- 10000</a:t>
            </a:r>
          </a:p>
          <a:p>
            <a:r>
              <a:rPr lang="en-US" altLang="zh-TW" sz="2400" b="1" dirty="0">
                <a:latin typeface="微軟正黑體" panose="020B0604030504040204" pitchFamily="34" charset="-120"/>
                <a:ea typeface="微軟正黑體" panose="020B0604030504040204" pitchFamily="34" charset="-120"/>
              </a:rPr>
              <a:t>g &lt;- function(x) {</a:t>
            </a:r>
          </a:p>
          <a:p>
            <a:r>
              <a:rPr lang="en-US" altLang="zh-TW" sz="2400" b="1" dirty="0">
                <a:latin typeface="微軟正黑體" panose="020B0604030504040204" pitchFamily="34" charset="-120"/>
                <a:ea typeface="微軟正黑體" panose="020B0604030504040204" pitchFamily="34" charset="-120"/>
              </a:rPr>
              <a:t>  (x^2 * exp(-0.5*x^2) / sqrt(2*pi)) * (x&gt;1)</a:t>
            </a:r>
          </a:p>
          <a:p>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ft &lt;- function(</a:t>
            </a:r>
            <a:r>
              <a:rPr lang="en-US" altLang="zh-TW" sz="2400" b="1" dirty="0" err="1">
                <a:latin typeface="微軟正黑體" panose="020B0604030504040204" pitchFamily="34" charset="-120"/>
                <a:ea typeface="微軟正黑體" panose="020B0604030504040204" pitchFamily="34" charset="-120"/>
              </a:rPr>
              <a:t>t,x</a:t>
            </a:r>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  (exp(t*x)*(1/sqrt(2*pi))*exp(-x^2/2))/exp((t^2)/2)</a:t>
            </a:r>
          </a:p>
          <a:p>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integrals6  &lt;- numeric(100)</a:t>
            </a:r>
          </a:p>
          <a:p>
            <a:r>
              <a:rPr lang="en-US" altLang="zh-TW" sz="2400" b="1" dirty="0">
                <a:latin typeface="微軟正黑體" panose="020B0604030504040204" pitchFamily="34" charset="-120"/>
                <a:ea typeface="微軟正黑體" panose="020B0604030504040204" pitchFamily="34" charset="-120"/>
              </a:rPr>
              <a:t>t &lt;- 3</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for(</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in 1:R){</a:t>
            </a:r>
          </a:p>
          <a:p>
            <a:r>
              <a:rPr lang="en-US" altLang="zh-TW" sz="2400" b="1" dirty="0">
                <a:latin typeface="微軟正黑體" panose="020B0604030504040204" pitchFamily="34" charset="-120"/>
                <a:ea typeface="微軟正黑體" panose="020B0604030504040204" pitchFamily="34" charset="-120"/>
              </a:rPr>
              <a:t>  u &lt;- </a:t>
            </a:r>
            <a:r>
              <a:rPr lang="en-US" altLang="zh-TW" sz="2400" b="1" dirty="0" err="1">
                <a:latin typeface="微軟正黑體" panose="020B0604030504040204" pitchFamily="34" charset="-120"/>
                <a:ea typeface="微軟正黑體" panose="020B0604030504040204" pitchFamily="34" charset="-120"/>
              </a:rPr>
              <a:t>runif</a:t>
            </a:r>
            <a:r>
              <a:rPr lang="en-US" altLang="zh-TW" sz="2400" b="1" dirty="0">
                <a:latin typeface="微軟正黑體" panose="020B0604030504040204" pitchFamily="34" charset="-120"/>
                <a:ea typeface="微軟正黑體" panose="020B0604030504040204" pitchFamily="34" charset="-120"/>
              </a:rPr>
              <a:t>(n)</a:t>
            </a:r>
          </a:p>
          <a:p>
            <a:r>
              <a:rPr lang="en-US" altLang="zh-TW" sz="2400" b="1" dirty="0">
                <a:latin typeface="微軟正黑體" panose="020B0604030504040204" pitchFamily="34" charset="-120"/>
                <a:ea typeface="微軟正黑體" panose="020B0604030504040204" pitchFamily="34" charset="-120"/>
              </a:rPr>
              <a:t>  x &lt;- t + </a:t>
            </a:r>
            <a:r>
              <a:rPr lang="en-US" altLang="zh-TW" sz="2400" b="1" dirty="0" err="1">
                <a:latin typeface="微軟正黑體" panose="020B0604030504040204" pitchFamily="34" charset="-120"/>
                <a:ea typeface="微軟正黑體" panose="020B0604030504040204" pitchFamily="34" charset="-120"/>
              </a:rPr>
              <a:t>qnorm</a:t>
            </a:r>
            <a:r>
              <a:rPr lang="en-US" altLang="zh-TW" sz="2400" b="1" dirty="0">
                <a:latin typeface="微軟正黑體" panose="020B0604030504040204" pitchFamily="34" charset="-120"/>
                <a:ea typeface="微軟正黑體" panose="020B0604030504040204" pitchFamily="34" charset="-120"/>
              </a:rPr>
              <a:t>(u)</a:t>
            </a:r>
          </a:p>
          <a:p>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fg</a:t>
            </a:r>
            <a:r>
              <a:rPr lang="en-US" altLang="zh-TW" sz="2400" b="1" dirty="0">
                <a:latin typeface="微軟正黑體" panose="020B0604030504040204" pitchFamily="34" charset="-120"/>
                <a:ea typeface="微軟正黑體" panose="020B0604030504040204" pitchFamily="34" charset="-120"/>
              </a:rPr>
              <a:t> &lt;- g(x)/ft(</a:t>
            </a:r>
            <a:r>
              <a:rPr lang="en-US" altLang="zh-TW" sz="2400" b="1" dirty="0" err="1">
                <a:latin typeface="微軟正黑體" panose="020B0604030504040204" pitchFamily="34" charset="-120"/>
                <a:ea typeface="微軟正黑體" panose="020B0604030504040204" pitchFamily="34" charset="-120"/>
              </a:rPr>
              <a:t>t,x</a:t>
            </a:r>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  integrals6[</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&lt;- mean(</a:t>
            </a:r>
            <a:r>
              <a:rPr lang="en-US" altLang="zh-TW" sz="2400" b="1" dirty="0" err="1">
                <a:latin typeface="微軟正黑體" panose="020B0604030504040204" pitchFamily="34" charset="-120"/>
                <a:ea typeface="微軟正黑體" panose="020B0604030504040204" pitchFamily="34" charset="-120"/>
              </a:rPr>
              <a:t>fg</a:t>
            </a:r>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theta6 &lt;- mean(integrals6)</a:t>
            </a:r>
          </a:p>
          <a:p>
            <a:r>
              <a:rPr lang="en-US" altLang="zh-TW" sz="2400" b="1" dirty="0">
                <a:latin typeface="微軟正黑體" panose="020B0604030504040204" pitchFamily="34" charset="-120"/>
                <a:ea typeface="微軟正黑體" panose="020B0604030504040204" pitchFamily="34" charset="-120"/>
              </a:rPr>
              <a:t>var6 &lt;- var(integrals6)/R</a:t>
            </a:r>
          </a:p>
          <a:p>
            <a:r>
              <a:rPr lang="en-US" altLang="zh-TW" sz="2400" b="1" dirty="0">
                <a:latin typeface="微軟正黑體" panose="020B0604030504040204" pitchFamily="34" charset="-120"/>
                <a:ea typeface="微軟正黑體" panose="020B0604030504040204" pitchFamily="34" charset="-120"/>
              </a:rPr>
              <a:t>print(c(theta6,var6))</a:t>
            </a:r>
          </a:p>
          <a:p>
            <a:r>
              <a:rPr lang="en-US" altLang="zh-TW" sz="2400" b="1" dirty="0">
                <a:latin typeface="微軟正黑體" panose="020B0604030504040204" pitchFamily="34" charset="-120"/>
                <a:ea typeface="微軟正黑體" panose="020B0604030504040204" pitchFamily="34" charset="-120"/>
              </a:rPr>
              <a:t>plot(1:R, integrals6, type="l", </a:t>
            </a:r>
            <a:r>
              <a:rPr lang="en-US" altLang="zh-TW" sz="2400" b="1" dirty="0" err="1">
                <a:latin typeface="微軟正黑體" panose="020B0604030504040204" pitchFamily="34" charset="-120"/>
                <a:ea typeface="微軟正黑體" panose="020B0604030504040204" pitchFamily="34" charset="-120"/>
              </a:rPr>
              <a:t>xlab</a:t>
            </a:r>
            <a:r>
              <a:rPr lang="en-US" altLang="zh-TW" sz="2400" b="1" dirty="0">
                <a:latin typeface="微軟正黑體" panose="020B0604030504040204" pitchFamily="34" charset="-120"/>
                <a:ea typeface="微軟正黑體" panose="020B0604030504040204" pitchFamily="34" charset="-120"/>
              </a:rPr>
              <a:t>="Number of iterations", </a:t>
            </a:r>
            <a:r>
              <a:rPr lang="en-US" altLang="zh-TW" sz="2400" b="1" dirty="0" err="1">
                <a:latin typeface="微軟正黑體" panose="020B0604030504040204" pitchFamily="34" charset="-120"/>
                <a:ea typeface="微軟正黑體" panose="020B0604030504040204" pitchFamily="34" charset="-120"/>
              </a:rPr>
              <a:t>ylab</a:t>
            </a:r>
            <a:r>
              <a:rPr lang="en-US" altLang="zh-TW" sz="2400" b="1" dirty="0">
                <a:latin typeface="微軟正黑體" panose="020B0604030504040204" pitchFamily="34" charset="-120"/>
                <a:ea typeface="微軟正黑體" panose="020B0604030504040204" pitchFamily="34" charset="-120"/>
              </a:rPr>
              <a:t>="Estimated integral value",</a:t>
            </a:r>
            <a:r>
              <a:rPr lang="en-US" altLang="zh-TW" sz="2400" b="1" dirty="0" err="1">
                <a:latin typeface="微軟正黑體" panose="020B0604030504040204" pitchFamily="34" charset="-120"/>
                <a:ea typeface="微軟正黑體" panose="020B0604030504040204" pitchFamily="34" charset="-120"/>
              </a:rPr>
              <a:t>ylim</a:t>
            </a:r>
            <a:r>
              <a:rPr lang="en-US" altLang="zh-TW" sz="2400" b="1" dirty="0">
                <a:latin typeface="微軟正黑體" panose="020B0604030504040204" pitchFamily="34" charset="-120"/>
                <a:ea typeface="微軟正黑體" panose="020B0604030504040204" pitchFamily="34" charset="-120"/>
              </a:rPr>
              <a:t>=c(0.35,0.43))</a:t>
            </a:r>
          </a:p>
          <a:p>
            <a:r>
              <a:rPr lang="en-US" altLang="zh-TW" sz="2400" b="1" dirty="0" err="1">
                <a:latin typeface="微軟正黑體" panose="020B0604030504040204" pitchFamily="34" charset="-120"/>
                <a:ea typeface="微軟正黑體" panose="020B0604030504040204" pitchFamily="34" charset="-120"/>
              </a:rPr>
              <a:t>abline</a:t>
            </a:r>
            <a:r>
              <a:rPr lang="en-US" altLang="zh-TW" sz="2400" b="1" dirty="0">
                <a:latin typeface="微軟正黑體" panose="020B0604030504040204" pitchFamily="34" charset="-120"/>
                <a:ea typeface="微軟正黑體" panose="020B0604030504040204" pitchFamily="34" charset="-120"/>
              </a:rPr>
              <a:t>(a=0.40062,b=0,col='red')</a:t>
            </a:r>
            <a:endParaRPr lang="en-US" altLang="zh-TW" sz="2000" b="1"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D00C601C-CDA5-8ABC-4F3D-A3994BF9D36B}"/>
              </a:ext>
            </a:extLst>
          </p:cNvPr>
          <p:cNvPicPr>
            <a:picLocks noChangeAspect="1"/>
          </p:cNvPicPr>
          <p:nvPr/>
        </p:nvPicPr>
        <p:blipFill>
          <a:blip r:embed="rId3"/>
          <a:stretch>
            <a:fillRect/>
          </a:stretch>
        </p:blipFill>
        <p:spPr>
          <a:xfrm>
            <a:off x="10248456" y="868252"/>
            <a:ext cx="8039544" cy="5735602"/>
          </a:xfrm>
          <a:prstGeom prst="rect">
            <a:avLst/>
          </a:prstGeom>
        </p:spPr>
      </p:pic>
      <p:sp>
        <p:nvSpPr>
          <p:cNvPr id="6" name="AutoShape 4">
            <a:extLst>
              <a:ext uri="{FF2B5EF4-FFF2-40B4-BE49-F238E27FC236}">
                <a16:creationId xmlns:a16="http://schemas.microsoft.com/office/drawing/2014/main" id="{00355767-CCCA-2B0F-C405-5BE2696B3EC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6">
            <a:extLst>
              <a:ext uri="{FF2B5EF4-FFF2-40B4-BE49-F238E27FC236}">
                <a16:creationId xmlns:a16="http://schemas.microsoft.com/office/drawing/2014/main" id="{64268DCA-5EFE-73E8-575B-3AEAE87AA505}"/>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Rectangle 1">
            <a:extLst>
              <a:ext uri="{FF2B5EF4-FFF2-40B4-BE49-F238E27FC236}">
                <a16:creationId xmlns:a16="http://schemas.microsoft.com/office/drawing/2014/main" id="{75A3130F-5329-080A-2536-6F078C7B30D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8" name="文字方塊 7">
            <a:extLst>
              <a:ext uri="{FF2B5EF4-FFF2-40B4-BE49-F238E27FC236}">
                <a16:creationId xmlns:a16="http://schemas.microsoft.com/office/drawing/2014/main" id="{9F72809F-AA5C-1FA0-A82A-7F522243349F}"/>
              </a:ext>
            </a:extLst>
          </p:cNvPr>
          <p:cNvSpPr txBox="1"/>
          <p:nvPr/>
        </p:nvSpPr>
        <p:spPr>
          <a:xfrm>
            <a:off x="4724400" y="7796770"/>
            <a:ext cx="9144000" cy="646331"/>
          </a:xfrm>
          <a:prstGeom prst="rect">
            <a:avLst/>
          </a:prstGeom>
          <a:noFill/>
        </p:spPr>
        <p:txBody>
          <a:bodyPr wrap="square">
            <a:spAutoFit/>
          </a:bodyPr>
          <a:lstStyle>
            <a:defPPr>
              <a:defRPr lang="en-US"/>
            </a:defPPr>
            <a:lvl1pPr>
              <a:defRPr sz="3600">
                <a:solidFill>
                  <a:srgbClr val="FF0000"/>
                </a:solidFill>
              </a:defRPr>
            </a:lvl1pPr>
          </a:lstStyle>
          <a:p>
            <a:r>
              <a:rPr lang="en-US" altLang="zh-TW" dirty="0"/>
              <a:t>[1] 4.007649e-01 5.564904e-07</a:t>
            </a:r>
            <a:endParaRPr lang="zh-TW" altLang="en-US" dirty="0"/>
          </a:p>
        </p:txBody>
      </p:sp>
    </p:spTree>
    <p:extLst>
      <p:ext uri="{BB962C8B-B14F-4D97-AF65-F5344CB8AC3E}">
        <p14:creationId xmlns:p14="http://schemas.microsoft.com/office/powerpoint/2010/main" val="319934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FB8AEB6-1A78-EA16-3CF3-1090A785FF97}"/>
              </a:ext>
            </a:extLst>
          </p:cNvPr>
          <p:cNvSpPr txBox="1"/>
          <p:nvPr/>
        </p:nvSpPr>
        <p:spPr>
          <a:xfrm>
            <a:off x="219137" y="924909"/>
            <a:ext cx="7808757" cy="9017853"/>
          </a:xfrm>
          <a:prstGeom prst="rect">
            <a:avLst/>
          </a:prstGeom>
          <a:solidFill>
            <a:schemeClr val="accent3">
              <a:lumMod val="40000"/>
              <a:lumOff val="60000"/>
            </a:schemeClr>
          </a:solidFill>
        </p:spPr>
        <p:txBody>
          <a:bodyPr wrap="square">
            <a:spAutoFit/>
          </a:bodyPr>
          <a:lstStyle/>
          <a:p>
            <a:r>
              <a:rPr lang="en-US" altLang="zh-TW" sz="2000" b="1" dirty="0">
                <a:latin typeface="微軟正黑體" panose="020B0604030504040204" pitchFamily="34" charset="-120"/>
                <a:ea typeface="微軟正黑體" panose="020B0604030504040204" pitchFamily="34" charset="-120"/>
              </a:rPr>
              <a:t>n &lt;- 10000</a:t>
            </a:r>
          </a:p>
          <a:p>
            <a:r>
              <a:rPr lang="en-US" altLang="zh-TW" sz="2000" b="1" dirty="0">
                <a:latin typeface="微軟正黑體" panose="020B0604030504040204" pitchFamily="34" charset="-120"/>
                <a:ea typeface="微軟正黑體" panose="020B0604030504040204" pitchFamily="34" charset="-120"/>
              </a:rPr>
              <a:t>R &lt;- 100 #</a:t>
            </a:r>
            <a:r>
              <a:rPr lang="zh-TW" altLang="en-US" sz="2000" b="1" dirty="0">
                <a:latin typeface="微軟正黑體" panose="020B0604030504040204" pitchFamily="34" charset="-120"/>
                <a:ea typeface="微軟正黑體" panose="020B0604030504040204" pitchFamily="34" charset="-120"/>
              </a:rPr>
              <a:t>模擬次數</a:t>
            </a:r>
          </a:p>
          <a:p>
            <a:r>
              <a:rPr lang="en-US" altLang="zh-TW" sz="2000" b="1" dirty="0">
                <a:latin typeface="微軟正黑體" panose="020B0604030504040204" pitchFamily="34" charset="-120"/>
                <a:ea typeface="微軟正黑體" panose="020B0604030504040204" pitchFamily="34" charset="-120"/>
              </a:rPr>
              <a:t>g &lt;- function(x) {</a:t>
            </a:r>
          </a:p>
          <a:p>
            <a:r>
              <a:rPr lang="en-US" altLang="zh-TW" sz="2000" b="1" dirty="0">
                <a:latin typeface="微軟正黑體" panose="020B0604030504040204" pitchFamily="34" charset="-120"/>
                <a:ea typeface="微軟正黑體" panose="020B0604030504040204" pitchFamily="34" charset="-120"/>
              </a:rPr>
              <a:t>  (x^2 * exp(-0.5*x^2) / sqrt(2*pi)) * (x&gt;1)</a:t>
            </a:r>
          </a:p>
          <a:p>
            <a:r>
              <a:rPr lang="en-US" altLang="zh-TW" sz="2000" b="1" dirty="0">
                <a:latin typeface="微軟正黑體" panose="020B0604030504040204" pitchFamily="34" charset="-120"/>
                <a:ea typeface="微軟正黑體" panose="020B0604030504040204" pitchFamily="34" charset="-120"/>
              </a:rPr>
              <a:t>}</a:t>
            </a:r>
          </a:p>
          <a:p>
            <a:r>
              <a:rPr lang="en-US" altLang="zh-TW" sz="2000" b="1" dirty="0">
                <a:latin typeface="微軟正黑體" panose="020B0604030504040204" pitchFamily="34" charset="-120"/>
                <a:ea typeface="微軟正黑體" panose="020B0604030504040204" pitchFamily="34" charset="-120"/>
              </a:rPr>
              <a:t>ft &lt;- function(</a:t>
            </a:r>
            <a:r>
              <a:rPr lang="en-US" altLang="zh-TW" sz="2000" b="1" dirty="0" err="1">
                <a:latin typeface="微軟正黑體" panose="020B0604030504040204" pitchFamily="34" charset="-120"/>
                <a:ea typeface="微軟正黑體" panose="020B0604030504040204" pitchFamily="34" charset="-120"/>
              </a:rPr>
              <a:t>t,x</a:t>
            </a:r>
            <a:r>
              <a:rPr lang="en-US" altLang="zh-TW" sz="2000" b="1" dirty="0">
                <a:latin typeface="微軟正黑體" panose="020B0604030504040204" pitchFamily="34" charset="-120"/>
                <a:ea typeface="微軟正黑體" panose="020B0604030504040204" pitchFamily="34" charset="-120"/>
              </a:rPr>
              <a:t>){</a:t>
            </a:r>
          </a:p>
          <a:p>
            <a:r>
              <a:rPr lang="en-US" altLang="zh-TW" sz="2000" b="1" dirty="0">
                <a:latin typeface="微軟正黑體" panose="020B0604030504040204" pitchFamily="34" charset="-120"/>
                <a:ea typeface="微軟正黑體" panose="020B0604030504040204" pitchFamily="34" charset="-120"/>
              </a:rPr>
              <a:t>  (exp(t*x)*(1/sqrt(2*pi))*exp(-x^2/2))/exp((t^2)/2)</a:t>
            </a:r>
          </a:p>
          <a:p>
            <a:r>
              <a:rPr lang="en-US" altLang="zh-TW" sz="2000" b="1" dirty="0">
                <a:latin typeface="微軟正黑體" panose="020B0604030504040204" pitchFamily="34" charset="-120"/>
                <a:ea typeface="微軟正黑體" panose="020B0604030504040204" pitchFamily="34" charset="-120"/>
              </a:rPr>
              <a:t>}</a:t>
            </a:r>
          </a:p>
          <a:p>
            <a:endParaRPr lang="en-US" altLang="zh-TW" sz="2000" b="1" dirty="0">
              <a:latin typeface="微軟正黑體" panose="020B0604030504040204" pitchFamily="34" charset="-120"/>
              <a:ea typeface="微軟正黑體" panose="020B0604030504040204" pitchFamily="34" charset="-120"/>
            </a:endParaRPr>
          </a:p>
          <a:p>
            <a:r>
              <a:rPr lang="en-US" altLang="zh-TW" sz="2000" b="1" dirty="0" err="1">
                <a:latin typeface="微軟正黑體" panose="020B0604030504040204" pitchFamily="34" charset="-120"/>
                <a:ea typeface="微軟正黑體" panose="020B0604030504040204" pitchFamily="34" charset="-120"/>
              </a:rPr>
              <a:t>t_values</a:t>
            </a:r>
            <a:r>
              <a:rPr lang="en-US" altLang="zh-TW" sz="2000" b="1" dirty="0">
                <a:latin typeface="微軟正黑體" panose="020B0604030504040204" pitchFamily="34" charset="-120"/>
                <a:ea typeface="微軟正黑體" panose="020B0604030504040204" pitchFamily="34" charset="-120"/>
              </a:rPr>
              <a:t> &lt;- seq(-10, 10, by=1) # t</a:t>
            </a:r>
            <a:r>
              <a:rPr lang="zh-TW" altLang="en-US" sz="2000" b="1" dirty="0">
                <a:latin typeface="微軟正黑體" panose="020B0604030504040204" pitchFamily="34" charset="-120"/>
                <a:ea typeface="微軟正黑體" panose="020B0604030504040204" pitchFamily="34" charset="-120"/>
              </a:rPr>
              <a:t>值從</a:t>
            </a:r>
            <a:r>
              <a:rPr lang="en-US" altLang="zh-TW" sz="2000" b="1" dirty="0">
                <a:latin typeface="微軟正黑體" panose="020B0604030504040204" pitchFamily="34" charset="-120"/>
                <a:ea typeface="微軟正黑體" panose="020B0604030504040204" pitchFamily="34" charset="-120"/>
              </a:rPr>
              <a:t>-10</a:t>
            </a:r>
            <a:r>
              <a:rPr lang="zh-TW" altLang="en-US" sz="2000" b="1" dirty="0">
                <a:latin typeface="微軟正黑體" panose="020B0604030504040204" pitchFamily="34" charset="-120"/>
                <a:ea typeface="微軟正黑體" panose="020B0604030504040204" pitchFamily="34" charset="-120"/>
              </a:rPr>
              <a:t>到</a:t>
            </a:r>
            <a:r>
              <a:rPr lang="en-US" altLang="zh-TW" sz="2000" b="1" dirty="0">
                <a:latin typeface="微軟正黑體" panose="020B0604030504040204" pitchFamily="34" charset="-120"/>
                <a:ea typeface="微軟正黑體" panose="020B0604030504040204" pitchFamily="34" charset="-120"/>
              </a:rPr>
              <a:t>10</a:t>
            </a:r>
          </a:p>
          <a:p>
            <a:r>
              <a:rPr lang="en-US" altLang="zh-TW" sz="2000" b="1" dirty="0">
                <a:latin typeface="微軟正黑體" panose="020B0604030504040204" pitchFamily="34" charset="-120"/>
                <a:ea typeface="微軟正黑體" panose="020B0604030504040204" pitchFamily="34" charset="-120"/>
              </a:rPr>
              <a:t>results &lt;- matrix(0, length(</a:t>
            </a:r>
            <a:r>
              <a:rPr lang="en-US" altLang="zh-TW" sz="2000" b="1" dirty="0" err="1">
                <a:latin typeface="微軟正黑體" panose="020B0604030504040204" pitchFamily="34" charset="-120"/>
                <a:ea typeface="微軟正黑體" panose="020B0604030504040204" pitchFamily="34" charset="-120"/>
              </a:rPr>
              <a:t>t_values</a:t>
            </a:r>
            <a:r>
              <a:rPr lang="en-US" altLang="zh-TW" sz="2000" b="1" dirty="0">
                <a:latin typeface="微軟正黑體" panose="020B0604030504040204" pitchFamily="34" charset="-120"/>
                <a:ea typeface="微軟正黑體" panose="020B0604030504040204" pitchFamily="34" charset="-120"/>
              </a:rPr>
              <a:t>), 2)</a:t>
            </a:r>
          </a:p>
          <a:p>
            <a:endParaRPr lang="en-US" altLang="zh-TW" sz="20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for (</a:t>
            </a:r>
            <a:r>
              <a:rPr lang="en-US" altLang="zh-TW" sz="2000" b="1" dirty="0" err="1">
                <a:latin typeface="微軟正黑體" panose="020B0604030504040204" pitchFamily="34" charset="-120"/>
                <a:ea typeface="微軟正黑體" panose="020B0604030504040204" pitchFamily="34" charset="-120"/>
              </a:rPr>
              <a:t>t_index</a:t>
            </a:r>
            <a:r>
              <a:rPr lang="en-US" altLang="zh-TW" sz="2000" b="1" dirty="0">
                <a:latin typeface="微軟正黑體" panose="020B0604030504040204" pitchFamily="34" charset="-120"/>
                <a:ea typeface="微軟正黑體" panose="020B0604030504040204" pitchFamily="34" charset="-120"/>
              </a:rPr>
              <a:t> in 1:length(</a:t>
            </a:r>
            <a:r>
              <a:rPr lang="en-US" altLang="zh-TW" sz="2000" b="1" dirty="0" err="1">
                <a:latin typeface="微軟正黑體" panose="020B0604030504040204" pitchFamily="34" charset="-120"/>
                <a:ea typeface="微軟正黑體" panose="020B0604030504040204" pitchFamily="34" charset="-120"/>
              </a:rPr>
              <a:t>t_values</a:t>
            </a:r>
            <a:r>
              <a:rPr lang="en-US" altLang="zh-TW" sz="2000" b="1" dirty="0">
                <a:latin typeface="微軟正黑體" panose="020B0604030504040204" pitchFamily="34" charset="-120"/>
                <a:ea typeface="微軟正黑體" panose="020B0604030504040204" pitchFamily="34" charset="-120"/>
              </a:rPr>
              <a:t>)) {</a:t>
            </a:r>
          </a:p>
          <a:p>
            <a:r>
              <a:rPr lang="en-US" altLang="zh-TW" sz="2000" b="1" dirty="0">
                <a:latin typeface="微軟正黑體" panose="020B0604030504040204" pitchFamily="34" charset="-120"/>
                <a:ea typeface="微軟正黑體" panose="020B0604030504040204" pitchFamily="34" charset="-120"/>
              </a:rPr>
              <a:t>  t &lt;- </a:t>
            </a:r>
            <a:r>
              <a:rPr lang="en-US" altLang="zh-TW" sz="2000" b="1" dirty="0" err="1">
                <a:latin typeface="微軟正黑體" panose="020B0604030504040204" pitchFamily="34" charset="-120"/>
                <a:ea typeface="微軟正黑體" panose="020B0604030504040204" pitchFamily="34" charset="-120"/>
              </a:rPr>
              <a:t>t_values</a:t>
            </a:r>
            <a:r>
              <a:rPr lang="en-US" altLang="zh-TW" sz="2000" b="1" dirty="0">
                <a:latin typeface="微軟正黑體" panose="020B0604030504040204" pitchFamily="34" charset="-120"/>
                <a:ea typeface="微軟正黑體" panose="020B0604030504040204" pitchFamily="34" charset="-120"/>
              </a:rPr>
              <a:t>[</a:t>
            </a:r>
            <a:r>
              <a:rPr lang="en-US" altLang="zh-TW" sz="2000" b="1" dirty="0" err="1">
                <a:latin typeface="微軟正黑體" panose="020B0604030504040204" pitchFamily="34" charset="-120"/>
                <a:ea typeface="微軟正黑體" panose="020B0604030504040204" pitchFamily="34" charset="-120"/>
              </a:rPr>
              <a:t>t_index</a:t>
            </a:r>
            <a:r>
              <a:rPr lang="en-US" altLang="zh-TW" sz="2000" b="1" dirty="0">
                <a:latin typeface="微軟正黑體" panose="020B0604030504040204" pitchFamily="34" charset="-120"/>
                <a:ea typeface="微軟正黑體" panose="020B0604030504040204" pitchFamily="34" charset="-120"/>
              </a:rPr>
              <a:t>]</a:t>
            </a:r>
          </a:p>
          <a:p>
            <a:r>
              <a:rPr lang="en-US" altLang="zh-TW" sz="2000" b="1" dirty="0">
                <a:latin typeface="微軟正黑體" panose="020B0604030504040204" pitchFamily="34" charset="-120"/>
                <a:ea typeface="微軟正黑體" panose="020B0604030504040204" pitchFamily="34" charset="-120"/>
              </a:rPr>
              <a:t>  integrals &lt;- numeric(R)</a:t>
            </a:r>
          </a:p>
          <a:p>
            <a:r>
              <a:rPr lang="en-US" altLang="zh-TW" sz="2000" b="1" dirty="0">
                <a:latin typeface="微軟正黑體" panose="020B0604030504040204" pitchFamily="34" charset="-120"/>
                <a:ea typeface="微軟正黑體" panose="020B0604030504040204" pitchFamily="34" charset="-120"/>
              </a:rPr>
              <a:t>  </a:t>
            </a:r>
          </a:p>
          <a:p>
            <a:r>
              <a:rPr lang="en-US" altLang="zh-TW" sz="2000" b="1" dirty="0">
                <a:latin typeface="微軟正黑體" panose="020B0604030504040204" pitchFamily="34" charset="-120"/>
                <a:ea typeface="微軟正黑體" panose="020B0604030504040204" pitchFamily="34" charset="-120"/>
              </a:rPr>
              <a:t>  for(</a:t>
            </a:r>
            <a:r>
              <a:rPr lang="en-US" altLang="zh-TW" sz="2000" b="1" dirty="0" err="1">
                <a:latin typeface="微軟正黑體" panose="020B0604030504040204" pitchFamily="34" charset="-120"/>
                <a:ea typeface="微軟正黑體" panose="020B0604030504040204" pitchFamily="34" charset="-120"/>
              </a:rPr>
              <a:t>i</a:t>
            </a:r>
            <a:r>
              <a:rPr lang="en-US" altLang="zh-TW" sz="2000" b="1" dirty="0">
                <a:latin typeface="微軟正黑體" panose="020B0604030504040204" pitchFamily="34" charset="-120"/>
                <a:ea typeface="微軟正黑體" panose="020B0604030504040204" pitchFamily="34" charset="-120"/>
              </a:rPr>
              <a:t> in 1:R){</a:t>
            </a:r>
          </a:p>
          <a:p>
            <a:r>
              <a:rPr lang="en-US" altLang="zh-TW" sz="2000" b="1" dirty="0">
                <a:latin typeface="微軟正黑體" panose="020B0604030504040204" pitchFamily="34" charset="-120"/>
                <a:ea typeface="微軟正黑體" panose="020B0604030504040204" pitchFamily="34" charset="-120"/>
              </a:rPr>
              <a:t>    u &lt;- </a:t>
            </a:r>
            <a:r>
              <a:rPr lang="en-US" altLang="zh-TW" sz="2000" b="1" dirty="0" err="1">
                <a:latin typeface="微軟正黑體" panose="020B0604030504040204" pitchFamily="34" charset="-120"/>
                <a:ea typeface="微軟正黑體" panose="020B0604030504040204" pitchFamily="34" charset="-120"/>
              </a:rPr>
              <a:t>runif</a:t>
            </a:r>
            <a:r>
              <a:rPr lang="en-US" altLang="zh-TW" sz="2000" b="1" dirty="0">
                <a:latin typeface="微軟正黑體" panose="020B0604030504040204" pitchFamily="34" charset="-120"/>
                <a:ea typeface="微軟正黑體" panose="020B0604030504040204" pitchFamily="34" charset="-120"/>
              </a:rPr>
              <a:t>(n)</a:t>
            </a:r>
          </a:p>
          <a:p>
            <a:r>
              <a:rPr lang="en-US" altLang="zh-TW" sz="2000" b="1" dirty="0">
                <a:latin typeface="微軟正黑體" panose="020B0604030504040204" pitchFamily="34" charset="-120"/>
                <a:ea typeface="微軟正黑體" panose="020B0604030504040204" pitchFamily="34" charset="-120"/>
              </a:rPr>
              <a:t>    x &lt;- t + </a:t>
            </a:r>
            <a:r>
              <a:rPr lang="en-US" altLang="zh-TW" sz="2000" b="1" dirty="0" err="1">
                <a:latin typeface="微軟正黑體" panose="020B0604030504040204" pitchFamily="34" charset="-120"/>
                <a:ea typeface="微軟正黑體" panose="020B0604030504040204" pitchFamily="34" charset="-120"/>
              </a:rPr>
              <a:t>qnorm</a:t>
            </a:r>
            <a:r>
              <a:rPr lang="en-US" altLang="zh-TW" sz="2000" b="1" dirty="0">
                <a:latin typeface="微軟正黑體" panose="020B0604030504040204" pitchFamily="34" charset="-120"/>
                <a:ea typeface="微軟正黑體" panose="020B0604030504040204" pitchFamily="34" charset="-120"/>
              </a:rPr>
              <a:t>(u)</a:t>
            </a:r>
          </a:p>
          <a:p>
            <a:r>
              <a:rPr lang="en-US" altLang="zh-TW" sz="2000" b="1" dirty="0">
                <a:latin typeface="微軟正黑體" panose="020B0604030504040204" pitchFamily="34" charset="-120"/>
                <a:ea typeface="微軟正黑體" panose="020B0604030504040204" pitchFamily="34" charset="-120"/>
              </a:rPr>
              <a:t>    </a:t>
            </a:r>
            <a:r>
              <a:rPr lang="en-US" altLang="zh-TW" sz="2000" b="1" dirty="0" err="1">
                <a:latin typeface="微軟正黑體" panose="020B0604030504040204" pitchFamily="34" charset="-120"/>
                <a:ea typeface="微軟正黑體" panose="020B0604030504040204" pitchFamily="34" charset="-120"/>
              </a:rPr>
              <a:t>fg</a:t>
            </a:r>
            <a:r>
              <a:rPr lang="en-US" altLang="zh-TW" sz="2000" b="1" dirty="0">
                <a:latin typeface="微軟正黑體" panose="020B0604030504040204" pitchFamily="34" charset="-120"/>
                <a:ea typeface="微軟正黑體" panose="020B0604030504040204" pitchFamily="34" charset="-120"/>
              </a:rPr>
              <a:t> &lt;- g(x)/ft(</a:t>
            </a:r>
            <a:r>
              <a:rPr lang="en-US" altLang="zh-TW" sz="2000" b="1" dirty="0" err="1">
                <a:latin typeface="微軟正黑體" panose="020B0604030504040204" pitchFamily="34" charset="-120"/>
                <a:ea typeface="微軟正黑體" panose="020B0604030504040204" pitchFamily="34" charset="-120"/>
              </a:rPr>
              <a:t>t,x</a:t>
            </a:r>
            <a:r>
              <a:rPr lang="en-US" altLang="zh-TW" sz="2000" b="1" dirty="0">
                <a:latin typeface="微軟正黑體" panose="020B0604030504040204" pitchFamily="34" charset="-120"/>
                <a:ea typeface="微軟正黑體" panose="020B0604030504040204" pitchFamily="34" charset="-120"/>
              </a:rPr>
              <a:t>)</a:t>
            </a:r>
          </a:p>
          <a:p>
            <a:r>
              <a:rPr lang="en-US" altLang="zh-TW" sz="2000" b="1" dirty="0">
                <a:latin typeface="微軟正黑體" panose="020B0604030504040204" pitchFamily="34" charset="-120"/>
                <a:ea typeface="微軟正黑體" panose="020B0604030504040204" pitchFamily="34" charset="-120"/>
              </a:rPr>
              <a:t>    integrals[</a:t>
            </a:r>
            <a:r>
              <a:rPr lang="en-US" altLang="zh-TW" sz="2000" b="1" dirty="0" err="1">
                <a:latin typeface="微軟正黑體" panose="020B0604030504040204" pitchFamily="34" charset="-120"/>
                <a:ea typeface="微軟正黑體" panose="020B0604030504040204" pitchFamily="34" charset="-120"/>
              </a:rPr>
              <a:t>i</a:t>
            </a:r>
            <a:r>
              <a:rPr lang="en-US" altLang="zh-TW" sz="2000" b="1" dirty="0">
                <a:latin typeface="微軟正黑體" panose="020B0604030504040204" pitchFamily="34" charset="-120"/>
                <a:ea typeface="微軟正黑體" panose="020B0604030504040204" pitchFamily="34" charset="-120"/>
              </a:rPr>
              <a:t>] &lt;- mean(</a:t>
            </a:r>
            <a:r>
              <a:rPr lang="en-US" altLang="zh-TW" sz="2000" b="1" dirty="0" err="1">
                <a:latin typeface="微軟正黑體" panose="020B0604030504040204" pitchFamily="34" charset="-120"/>
                <a:ea typeface="微軟正黑體" panose="020B0604030504040204" pitchFamily="34" charset="-120"/>
              </a:rPr>
              <a:t>fg</a:t>
            </a:r>
            <a:r>
              <a:rPr lang="en-US" altLang="zh-TW" sz="2000" b="1" dirty="0">
                <a:latin typeface="微軟正黑體" panose="020B0604030504040204" pitchFamily="34" charset="-120"/>
                <a:ea typeface="微軟正黑體" panose="020B0604030504040204" pitchFamily="34" charset="-120"/>
              </a:rPr>
              <a:t>)</a:t>
            </a:r>
          </a:p>
          <a:p>
            <a:r>
              <a:rPr lang="en-US" altLang="zh-TW" sz="2000" b="1" dirty="0">
                <a:latin typeface="微軟正黑體" panose="020B0604030504040204" pitchFamily="34" charset="-120"/>
                <a:ea typeface="微軟正黑體" panose="020B0604030504040204" pitchFamily="34" charset="-120"/>
              </a:rPr>
              <a:t>  }</a:t>
            </a:r>
          </a:p>
          <a:p>
            <a:r>
              <a:rPr lang="en-US" altLang="zh-TW" sz="2000" b="1" dirty="0">
                <a:latin typeface="微軟正黑體" panose="020B0604030504040204" pitchFamily="34" charset="-120"/>
                <a:ea typeface="微軟正黑體" panose="020B0604030504040204" pitchFamily="34" charset="-120"/>
              </a:rPr>
              <a:t>  </a:t>
            </a:r>
          </a:p>
          <a:p>
            <a:r>
              <a:rPr lang="en-US" altLang="zh-TW" sz="2000" b="1" dirty="0">
                <a:latin typeface="微軟正黑體" panose="020B0604030504040204" pitchFamily="34" charset="-120"/>
                <a:ea typeface="微軟正黑體" panose="020B0604030504040204" pitchFamily="34" charset="-120"/>
              </a:rPr>
              <a:t>  results[</a:t>
            </a:r>
            <a:r>
              <a:rPr lang="en-US" altLang="zh-TW" sz="2000" b="1" dirty="0" err="1">
                <a:latin typeface="微軟正黑體" panose="020B0604030504040204" pitchFamily="34" charset="-120"/>
                <a:ea typeface="微軟正黑體" panose="020B0604030504040204" pitchFamily="34" charset="-120"/>
              </a:rPr>
              <a:t>t_index</a:t>
            </a:r>
            <a:r>
              <a:rPr lang="en-US" altLang="zh-TW" sz="2000" b="1" dirty="0">
                <a:latin typeface="微軟正黑體" panose="020B0604030504040204" pitchFamily="34" charset="-120"/>
                <a:ea typeface="微軟正黑體" panose="020B0604030504040204" pitchFamily="34" charset="-120"/>
              </a:rPr>
              <a:t>, 1] &lt;- mean(integrals)</a:t>
            </a:r>
          </a:p>
          <a:p>
            <a:r>
              <a:rPr lang="en-US" altLang="zh-TW" sz="2000" b="1" dirty="0">
                <a:latin typeface="微軟正黑體" panose="020B0604030504040204" pitchFamily="34" charset="-120"/>
                <a:ea typeface="微軟正黑體" panose="020B0604030504040204" pitchFamily="34" charset="-120"/>
              </a:rPr>
              <a:t>  results[</a:t>
            </a:r>
            <a:r>
              <a:rPr lang="en-US" altLang="zh-TW" sz="2000" b="1" dirty="0" err="1">
                <a:latin typeface="微軟正黑體" panose="020B0604030504040204" pitchFamily="34" charset="-120"/>
                <a:ea typeface="微軟正黑體" panose="020B0604030504040204" pitchFamily="34" charset="-120"/>
              </a:rPr>
              <a:t>t_index</a:t>
            </a:r>
            <a:r>
              <a:rPr lang="en-US" altLang="zh-TW" sz="2000" b="1" dirty="0">
                <a:latin typeface="微軟正黑體" panose="020B0604030504040204" pitchFamily="34" charset="-120"/>
                <a:ea typeface="微軟正黑體" panose="020B0604030504040204" pitchFamily="34" charset="-120"/>
              </a:rPr>
              <a:t>, 2] &lt;- var(integrals)/n</a:t>
            </a:r>
          </a:p>
          <a:p>
            <a:r>
              <a:rPr lang="en-US" altLang="zh-TW" sz="2000" b="1" dirty="0">
                <a:latin typeface="微軟正黑體" panose="020B0604030504040204" pitchFamily="34" charset="-120"/>
                <a:ea typeface="微軟正黑體" panose="020B0604030504040204" pitchFamily="34" charset="-120"/>
              </a:rPr>
              <a:t>}</a:t>
            </a:r>
          </a:p>
          <a:p>
            <a:endParaRPr lang="en-US" altLang="zh-TW" sz="20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plot(</a:t>
            </a:r>
            <a:r>
              <a:rPr lang="en-US" altLang="zh-TW" sz="2000" b="1" dirty="0" err="1">
                <a:latin typeface="微軟正黑體" panose="020B0604030504040204" pitchFamily="34" charset="-120"/>
                <a:ea typeface="微軟正黑體" panose="020B0604030504040204" pitchFamily="34" charset="-120"/>
              </a:rPr>
              <a:t>t_values</a:t>
            </a:r>
            <a:r>
              <a:rPr lang="en-US" altLang="zh-TW" sz="2000" b="1" dirty="0">
                <a:latin typeface="微軟正黑體" panose="020B0604030504040204" pitchFamily="34" charset="-120"/>
                <a:ea typeface="微軟正黑體" panose="020B0604030504040204" pitchFamily="34" charset="-120"/>
              </a:rPr>
              <a:t>, results[,1], type='l', col='blue', </a:t>
            </a:r>
            <a:r>
              <a:rPr lang="en-US" altLang="zh-TW" sz="2000" b="1" dirty="0" err="1">
                <a:latin typeface="微軟正黑體" panose="020B0604030504040204" pitchFamily="34" charset="-120"/>
                <a:ea typeface="微軟正黑體" panose="020B0604030504040204" pitchFamily="34" charset="-120"/>
              </a:rPr>
              <a:t>xlab</a:t>
            </a:r>
            <a:r>
              <a:rPr lang="en-US" altLang="zh-TW" sz="2000" b="1" dirty="0">
                <a:latin typeface="微軟正黑體" panose="020B0604030504040204" pitchFamily="34" charset="-120"/>
                <a:ea typeface="微軟正黑體" panose="020B0604030504040204" pitchFamily="34" charset="-120"/>
              </a:rPr>
              <a:t>='t values', </a:t>
            </a:r>
            <a:r>
              <a:rPr lang="en-US" altLang="zh-TW" sz="2000" b="1" dirty="0" err="1">
                <a:latin typeface="微軟正黑體" panose="020B0604030504040204" pitchFamily="34" charset="-120"/>
                <a:ea typeface="微軟正黑體" panose="020B0604030504040204" pitchFamily="34" charset="-120"/>
              </a:rPr>
              <a:t>ylab</a:t>
            </a:r>
            <a:r>
              <a:rPr lang="en-US" altLang="zh-TW" sz="2000" b="1" dirty="0">
                <a:latin typeface="微軟正黑體" panose="020B0604030504040204" pitchFamily="34" charset="-120"/>
                <a:ea typeface="微軟正黑體" panose="020B0604030504040204" pitchFamily="34" charset="-120"/>
              </a:rPr>
              <a:t>='Estimated value', </a:t>
            </a:r>
            <a:r>
              <a:rPr lang="en-US" altLang="zh-TW" sz="2000" b="1" dirty="0" err="1">
                <a:latin typeface="微軟正黑體" panose="020B0604030504040204" pitchFamily="34" charset="-120"/>
                <a:ea typeface="微軟正黑體" panose="020B0604030504040204" pitchFamily="34" charset="-120"/>
              </a:rPr>
              <a:t>lwd</a:t>
            </a:r>
            <a:r>
              <a:rPr lang="en-US" altLang="zh-TW" sz="2000" b="1" dirty="0">
                <a:latin typeface="微軟正黑體" panose="020B0604030504040204" pitchFamily="34" charset="-120"/>
                <a:ea typeface="微軟正黑體" panose="020B0604030504040204" pitchFamily="34" charset="-120"/>
              </a:rPr>
              <a:t>=2)</a:t>
            </a:r>
          </a:p>
        </p:txBody>
      </p:sp>
      <p:sp>
        <p:nvSpPr>
          <p:cNvPr id="9" name="文字方塊 8">
            <a:extLst>
              <a:ext uri="{FF2B5EF4-FFF2-40B4-BE49-F238E27FC236}">
                <a16:creationId xmlns:a16="http://schemas.microsoft.com/office/drawing/2014/main" id="{7425EBE0-CF3F-6488-62C7-6C10A66DA111}"/>
              </a:ext>
            </a:extLst>
          </p:cNvPr>
          <p:cNvSpPr txBox="1"/>
          <p:nvPr/>
        </p:nvSpPr>
        <p:spPr>
          <a:xfrm>
            <a:off x="8468851" y="7265106"/>
            <a:ext cx="9144000" cy="2677656"/>
          </a:xfrm>
          <a:prstGeom prst="rect">
            <a:avLst/>
          </a:prstGeom>
          <a:noFill/>
        </p:spPr>
        <p:txBody>
          <a:bodyPr wrap="square">
            <a:spAutoFit/>
          </a:bodyPr>
          <a:lstStyle/>
          <a:p>
            <a:r>
              <a:rPr lang="zh-TW" altLang="en-US" sz="2400" dirty="0">
                <a:latin typeface="Microsoft JhengHei" panose="020B0604030504040204" pitchFamily="34" charset="-120"/>
                <a:ea typeface="Microsoft JhengHei" panose="020B0604030504040204" pitchFamily="34" charset="-120"/>
              </a:rPr>
              <a:t> </a:t>
            </a:r>
            <a:r>
              <a:rPr lang="en-US" altLang="zh-TW" sz="2400" dirty="0">
                <a:latin typeface="Microsoft JhengHei" panose="020B0604030504040204" pitchFamily="34" charset="-120"/>
                <a:ea typeface="Microsoft JhengHei" panose="020B0604030504040204" pitchFamily="34" charset="-120"/>
              </a:rPr>
              <a:t>t </a:t>
            </a:r>
            <a:r>
              <a:rPr lang="zh-TW" altLang="en-US" sz="2400" dirty="0">
                <a:latin typeface="Microsoft JhengHei" panose="020B0604030504040204" pitchFamily="34" charset="-120"/>
                <a:ea typeface="Microsoft JhengHei" panose="020B0604030504040204" pitchFamily="34" charset="-120"/>
              </a:rPr>
              <a:t>值較大的時候，標準常態分佈結果的精確度降低。在 </a:t>
            </a:r>
            <a:r>
              <a:rPr lang="en-US" altLang="zh-TW" sz="2400" dirty="0">
                <a:latin typeface="Microsoft JhengHei" panose="020B0604030504040204" pitchFamily="34" charset="-120"/>
                <a:ea typeface="Microsoft JhengHei" panose="020B0604030504040204" pitchFamily="34" charset="-120"/>
              </a:rPr>
              <a:t>x </a:t>
            </a:r>
            <a:r>
              <a:rPr lang="zh-TW" altLang="en-US" sz="2400" dirty="0">
                <a:latin typeface="Microsoft JhengHei" panose="020B0604030504040204" pitchFamily="34" charset="-120"/>
                <a:ea typeface="Microsoft JhengHei" panose="020B0604030504040204" pitchFamily="34" charset="-120"/>
              </a:rPr>
              <a:t>軸右側的機率密度值趨近於 </a:t>
            </a:r>
            <a:r>
              <a:rPr lang="en-US" altLang="zh-TW" sz="2400" dirty="0">
                <a:latin typeface="Microsoft JhengHei" panose="020B0604030504040204" pitchFamily="34" charset="-120"/>
                <a:ea typeface="Microsoft JhengHei" panose="020B0604030504040204" pitchFamily="34" charset="-120"/>
              </a:rPr>
              <a:t>0</a:t>
            </a:r>
            <a:r>
              <a:rPr lang="zh-TW" altLang="en-US" sz="2400" dirty="0">
                <a:latin typeface="Microsoft JhengHei" panose="020B0604030504040204" pitchFamily="34" charset="-120"/>
                <a:ea typeface="Microsoft JhengHei" panose="020B0604030504040204" pitchFamily="34" charset="-120"/>
              </a:rPr>
              <a:t>，導致重要性抽樣的權重變得非常小，導致估計不准。</a:t>
            </a:r>
            <a:endParaRPr lang="en-US" altLang="zh-TW" sz="2400" dirty="0">
              <a:latin typeface="Microsoft JhengHei" panose="020B0604030504040204" pitchFamily="34" charset="-120"/>
              <a:ea typeface="Microsoft JhengHei" panose="020B0604030504040204" pitchFamily="34" charset="-120"/>
            </a:endParaRPr>
          </a:p>
          <a:p>
            <a:endParaRPr lang="en-US" altLang="zh-TW" sz="2400" dirty="0">
              <a:latin typeface="Microsoft JhengHei" panose="020B0604030504040204" pitchFamily="34" charset="-120"/>
              <a:ea typeface="Microsoft JhengHei" panose="020B0604030504040204" pitchFamily="34" charset="-120"/>
            </a:endParaRPr>
          </a:p>
          <a:p>
            <a:r>
              <a:rPr lang="zh-TW" altLang="en-US" sz="2400" dirty="0">
                <a:latin typeface="Microsoft JhengHei" panose="020B0604030504040204" pitchFamily="34" charset="-120"/>
                <a:ea typeface="Microsoft JhengHei" panose="020B0604030504040204" pitchFamily="34" charset="-120"/>
              </a:rPr>
              <a:t>在 </a:t>
            </a:r>
            <a:r>
              <a:rPr lang="en-US" altLang="zh-TW" sz="2400" dirty="0">
                <a:latin typeface="Microsoft JhengHei" panose="020B0604030504040204" pitchFamily="34" charset="-120"/>
                <a:ea typeface="Microsoft JhengHei" panose="020B0604030504040204" pitchFamily="34" charset="-120"/>
              </a:rPr>
              <a:t>t </a:t>
            </a:r>
            <a:r>
              <a:rPr lang="zh-TW" altLang="en-US" sz="2400" dirty="0">
                <a:latin typeface="Microsoft JhengHei" panose="020B0604030504040204" pitchFamily="34" charset="-120"/>
                <a:ea typeface="Microsoft JhengHei" panose="020B0604030504040204" pitchFamily="34" charset="-120"/>
              </a:rPr>
              <a:t>值較小的時候，標準正態分佈在 </a:t>
            </a:r>
            <a:r>
              <a:rPr lang="en-US" altLang="zh-TW" sz="2400" dirty="0">
                <a:latin typeface="Microsoft JhengHei" panose="020B0604030504040204" pitchFamily="34" charset="-120"/>
                <a:ea typeface="Microsoft JhengHei" panose="020B0604030504040204" pitchFamily="34" charset="-120"/>
              </a:rPr>
              <a:t>x </a:t>
            </a:r>
            <a:r>
              <a:rPr lang="zh-TW" altLang="en-US" sz="2400" dirty="0">
                <a:latin typeface="Microsoft JhengHei" panose="020B0604030504040204" pitchFamily="34" charset="-120"/>
                <a:ea typeface="Microsoft JhengHei" panose="020B0604030504040204" pitchFamily="34" charset="-120"/>
              </a:rPr>
              <a:t>軸右側的機率密度值比較大，使得重要性抽樣的權重變得比較大，但此時 </a:t>
            </a:r>
            <a:r>
              <a:rPr lang="en-US" altLang="zh-TW" sz="2400" dirty="0">
                <a:latin typeface="Microsoft JhengHei" panose="020B0604030504040204" pitchFamily="34" charset="-120"/>
                <a:ea typeface="Microsoft JhengHei" panose="020B0604030504040204" pitchFamily="34" charset="-120"/>
              </a:rPr>
              <a:t>g(x) </a:t>
            </a:r>
            <a:r>
              <a:rPr lang="zh-TW" altLang="en-US" sz="2400" dirty="0">
                <a:latin typeface="Microsoft JhengHei" panose="020B0604030504040204" pitchFamily="34" charset="-120"/>
                <a:ea typeface="Microsoft JhengHei" panose="020B0604030504040204" pitchFamily="34" charset="-120"/>
              </a:rPr>
              <a:t>的形式與標準正態分佈的形式差異較大，也會降低估計結果的精確度。</a:t>
            </a:r>
          </a:p>
        </p:txBody>
      </p:sp>
      <p:pic>
        <p:nvPicPr>
          <p:cNvPr id="4" name="圖片 3">
            <a:extLst>
              <a:ext uri="{FF2B5EF4-FFF2-40B4-BE49-F238E27FC236}">
                <a16:creationId xmlns:a16="http://schemas.microsoft.com/office/drawing/2014/main" id="{FCF7FEED-0056-9443-AA8E-D60AA5694D2C}"/>
              </a:ext>
            </a:extLst>
          </p:cNvPr>
          <p:cNvPicPr>
            <a:picLocks noChangeAspect="1"/>
          </p:cNvPicPr>
          <p:nvPr/>
        </p:nvPicPr>
        <p:blipFill>
          <a:blip r:embed="rId2"/>
          <a:stretch>
            <a:fillRect/>
          </a:stretch>
        </p:blipFill>
        <p:spPr>
          <a:xfrm>
            <a:off x="8724345" y="924909"/>
            <a:ext cx="8299632" cy="5921155"/>
          </a:xfrm>
          <a:prstGeom prst="rect">
            <a:avLst/>
          </a:prstGeom>
        </p:spPr>
      </p:pic>
    </p:spTree>
    <p:extLst>
      <p:ext uri="{BB962C8B-B14F-4D97-AF65-F5344CB8AC3E}">
        <p14:creationId xmlns:p14="http://schemas.microsoft.com/office/powerpoint/2010/main" val="60980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949739C-CB9C-A2DA-B05E-BBF8929BCFBD}"/>
              </a:ext>
            </a:extLst>
          </p:cNvPr>
          <p:cNvPicPr>
            <a:picLocks noChangeAspect="1"/>
          </p:cNvPicPr>
          <p:nvPr/>
        </p:nvPicPr>
        <p:blipFill>
          <a:blip r:embed="rId2"/>
          <a:stretch>
            <a:fillRect/>
          </a:stretch>
        </p:blipFill>
        <p:spPr>
          <a:xfrm>
            <a:off x="11134165" y="5537917"/>
            <a:ext cx="6423884" cy="4489419"/>
          </a:xfrm>
          <a:prstGeom prst="rect">
            <a:avLst/>
          </a:prstGeom>
        </p:spPr>
      </p:pic>
      <p:sp>
        <p:nvSpPr>
          <p:cNvPr id="2" name="文字方塊 1">
            <a:extLst>
              <a:ext uri="{FF2B5EF4-FFF2-40B4-BE49-F238E27FC236}">
                <a16:creationId xmlns:a16="http://schemas.microsoft.com/office/drawing/2014/main" id="{F8E97C49-2099-6D41-BDB5-AD9A21F6C750}"/>
              </a:ext>
            </a:extLst>
          </p:cNvPr>
          <p:cNvSpPr txBox="1"/>
          <p:nvPr/>
        </p:nvSpPr>
        <p:spPr>
          <a:xfrm>
            <a:off x="1080950" y="1945040"/>
            <a:ext cx="6981386" cy="584775"/>
          </a:xfrm>
          <a:prstGeom prst="rect">
            <a:avLst/>
          </a:prstGeom>
          <a:noFill/>
        </p:spPr>
        <p:txBody>
          <a:bodyPr wrap="square">
            <a:spAutoFit/>
          </a:bodyPr>
          <a:lstStyle/>
          <a:p>
            <a:r>
              <a:rPr lang="zh-TW" altLang="en-US" sz="3200" b="0" i="0" dirty="0">
                <a:effectLst/>
                <a:latin typeface="Microsoft JhengHei" panose="020B0604030504040204" pitchFamily="34" charset="-120"/>
                <a:ea typeface="Microsoft JhengHei" panose="020B0604030504040204" pitchFamily="34" charset="-120"/>
              </a:rPr>
              <a:t>計算真實值、函數分布</a:t>
            </a:r>
            <a:endParaRPr lang="zh-TW" altLang="en-US" sz="3200" b="1" dirty="0">
              <a:latin typeface="Microsoft JhengHei" panose="020B0604030504040204" pitchFamily="34" charset="-120"/>
              <a:ea typeface="Microsoft JhengHei" panose="020B0604030504040204" pitchFamily="34" charset="-120"/>
            </a:endParaRPr>
          </a:p>
        </p:txBody>
      </p:sp>
      <p:sp>
        <p:nvSpPr>
          <p:cNvPr id="3" name="文字方塊 2">
            <a:extLst>
              <a:ext uri="{FF2B5EF4-FFF2-40B4-BE49-F238E27FC236}">
                <a16:creationId xmlns:a16="http://schemas.microsoft.com/office/drawing/2014/main" id="{327A94B5-232D-D065-00BC-1728F3D141AA}"/>
              </a:ext>
            </a:extLst>
          </p:cNvPr>
          <p:cNvSpPr txBox="1"/>
          <p:nvPr/>
        </p:nvSpPr>
        <p:spPr>
          <a:xfrm>
            <a:off x="774702" y="4616739"/>
            <a:ext cx="9715408" cy="4893647"/>
          </a:xfrm>
          <a:prstGeom prst="rect">
            <a:avLst/>
          </a:prstGeom>
          <a:solidFill>
            <a:schemeClr val="accent3">
              <a:lumMod val="40000"/>
              <a:lumOff val="60000"/>
            </a:schemeClr>
          </a:solidFill>
        </p:spPr>
        <p:txBody>
          <a:bodyPr wrap="square">
            <a:spAutoFit/>
          </a:bodyPr>
          <a:lstStyle/>
          <a:p>
            <a:r>
              <a:rPr lang="en-US" altLang="zh-TW" sz="2400" b="1" dirty="0">
                <a:latin typeface="微軟正黑體" panose="020B0604030504040204" pitchFamily="34" charset="-120"/>
                <a:ea typeface="微軟正黑體" panose="020B0604030504040204" pitchFamily="34" charset="-120"/>
              </a:rPr>
              <a:t>g &lt;- function(x) {(x^2/sqrt(2*pi))*exp(-x^2/2)}</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set.seed</a:t>
            </a:r>
            <a:r>
              <a:rPr lang="en-US" altLang="zh-TW" sz="2400" b="1" dirty="0">
                <a:latin typeface="微軟正黑體" panose="020B0604030504040204" pitchFamily="34" charset="-120"/>
                <a:ea typeface="微軟正黑體" panose="020B0604030504040204" pitchFamily="34" charset="-120"/>
              </a:rPr>
              <a:t>(1999)</a:t>
            </a:r>
          </a:p>
          <a:p>
            <a:r>
              <a:rPr lang="en-US" altLang="zh-TW" sz="2400" b="1" dirty="0">
                <a:latin typeface="微軟正黑體" panose="020B0604030504040204" pitchFamily="34" charset="-120"/>
                <a:ea typeface="微軟正黑體" panose="020B0604030504040204" pitchFamily="34" charset="-120"/>
              </a:rPr>
              <a:t>n &lt;- 10000</a:t>
            </a:r>
          </a:p>
          <a:p>
            <a:r>
              <a:rPr lang="en-US" altLang="zh-TW" sz="2400" b="1" dirty="0">
                <a:latin typeface="微軟正黑體" panose="020B0604030504040204" pitchFamily="34" charset="-120"/>
                <a:ea typeface="微軟正黑體" panose="020B0604030504040204" pitchFamily="34" charset="-120"/>
              </a:rPr>
              <a:t>true &lt;- integrate(g, 1, Inf)$value </a:t>
            </a:r>
          </a:p>
          <a:p>
            <a:r>
              <a:rPr lang="en-US" altLang="zh-TW" sz="2400" b="1" dirty="0">
                <a:solidFill>
                  <a:srgbClr val="FF0000"/>
                </a:solidFill>
                <a:latin typeface="微軟正黑體" panose="020B0604030504040204" pitchFamily="34" charset="-120"/>
                <a:ea typeface="微軟正黑體" panose="020B0604030504040204" pitchFamily="34" charset="-120"/>
              </a:rPr>
              <a:t>#exact value</a:t>
            </a:r>
            <a:r>
              <a:rPr lang="zh-TW" altLang="en-US" sz="2400" b="1" dirty="0">
                <a:solidFill>
                  <a:srgbClr val="FF0000"/>
                </a:solidFill>
                <a:latin typeface="微軟正黑體" panose="020B0604030504040204" pitchFamily="34" charset="-120"/>
                <a:ea typeface="微軟正黑體" panose="020B0604030504040204" pitchFamily="34" charset="-120"/>
              </a:rPr>
              <a:t> </a:t>
            </a:r>
            <a:r>
              <a:rPr lang="en-US" altLang="zh-TW" sz="2400" b="1" dirty="0">
                <a:solidFill>
                  <a:srgbClr val="FF0000"/>
                </a:solidFill>
                <a:latin typeface="微軟正黑體" panose="020B0604030504040204" pitchFamily="34" charset="-120"/>
                <a:ea typeface="微軟正黑體" panose="020B0604030504040204" pitchFamily="34" charset="-120"/>
              </a:rPr>
              <a:t>is 0.400626</a:t>
            </a:r>
          </a:p>
          <a:p>
            <a:endParaRPr lang="en-US" altLang="zh-TW" sz="2400" b="1" dirty="0">
              <a:solidFill>
                <a:srgbClr val="FF0000"/>
              </a:solidFill>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D &lt;- seq(-20,20,0.1)</a:t>
            </a:r>
          </a:p>
          <a:p>
            <a:r>
              <a:rPr lang="en-US" altLang="zh-TW" sz="2400" b="1" dirty="0">
                <a:latin typeface="微軟正黑體" panose="020B0604030504040204" pitchFamily="34" charset="-120"/>
                <a:ea typeface="微軟正黑體" panose="020B0604030504040204" pitchFamily="34" charset="-120"/>
              </a:rPr>
              <a:t># symmetric function</a:t>
            </a:r>
          </a:p>
          <a:p>
            <a:r>
              <a:rPr lang="en-US" altLang="zh-TW" sz="2400" b="1" dirty="0">
                <a:latin typeface="微軟正黑體" panose="020B0604030504040204" pitchFamily="34" charset="-120"/>
                <a:ea typeface="微軟正黑體" panose="020B0604030504040204" pitchFamily="34" charset="-120"/>
              </a:rPr>
              <a:t>plot(d,(d^2/sqrt(2*pi))*exp(-d^2/2),</a:t>
            </a:r>
            <a:r>
              <a:rPr lang="en-US" altLang="zh-TW" sz="2400" b="1" dirty="0" err="1">
                <a:latin typeface="微軟正黑體" panose="020B0604030504040204" pitchFamily="34" charset="-120"/>
                <a:ea typeface="微軟正黑體" panose="020B0604030504040204" pitchFamily="34" charset="-120"/>
              </a:rPr>
              <a:t>lwd</a:t>
            </a:r>
            <a:r>
              <a:rPr lang="en-US" altLang="zh-TW" sz="2400" b="1" dirty="0">
                <a:latin typeface="微軟正黑體" panose="020B0604030504040204" pitchFamily="34" charset="-120"/>
                <a:ea typeface="微軟正黑體" panose="020B0604030504040204" pitchFamily="34" charset="-120"/>
              </a:rPr>
              <a:t>=2,ylab=expression(theta),</a:t>
            </a:r>
            <a:r>
              <a:rPr lang="en-US" altLang="zh-TW" sz="2400" b="1" dirty="0" err="1">
                <a:latin typeface="微軟正黑體" panose="020B0604030504040204" pitchFamily="34" charset="-120"/>
                <a:ea typeface="微軟正黑體" panose="020B0604030504040204" pitchFamily="34" charset="-120"/>
              </a:rPr>
              <a:t>xlab</a:t>
            </a:r>
            <a:r>
              <a:rPr lang="en-US" altLang="zh-TW" sz="2400" b="1" dirty="0">
                <a:latin typeface="微軟正黑體" panose="020B0604030504040204" pitchFamily="34" charset="-120"/>
                <a:ea typeface="微軟正黑體" panose="020B0604030504040204" pitchFamily="34" charset="-120"/>
              </a:rPr>
              <a:t>='x')</a:t>
            </a:r>
          </a:p>
          <a:p>
            <a:r>
              <a:rPr lang="en-US" altLang="zh-TW" sz="2400" b="1" dirty="0">
                <a:latin typeface="微軟正黑體" panose="020B0604030504040204" pitchFamily="34" charset="-120"/>
                <a:ea typeface="微軟正黑體" panose="020B0604030504040204" pitchFamily="34" charset="-120"/>
              </a:rPr>
              <a:t>plot(d,(d^2/sqrt(2*pi))*exp(-d^2/2),</a:t>
            </a:r>
            <a:r>
              <a:rPr lang="en-US" altLang="zh-TW" sz="2400" b="1" dirty="0" err="1">
                <a:latin typeface="微軟正黑體" panose="020B0604030504040204" pitchFamily="34" charset="-120"/>
                <a:ea typeface="微軟正黑體" panose="020B0604030504040204" pitchFamily="34" charset="-120"/>
              </a:rPr>
              <a:t>lwd</a:t>
            </a:r>
            <a:r>
              <a:rPr lang="en-US" altLang="zh-TW" sz="2400" b="1" dirty="0">
                <a:latin typeface="微軟正黑體" panose="020B0604030504040204" pitchFamily="34" charset="-120"/>
                <a:ea typeface="微軟正黑體" panose="020B0604030504040204" pitchFamily="34" charset="-120"/>
              </a:rPr>
              <a:t>=2,xlim=c(0,10),</a:t>
            </a:r>
          </a:p>
          <a:p>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ylab</a:t>
            </a:r>
            <a:r>
              <a:rPr lang="en-US" altLang="zh-TW" sz="2400" b="1" dirty="0">
                <a:latin typeface="微軟正黑體" panose="020B0604030504040204" pitchFamily="34" charset="-120"/>
                <a:ea typeface="微軟正黑體" panose="020B0604030504040204" pitchFamily="34" charset="-120"/>
              </a:rPr>
              <a:t>=expression(theta),</a:t>
            </a:r>
            <a:r>
              <a:rPr lang="en-US" altLang="zh-TW" sz="2400" b="1" dirty="0" err="1">
                <a:latin typeface="微軟正黑體" panose="020B0604030504040204" pitchFamily="34" charset="-120"/>
                <a:ea typeface="微軟正黑體" panose="020B0604030504040204" pitchFamily="34" charset="-120"/>
              </a:rPr>
              <a:t>xlab</a:t>
            </a:r>
            <a:r>
              <a:rPr lang="en-US" altLang="zh-TW" sz="2400" b="1" dirty="0">
                <a:latin typeface="微軟正黑體" panose="020B0604030504040204" pitchFamily="34" charset="-120"/>
                <a:ea typeface="微軟正黑體" panose="020B0604030504040204" pitchFamily="34" charset="-120"/>
              </a:rPr>
              <a:t>='x')</a:t>
            </a:r>
          </a:p>
        </p:txBody>
      </p:sp>
      <p:pic>
        <p:nvPicPr>
          <p:cNvPr id="5" name="圖片 4">
            <a:extLst>
              <a:ext uri="{FF2B5EF4-FFF2-40B4-BE49-F238E27FC236}">
                <a16:creationId xmlns:a16="http://schemas.microsoft.com/office/drawing/2014/main" id="{CBE3C7EA-0B80-7E10-3B4C-6A85E1F77993}"/>
              </a:ext>
            </a:extLst>
          </p:cNvPr>
          <p:cNvPicPr>
            <a:picLocks noChangeAspect="1"/>
          </p:cNvPicPr>
          <p:nvPr/>
        </p:nvPicPr>
        <p:blipFill>
          <a:blip r:embed="rId3"/>
          <a:stretch>
            <a:fillRect/>
          </a:stretch>
        </p:blipFill>
        <p:spPr>
          <a:xfrm>
            <a:off x="1054439" y="2591371"/>
            <a:ext cx="5568767" cy="1580574"/>
          </a:xfrm>
          <a:prstGeom prst="rect">
            <a:avLst/>
          </a:prstGeom>
        </p:spPr>
      </p:pic>
      <p:sp>
        <p:nvSpPr>
          <p:cNvPr id="7" name="bg object 16">
            <a:extLst>
              <a:ext uri="{FF2B5EF4-FFF2-40B4-BE49-F238E27FC236}">
                <a16:creationId xmlns:a16="http://schemas.microsoft.com/office/drawing/2014/main" id="{F65197C6-582C-E296-4B78-146F1ED4EA89}"/>
              </a:ext>
            </a:extLst>
          </p:cNvPr>
          <p:cNvSpPr/>
          <p:nvPr/>
        </p:nvSpPr>
        <p:spPr>
          <a:xfrm>
            <a:off x="0" y="2"/>
            <a:ext cx="18288000" cy="777460"/>
          </a:xfrm>
          <a:custGeom>
            <a:avLst/>
            <a:gdLst/>
            <a:ahLst/>
            <a:cxnLst/>
            <a:rect l="l" t="t" r="r" b="b"/>
            <a:pathLst>
              <a:path w="12192000" h="885825">
                <a:moveTo>
                  <a:pt x="12192000" y="0"/>
                </a:moveTo>
                <a:lnTo>
                  <a:pt x="0" y="0"/>
                </a:lnTo>
                <a:lnTo>
                  <a:pt x="0" y="885444"/>
                </a:lnTo>
                <a:lnTo>
                  <a:pt x="12192000" y="885444"/>
                </a:lnTo>
                <a:lnTo>
                  <a:pt x="12192000" y="0"/>
                </a:lnTo>
                <a:close/>
              </a:path>
            </a:pathLst>
          </a:custGeom>
          <a:solidFill>
            <a:srgbClr val="D9D9D9"/>
          </a:solidFill>
        </p:spPr>
        <p:txBody>
          <a:bodyPr wrap="square" lIns="0" tIns="0" rIns="0" bIns="0" rtlCol="0"/>
          <a:lstStyle/>
          <a:p>
            <a:endParaRPr sz="2700" dirty="0"/>
          </a:p>
        </p:txBody>
      </p:sp>
      <p:sp>
        <p:nvSpPr>
          <p:cNvPr id="10" name="object 8">
            <a:extLst>
              <a:ext uri="{FF2B5EF4-FFF2-40B4-BE49-F238E27FC236}">
                <a16:creationId xmlns:a16="http://schemas.microsoft.com/office/drawing/2014/main" id="{C8CC9E84-1AC2-34B4-05E4-668058EB1E6C}"/>
              </a:ext>
            </a:extLst>
          </p:cNvPr>
          <p:cNvSpPr/>
          <p:nvPr/>
        </p:nvSpPr>
        <p:spPr>
          <a:xfrm>
            <a:off x="0" y="776614"/>
            <a:ext cx="18284190" cy="88530"/>
          </a:xfrm>
          <a:custGeom>
            <a:avLst/>
            <a:gdLst/>
            <a:ahLst/>
            <a:cxnLst/>
            <a:rect l="l" t="t" r="r" b="b"/>
            <a:pathLst>
              <a:path w="12189460" h="45719">
                <a:moveTo>
                  <a:pt x="12188952" y="0"/>
                </a:moveTo>
                <a:lnTo>
                  <a:pt x="0" y="0"/>
                </a:lnTo>
                <a:lnTo>
                  <a:pt x="0" y="45720"/>
                </a:lnTo>
                <a:lnTo>
                  <a:pt x="12188952" y="45720"/>
                </a:lnTo>
                <a:lnTo>
                  <a:pt x="12188952" y="0"/>
                </a:lnTo>
                <a:close/>
              </a:path>
            </a:pathLst>
          </a:custGeom>
          <a:solidFill>
            <a:srgbClr val="7E7E7E"/>
          </a:solidFill>
        </p:spPr>
        <p:txBody>
          <a:bodyPr wrap="square" lIns="0" tIns="0" rIns="0" bIns="0" rtlCol="0"/>
          <a:lstStyle/>
          <a:p>
            <a:endParaRPr sz="2700" dirty="0"/>
          </a:p>
        </p:txBody>
      </p:sp>
      <p:pic>
        <p:nvPicPr>
          <p:cNvPr id="8" name="圖片 7">
            <a:extLst>
              <a:ext uri="{FF2B5EF4-FFF2-40B4-BE49-F238E27FC236}">
                <a16:creationId xmlns:a16="http://schemas.microsoft.com/office/drawing/2014/main" id="{EA5AAD54-FAEF-CCBD-A749-8B4CD75E8ACA}"/>
              </a:ext>
            </a:extLst>
          </p:cNvPr>
          <p:cNvPicPr>
            <a:picLocks noChangeAspect="1"/>
          </p:cNvPicPr>
          <p:nvPr/>
        </p:nvPicPr>
        <p:blipFill>
          <a:blip r:embed="rId4"/>
          <a:stretch>
            <a:fillRect/>
          </a:stretch>
        </p:blipFill>
        <p:spPr>
          <a:xfrm>
            <a:off x="11160799" y="1004143"/>
            <a:ext cx="6370616" cy="4452191"/>
          </a:xfrm>
          <a:prstGeom prst="rect">
            <a:avLst/>
          </a:prstGeom>
        </p:spPr>
      </p:pic>
      <p:sp>
        <p:nvSpPr>
          <p:cNvPr id="9" name="文字方塊 8">
            <a:extLst>
              <a:ext uri="{FF2B5EF4-FFF2-40B4-BE49-F238E27FC236}">
                <a16:creationId xmlns:a16="http://schemas.microsoft.com/office/drawing/2014/main" id="{54085680-6631-991B-413D-282D0C0E5007}"/>
              </a:ext>
            </a:extLst>
          </p:cNvPr>
          <p:cNvSpPr txBox="1"/>
          <p:nvPr/>
        </p:nvSpPr>
        <p:spPr>
          <a:xfrm>
            <a:off x="211831" y="65828"/>
            <a:ext cx="14463883" cy="707886"/>
          </a:xfrm>
          <a:prstGeom prst="rect">
            <a:avLst/>
          </a:prstGeom>
          <a:noFill/>
        </p:spPr>
        <p:txBody>
          <a:bodyPr wrap="square">
            <a:spAutoFit/>
          </a:bodyPr>
          <a:lstStyle/>
          <a:p>
            <a:r>
              <a:rPr lang="zh-TW" altLang="en-US" sz="4000" dirty="0">
                <a:latin typeface="微軟正黑體" panose="020B0604030504040204" pitchFamily="34" charset="-120"/>
                <a:ea typeface="微軟正黑體" panose="020B0604030504040204" pitchFamily="34" charset="-120"/>
              </a:rPr>
              <a:t>函數特徵</a:t>
            </a:r>
            <a:endParaRPr lang="zh-TW" altLang="en-US" sz="4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4850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216869" y="112407"/>
            <a:ext cx="18159062" cy="1323439"/>
          </a:xfrm>
          <a:prstGeom prst="rect">
            <a:avLst/>
          </a:prstGeom>
          <a:noFill/>
        </p:spPr>
        <p:txBody>
          <a:bodyPr wrap="square">
            <a:spAutoFit/>
          </a:bodyPr>
          <a:lstStyle/>
          <a:p>
            <a:r>
              <a:rPr lang="en-US" altLang="zh-TW" sz="4000" b="0" i="0" dirty="0">
                <a:effectLst/>
                <a:latin typeface="Arial" panose="020B0604020202020204" pitchFamily="34" charset="0"/>
              </a:rPr>
              <a:t>1.Direct Monte Carlo method </a:t>
            </a:r>
          </a:p>
          <a:p>
            <a:endParaRPr lang="en-US" altLang="zh-TW" sz="4000" b="0" i="0" dirty="0">
              <a:effectLst/>
              <a:latin typeface="Arial" panose="020B0604020202020204" pitchFamily="34" charset="0"/>
            </a:endParaRPr>
          </a:p>
        </p:txBody>
      </p:sp>
      <p:sp>
        <p:nvSpPr>
          <p:cNvPr id="4" name="AutoShape 2">
            <a:extLst>
              <a:ext uri="{FF2B5EF4-FFF2-40B4-BE49-F238E27FC236}">
                <a16:creationId xmlns:a16="http://schemas.microsoft.com/office/drawing/2014/main" id="{F9369C09-E8E6-DE23-F731-E63D6A7238E6}"/>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文字方塊 16">
            <a:extLst>
              <a:ext uri="{FF2B5EF4-FFF2-40B4-BE49-F238E27FC236}">
                <a16:creationId xmlns:a16="http://schemas.microsoft.com/office/drawing/2014/main" id="{AAA1DC62-0108-5F84-589D-EABB010A1001}"/>
              </a:ext>
            </a:extLst>
          </p:cNvPr>
          <p:cNvSpPr txBox="1"/>
          <p:nvPr/>
        </p:nvSpPr>
        <p:spPr>
          <a:xfrm>
            <a:off x="299442" y="3064954"/>
            <a:ext cx="12308297" cy="7109639"/>
          </a:xfrm>
          <a:prstGeom prst="rect">
            <a:avLst/>
          </a:prstGeom>
          <a:solidFill>
            <a:schemeClr val="accent3">
              <a:lumMod val="40000"/>
              <a:lumOff val="60000"/>
            </a:schemeClr>
          </a:solidFill>
        </p:spPr>
        <p:txBody>
          <a:bodyPr wrap="square">
            <a:spAutoFit/>
          </a:bodyPr>
          <a:lstStyle/>
          <a:p>
            <a:r>
              <a:rPr lang="en-US" altLang="zh-TW" sz="2400" b="1" dirty="0">
                <a:latin typeface="微軟正黑體" panose="020B0604030504040204" pitchFamily="34" charset="-120"/>
                <a:ea typeface="微軟正黑體" panose="020B0604030504040204" pitchFamily="34" charset="-120"/>
              </a:rPr>
              <a:t>#1</a:t>
            </a:r>
          </a:p>
          <a:p>
            <a:r>
              <a:rPr lang="en-US" altLang="zh-TW" sz="2400" b="1" dirty="0">
                <a:latin typeface="微軟正黑體" panose="020B0604030504040204" pitchFamily="34" charset="-120"/>
                <a:ea typeface="微軟正黑體" panose="020B0604030504040204" pitchFamily="34" charset="-120"/>
              </a:rPr>
              <a:t>n &lt;- 10000</a:t>
            </a:r>
          </a:p>
          <a:p>
            <a:r>
              <a:rPr lang="en-US" altLang="zh-TW" sz="2400" b="1" dirty="0">
                <a:latin typeface="微軟正黑體" panose="020B0604030504040204" pitchFamily="34" charset="-120"/>
                <a:ea typeface="微軟正黑體" panose="020B0604030504040204" pitchFamily="34" charset="-120"/>
              </a:rPr>
              <a:t>R &lt;- 100 #</a:t>
            </a:r>
            <a:r>
              <a:rPr lang="zh-TW" altLang="en-US" sz="2400" b="1" dirty="0">
                <a:latin typeface="微軟正黑體" panose="020B0604030504040204" pitchFamily="34" charset="-120"/>
                <a:ea typeface="微軟正黑體" panose="020B0604030504040204" pitchFamily="34" charset="-120"/>
              </a:rPr>
              <a:t>模擬次數</a:t>
            </a:r>
          </a:p>
          <a:p>
            <a:r>
              <a:rPr lang="en-US" altLang="zh-TW" sz="2400" b="1" dirty="0">
                <a:latin typeface="微軟正黑體" panose="020B0604030504040204" pitchFamily="34" charset="-120"/>
                <a:ea typeface="微軟正黑體" panose="020B0604030504040204" pitchFamily="34" charset="-120"/>
              </a:rPr>
              <a:t>g &lt;- function(x){</a:t>
            </a:r>
          </a:p>
          <a:p>
            <a:r>
              <a:rPr lang="en-US" altLang="zh-TW" sz="2400" b="1" dirty="0">
                <a:latin typeface="微軟正黑體" panose="020B0604030504040204" pitchFamily="34" charset="-120"/>
                <a:ea typeface="微軟正黑體" panose="020B0604030504040204" pitchFamily="34" charset="-120"/>
              </a:rPr>
              <a:t>  (x^2)*(x&gt;1)</a:t>
            </a:r>
          </a:p>
          <a:p>
            <a:r>
              <a:rPr lang="en-US" altLang="zh-TW" sz="2400" b="1" dirty="0">
                <a:latin typeface="微軟正黑體" panose="020B0604030504040204" pitchFamily="34" charset="-120"/>
                <a:ea typeface="微軟正黑體" panose="020B0604030504040204" pitchFamily="34" charset="-120"/>
              </a:rPr>
              <a:t>  } </a:t>
            </a:r>
          </a:p>
          <a:p>
            <a:r>
              <a:rPr lang="en-US" altLang="zh-TW" sz="2400" b="1" dirty="0">
                <a:latin typeface="微軟正黑體" panose="020B0604030504040204" pitchFamily="34" charset="-120"/>
                <a:ea typeface="微軟正黑體" panose="020B0604030504040204" pitchFamily="34" charset="-120"/>
              </a:rPr>
              <a:t>true &lt;- 0.400626</a:t>
            </a:r>
          </a:p>
          <a:p>
            <a:r>
              <a:rPr lang="en-US" altLang="zh-TW" sz="2400" b="1" dirty="0">
                <a:latin typeface="微軟正黑體" panose="020B0604030504040204" pitchFamily="34" charset="-120"/>
                <a:ea typeface="微軟正黑體" panose="020B0604030504040204" pitchFamily="34" charset="-120"/>
              </a:rPr>
              <a:t>integrals  &lt;- numeric(100)</a:t>
            </a:r>
          </a:p>
          <a:p>
            <a:r>
              <a:rPr lang="en-US" altLang="zh-TW" sz="2400" b="1" dirty="0">
                <a:latin typeface="微軟正黑體" panose="020B0604030504040204" pitchFamily="34" charset="-120"/>
                <a:ea typeface="微軟正黑體" panose="020B0604030504040204" pitchFamily="34" charset="-120"/>
              </a:rPr>
              <a:t>for(</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in 1:R){</a:t>
            </a:r>
          </a:p>
          <a:p>
            <a:r>
              <a:rPr lang="en-US" altLang="zh-TW" sz="2400" b="1" dirty="0">
                <a:latin typeface="微軟正黑體" panose="020B0604030504040204" pitchFamily="34" charset="-120"/>
                <a:ea typeface="微軟正黑體" panose="020B0604030504040204" pitchFamily="34" charset="-120"/>
              </a:rPr>
              <a:t>  x &lt;- </a:t>
            </a:r>
            <a:r>
              <a:rPr lang="en-US" altLang="zh-TW" sz="2400" b="1" dirty="0" err="1">
                <a:latin typeface="微軟正黑體" panose="020B0604030504040204" pitchFamily="34" charset="-120"/>
                <a:ea typeface="微軟正黑體" panose="020B0604030504040204" pitchFamily="34" charset="-120"/>
              </a:rPr>
              <a:t>rnorm</a:t>
            </a:r>
            <a:r>
              <a:rPr lang="en-US" altLang="zh-TW" sz="2400" b="1" dirty="0">
                <a:latin typeface="微軟正黑體" panose="020B0604030504040204" pitchFamily="34" charset="-120"/>
                <a:ea typeface="微軟正黑體" panose="020B0604030504040204" pitchFamily="34" charset="-120"/>
              </a:rPr>
              <a:t>(n)</a:t>
            </a:r>
          </a:p>
          <a:p>
            <a:r>
              <a:rPr lang="en-US" altLang="zh-TW" sz="2400" b="1" dirty="0">
                <a:latin typeface="微軟正黑體" panose="020B0604030504040204" pitchFamily="34" charset="-120"/>
                <a:ea typeface="微軟正黑體" panose="020B0604030504040204" pitchFamily="34" charset="-120"/>
              </a:rPr>
              <a:t>  integrals[</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&lt;- mean(g(x))</a:t>
            </a:r>
          </a:p>
          <a:p>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g</a:t>
            </a:r>
          </a:p>
          <a:p>
            <a:r>
              <a:rPr lang="en-US" altLang="zh-TW" sz="2400" b="1" dirty="0">
                <a:latin typeface="微軟正黑體" panose="020B0604030504040204" pitchFamily="34" charset="-120"/>
                <a:ea typeface="微軟正黑體" panose="020B0604030504040204" pitchFamily="34" charset="-120"/>
              </a:rPr>
              <a:t>theta1 &lt;- mean(integrals)</a:t>
            </a:r>
          </a:p>
          <a:p>
            <a:r>
              <a:rPr lang="en-US" altLang="zh-TW" sz="2400" b="1" dirty="0">
                <a:latin typeface="微軟正黑體" panose="020B0604030504040204" pitchFamily="34" charset="-120"/>
                <a:ea typeface="微軟正黑體" panose="020B0604030504040204" pitchFamily="34" charset="-120"/>
              </a:rPr>
              <a:t>var1 &lt;- var(integrals)/R</a:t>
            </a:r>
          </a:p>
          <a:p>
            <a:r>
              <a:rPr lang="en-US" altLang="zh-TW" sz="2400" b="1" dirty="0">
                <a:latin typeface="微軟正黑體" panose="020B0604030504040204" pitchFamily="34" charset="-120"/>
                <a:ea typeface="微軟正黑體" panose="020B0604030504040204" pitchFamily="34" charset="-120"/>
              </a:rPr>
              <a:t>print(c(theta1,var1))</a:t>
            </a:r>
          </a:p>
          <a:p>
            <a:r>
              <a:rPr lang="en-US" altLang="zh-TW" sz="2400" b="1" dirty="0">
                <a:latin typeface="微軟正黑體" panose="020B0604030504040204" pitchFamily="34" charset="-120"/>
                <a:ea typeface="微軟正黑體" panose="020B0604030504040204" pitchFamily="34" charset="-120"/>
              </a:rPr>
              <a:t>plot(1:R, </a:t>
            </a:r>
            <a:r>
              <a:rPr lang="en-US" altLang="zh-TW" sz="2400" b="1" dirty="0" err="1">
                <a:latin typeface="微軟正黑體" panose="020B0604030504040204" pitchFamily="34" charset="-120"/>
                <a:ea typeface="微軟正黑體" panose="020B0604030504040204" pitchFamily="34" charset="-120"/>
              </a:rPr>
              <a:t>integrals,type</a:t>
            </a:r>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l',col</a:t>
            </a:r>
            <a:r>
              <a:rPr lang="en-US" altLang="zh-TW" sz="2400" b="1" dirty="0">
                <a:latin typeface="微軟正黑體" panose="020B0604030504040204" pitchFamily="34" charset="-120"/>
                <a:ea typeface="微軟正黑體" panose="020B0604030504040204" pitchFamily="34" charset="-120"/>
              </a:rPr>
              <a:t> = 'blue',</a:t>
            </a:r>
            <a:r>
              <a:rPr lang="en-US" altLang="zh-TW" sz="2400" b="1" dirty="0" err="1">
                <a:latin typeface="微軟正黑體" panose="020B0604030504040204" pitchFamily="34" charset="-120"/>
                <a:ea typeface="微軟正黑體" panose="020B0604030504040204" pitchFamily="34" charset="-120"/>
              </a:rPr>
              <a:t>xlab</a:t>
            </a:r>
            <a:r>
              <a:rPr lang="en-US" altLang="zh-TW" sz="2400" b="1" dirty="0">
                <a:latin typeface="微軟正黑體" panose="020B0604030504040204" pitchFamily="34" charset="-120"/>
                <a:ea typeface="微軟正黑體" panose="020B0604030504040204" pitchFamily="34" charset="-120"/>
              </a:rPr>
              <a:t>='Iteration', </a:t>
            </a:r>
            <a:r>
              <a:rPr lang="en-US" altLang="zh-TW" sz="2400" b="1" dirty="0" err="1">
                <a:latin typeface="微軟正黑體" panose="020B0604030504040204" pitchFamily="34" charset="-120"/>
                <a:ea typeface="微軟正黑體" panose="020B0604030504040204" pitchFamily="34" charset="-120"/>
              </a:rPr>
              <a:t>ylim</a:t>
            </a:r>
            <a:r>
              <a:rPr lang="en-US" altLang="zh-TW" sz="2400" b="1" dirty="0">
                <a:latin typeface="微軟正黑體" panose="020B0604030504040204" pitchFamily="34" charset="-120"/>
                <a:ea typeface="微軟正黑體" panose="020B0604030504040204" pitchFamily="34" charset="-120"/>
              </a:rPr>
              <a:t>=c(0.2,1),</a:t>
            </a:r>
          </a:p>
          <a:p>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ylab</a:t>
            </a:r>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theta_hat</a:t>
            </a:r>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lwd</a:t>
            </a:r>
            <a:r>
              <a:rPr lang="en-US" altLang="zh-TW" sz="2400" b="1" dirty="0">
                <a:latin typeface="微軟正黑體" panose="020B0604030504040204" pitchFamily="34" charset="-120"/>
                <a:ea typeface="微軟正黑體" panose="020B0604030504040204" pitchFamily="34" charset="-120"/>
              </a:rPr>
              <a:t> =2)</a:t>
            </a:r>
          </a:p>
          <a:p>
            <a:r>
              <a:rPr lang="en-US" altLang="zh-TW" sz="2400" b="1" dirty="0" err="1">
                <a:latin typeface="微軟正黑體" panose="020B0604030504040204" pitchFamily="34" charset="-120"/>
                <a:ea typeface="微軟正黑體" panose="020B0604030504040204" pitchFamily="34" charset="-120"/>
              </a:rPr>
              <a:t>abline</a:t>
            </a:r>
            <a:r>
              <a:rPr lang="en-US" altLang="zh-TW" sz="2400" b="1" dirty="0">
                <a:latin typeface="微軟正黑體" panose="020B0604030504040204" pitchFamily="34" charset="-120"/>
                <a:ea typeface="微軟正黑體" panose="020B0604030504040204" pitchFamily="34" charset="-120"/>
              </a:rPr>
              <a:t>(a=</a:t>
            </a:r>
            <a:r>
              <a:rPr lang="en-US" altLang="zh-TW" sz="2400" b="1" dirty="0" err="1">
                <a:latin typeface="微軟正黑體" panose="020B0604030504040204" pitchFamily="34" charset="-120"/>
                <a:ea typeface="微軟正黑體" panose="020B0604030504040204" pitchFamily="34" charset="-120"/>
              </a:rPr>
              <a:t>true,b</a:t>
            </a:r>
            <a:r>
              <a:rPr lang="en-US" altLang="zh-TW" sz="2400" b="1" dirty="0">
                <a:latin typeface="微軟正黑體" panose="020B0604030504040204" pitchFamily="34" charset="-120"/>
                <a:ea typeface="微軟正黑體" panose="020B0604030504040204" pitchFamily="34" charset="-120"/>
              </a:rPr>
              <a:t>=0,col='red',</a:t>
            </a:r>
            <a:r>
              <a:rPr lang="en-US" altLang="zh-TW" sz="2400" b="1" dirty="0" err="1">
                <a:latin typeface="微軟正黑體" panose="020B0604030504040204" pitchFamily="34" charset="-120"/>
                <a:ea typeface="微軟正黑體" panose="020B0604030504040204" pitchFamily="34" charset="-120"/>
              </a:rPr>
              <a:t>lwd</a:t>
            </a:r>
            <a:r>
              <a:rPr lang="en-US" altLang="zh-TW" sz="2400" b="1" dirty="0">
                <a:latin typeface="微軟正黑體" panose="020B0604030504040204" pitchFamily="34" charset="-120"/>
                <a:ea typeface="微軟正黑體" panose="020B0604030504040204" pitchFamily="34" charset="-120"/>
              </a:rPr>
              <a:t>=2)</a:t>
            </a:r>
          </a:p>
        </p:txBody>
      </p:sp>
      <p:pic>
        <p:nvPicPr>
          <p:cNvPr id="21" name="圖片 20">
            <a:extLst>
              <a:ext uri="{FF2B5EF4-FFF2-40B4-BE49-F238E27FC236}">
                <a16:creationId xmlns:a16="http://schemas.microsoft.com/office/drawing/2014/main" id="{B6A14ED4-934C-C36F-89B7-34425F14A8B9}"/>
              </a:ext>
            </a:extLst>
          </p:cNvPr>
          <p:cNvPicPr>
            <a:picLocks noChangeAspect="1"/>
          </p:cNvPicPr>
          <p:nvPr/>
        </p:nvPicPr>
        <p:blipFill>
          <a:blip r:embed="rId2"/>
          <a:stretch>
            <a:fillRect/>
          </a:stretch>
        </p:blipFill>
        <p:spPr>
          <a:xfrm>
            <a:off x="2282825" y="1603708"/>
            <a:ext cx="4662815" cy="1323439"/>
          </a:xfrm>
          <a:prstGeom prst="rect">
            <a:avLst/>
          </a:prstGeom>
        </p:spPr>
      </p:pic>
      <p:sp>
        <p:nvSpPr>
          <p:cNvPr id="3" name="Rectangle 2">
            <a:extLst>
              <a:ext uri="{FF2B5EF4-FFF2-40B4-BE49-F238E27FC236}">
                <a16:creationId xmlns:a16="http://schemas.microsoft.com/office/drawing/2014/main" id="{B71EA53F-1D9E-F815-5B1D-299855AF65A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7A975B0D-CBBF-E743-0E6E-DBBE872860B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12" name="圖片 11">
            <a:extLst>
              <a:ext uri="{FF2B5EF4-FFF2-40B4-BE49-F238E27FC236}">
                <a16:creationId xmlns:a16="http://schemas.microsoft.com/office/drawing/2014/main" id="{9C3BA425-7B71-7EDE-081A-7CE6B6AFD679}"/>
              </a:ext>
            </a:extLst>
          </p:cNvPr>
          <p:cNvPicPr>
            <a:picLocks noChangeAspect="1"/>
          </p:cNvPicPr>
          <p:nvPr/>
        </p:nvPicPr>
        <p:blipFill>
          <a:blip r:embed="rId3"/>
          <a:stretch>
            <a:fillRect/>
          </a:stretch>
        </p:blipFill>
        <p:spPr>
          <a:xfrm>
            <a:off x="9535763" y="894818"/>
            <a:ext cx="8752237" cy="6244054"/>
          </a:xfrm>
          <a:prstGeom prst="rect">
            <a:avLst/>
          </a:prstGeom>
        </p:spPr>
      </p:pic>
      <p:sp>
        <p:nvSpPr>
          <p:cNvPr id="13" name="文字方塊 12">
            <a:extLst>
              <a:ext uri="{FF2B5EF4-FFF2-40B4-BE49-F238E27FC236}">
                <a16:creationId xmlns:a16="http://schemas.microsoft.com/office/drawing/2014/main" id="{67850F04-626D-AB7A-EA9C-5FB0C687B5BB}"/>
              </a:ext>
            </a:extLst>
          </p:cNvPr>
          <p:cNvSpPr txBox="1"/>
          <p:nvPr/>
        </p:nvSpPr>
        <p:spPr>
          <a:xfrm>
            <a:off x="4796526" y="8163370"/>
            <a:ext cx="6300965" cy="646331"/>
          </a:xfrm>
          <a:prstGeom prst="rect">
            <a:avLst/>
          </a:prstGeom>
          <a:noFill/>
        </p:spPr>
        <p:txBody>
          <a:bodyPr wrap="square">
            <a:spAutoFit/>
          </a:bodyPr>
          <a:lstStyle/>
          <a:p>
            <a:r>
              <a:rPr lang="en-US" altLang="zh-TW" sz="3600" dirty="0">
                <a:solidFill>
                  <a:srgbClr val="FF0000"/>
                </a:solidFill>
              </a:rPr>
              <a:t>[1] 4.021659e-01 1.547740e-06</a:t>
            </a:r>
            <a:endParaRPr lang="zh-TW" altLang="en-US" sz="3600" dirty="0">
              <a:solidFill>
                <a:srgbClr val="FF0000"/>
              </a:solidFill>
            </a:endParaRPr>
          </a:p>
        </p:txBody>
      </p:sp>
    </p:spTree>
    <p:extLst>
      <p:ext uri="{BB962C8B-B14F-4D97-AF65-F5344CB8AC3E}">
        <p14:creationId xmlns:p14="http://schemas.microsoft.com/office/powerpoint/2010/main" val="334071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314458" y="37166"/>
            <a:ext cx="14463883" cy="707886"/>
          </a:xfrm>
          <a:prstGeom prst="rect">
            <a:avLst/>
          </a:prstGeom>
          <a:noFill/>
        </p:spPr>
        <p:txBody>
          <a:bodyPr wrap="square">
            <a:spAutoFit/>
          </a:bodyPr>
          <a:lstStyle/>
          <a:p>
            <a:r>
              <a:rPr lang="en-US" altLang="zh-TW" sz="4000" b="0" i="0" dirty="0">
                <a:effectLst/>
                <a:latin typeface="Arial" panose="020B0604020202020204" pitchFamily="34" charset="0"/>
              </a:rPr>
              <a:t>2.Importance sampling method</a:t>
            </a:r>
          </a:p>
        </p:txBody>
      </p:sp>
      <p:sp>
        <p:nvSpPr>
          <p:cNvPr id="3" name="文字方塊 2">
            <a:extLst>
              <a:ext uri="{FF2B5EF4-FFF2-40B4-BE49-F238E27FC236}">
                <a16:creationId xmlns:a16="http://schemas.microsoft.com/office/drawing/2014/main" id="{2FF2A6D5-F99C-538F-4B03-936165C9DE38}"/>
              </a:ext>
            </a:extLst>
          </p:cNvPr>
          <p:cNvSpPr txBox="1"/>
          <p:nvPr/>
        </p:nvSpPr>
        <p:spPr>
          <a:xfrm>
            <a:off x="314458" y="1185814"/>
            <a:ext cx="10642125" cy="8586966"/>
          </a:xfrm>
          <a:prstGeom prst="rect">
            <a:avLst/>
          </a:prstGeom>
          <a:solidFill>
            <a:schemeClr val="accent3">
              <a:lumMod val="40000"/>
              <a:lumOff val="60000"/>
            </a:schemeClr>
          </a:solidFill>
        </p:spPr>
        <p:txBody>
          <a:bodyPr wrap="square">
            <a:spAutoFit/>
          </a:bodyPr>
          <a:lstStyle/>
          <a:p>
            <a:r>
              <a:rPr lang="en-US" altLang="zh-TW" sz="2400" b="1" dirty="0">
                <a:latin typeface="微軟正黑體" panose="020B0604030504040204" pitchFamily="34" charset="-120"/>
                <a:ea typeface="微軟正黑體" panose="020B0604030504040204" pitchFamily="34" charset="-120"/>
              </a:rPr>
              <a:t>#2</a:t>
            </a:r>
          </a:p>
          <a:p>
            <a:r>
              <a:rPr lang="en-US" altLang="zh-TW" sz="2400" b="1" dirty="0">
                <a:latin typeface="微軟正黑體" panose="020B0604030504040204" pitchFamily="34" charset="-120"/>
                <a:ea typeface="微軟正黑體" panose="020B0604030504040204" pitchFamily="34" charset="-120"/>
              </a:rPr>
              <a:t># Importance sampling method </a:t>
            </a:r>
          </a:p>
          <a:p>
            <a:r>
              <a:rPr lang="en-US" altLang="zh-TW" sz="2400" b="1" dirty="0">
                <a:latin typeface="微軟正黑體" panose="020B0604030504040204" pitchFamily="34" charset="-120"/>
                <a:ea typeface="微軟正黑體" panose="020B0604030504040204" pitchFamily="34" charset="-120"/>
              </a:rPr>
              <a:t>g &lt;- function(x) {(x^2/sqrt(2*pi))*exp(-x^2/2)}</a:t>
            </a:r>
          </a:p>
          <a:p>
            <a:r>
              <a:rPr lang="en-US" altLang="zh-TW" sz="2400" b="1" dirty="0">
                <a:latin typeface="微軟正黑體" panose="020B0604030504040204" pitchFamily="34" charset="-120"/>
                <a:ea typeface="微軟正黑體" panose="020B0604030504040204" pitchFamily="34" charset="-120"/>
              </a:rPr>
              <a:t>f &lt;- function(x) {exp(-(x-1))} </a:t>
            </a:r>
          </a:p>
          <a:p>
            <a:r>
              <a:rPr lang="en-US" altLang="zh-TW" sz="2400" b="1" dirty="0">
                <a:latin typeface="微軟正黑體" panose="020B0604030504040204" pitchFamily="34" charset="-120"/>
                <a:ea typeface="微軟正黑體" panose="020B0604030504040204" pitchFamily="34" charset="-120"/>
              </a:rPr>
              <a:t># </a:t>
            </a:r>
            <a:r>
              <a:rPr lang="zh-TW" altLang="en-US" sz="2400" b="1" dirty="0">
                <a:latin typeface="微軟正黑體" panose="020B0604030504040204" pitchFamily="34" charset="-120"/>
                <a:ea typeface="微軟正黑體" panose="020B0604030504040204" pitchFamily="34" charset="-120"/>
              </a:rPr>
              <a:t>重要性分布 </a:t>
            </a:r>
            <a:r>
              <a:rPr lang="en-US" altLang="zh-TW" sz="2400" b="1" dirty="0">
                <a:latin typeface="微軟正黑體" panose="020B0604030504040204" pitchFamily="34" charset="-120"/>
                <a:ea typeface="微軟正黑體" panose="020B0604030504040204" pitchFamily="34" charset="-120"/>
              </a:rPr>
              <a:t>shift exp(1) to 1</a:t>
            </a:r>
          </a:p>
          <a:p>
            <a:r>
              <a:rPr lang="en-US" altLang="zh-TW" sz="2400" b="1" dirty="0">
                <a:latin typeface="微軟正黑體" panose="020B0604030504040204" pitchFamily="34" charset="-120"/>
                <a:ea typeface="微軟正黑體" panose="020B0604030504040204" pitchFamily="34" charset="-120"/>
              </a:rPr>
              <a:t>integrals_2  &lt;- numeric(100)</a:t>
            </a:r>
          </a:p>
          <a:p>
            <a:r>
              <a:rPr lang="en-US" altLang="zh-TW" sz="2400" b="1" dirty="0" err="1">
                <a:latin typeface="微軟正黑體" panose="020B0604030504040204" pitchFamily="34" charset="-120"/>
                <a:ea typeface="微軟正黑體" panose="020B0604030504040204" pitchFamily="34" charset="-120"/>
              </a:rPr>
              <a:t>set.seed</a:t>
            </a:r>
            <a:r>
              <a:rPr lang="en-US" altLang="zh-TW" sz="2400" b="1" dirty="0">
                <a:latin typeface="微軟正黑體" panose="020B0604030504040204" pitchFamily="34" charset="-120"/>
                <a:ea typeface="微軟正黑體" panose="020B0604030504040204" pitchFamily="34" charset="-120"/>
              </a:rPr>
              <a:t>(100)</a:t>
            </a:r>
          </a:p>
          <a:p>
            <a:r>
              <a:rPr lang="en-US" altLang="zh-TW" sz="2400" b="1" dirty="0">
                <a:latin typeface="微軟正黑體" panose="020B0604030504040204" pitchFamily="34" charset="-120"/>
                <a:ea typeface="微軟正黑體" panose="020B0604030504040204" pitchFamily="34" charset="-120"/>
              </a:rPr>
              <a:t>n &lt;- 10000</a:t>
            </a:r>
          </a:p>
          <a:p>
            <a:r>
              <a:rPr lang="en-US" altLang="zh-TW" sz="2400" b="1" dirty="0">
                <a:latin typeface="微軟正黑體" panose="020B0604030504040204" pitchFamily="34" charset="-120"/>
                <a:ea typeface="微軟正黑體" panose="020B0604030504040204" pitchFamily="34" charset="-120"/>
              </a:rPr>
              <a:t>true &lt;- 0.400626</a:t>
            </a:r>
          </a:p>
          <a:p>
            <a:r>
              <a:rPr lang="en-US" altLang="zh-TW" sz="2400" b="1" dirty="0">
                <a:latin typeface="微軟正黑體" panose="020B0604030504040204" pitchFamily="34" charset="-120"/>
                <a:ea typeface="微軟正黑體" panose="020B0604030504040204" pitchFamily="34" charset="-120"/>
              </a:rPr>
              <a:t>for ( </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in 1:R){</a:t>
            </a:r>
          </a:p>
          <a:p>
            <a:r>
              <a:rPr lang="en-US" altLang="zh-TW" sz="2400" b="1" dirty="0">
                <a:latin typeface="微軟正黑體" panose="020B0604030504040204" pitchFamily="34" charset="-120"/>
                <a:ea typeface="微軟正黑體" panose="020B0604030504040204" pitchFamily="34" charset="-120"/>
              </a:rPr>
              <a:t>  x &lt;- </a:t>
            </a:r>
            <a:r>
              <a:rPr lang="en-US" altLang="zh-TW" sz="2400" b="1" dirty="0" err="1">
                <a:latin typeface="微軟正黑體" panose="020B0604030504040204" pitchFamily="34" charset="-120"/>
                <a:ea typeface="微軟正黑體" panose="020B0604030504040204" pitchFamily="34" charset="-120"/>
              </a:rPr>
              <a:t>rexp</a:t>
            </a:r>
            <a:r>
              <a:rPr lang="en-US" altLang="zh-TW" sz="2400" b="1" dirty="0">
                <a:latin typeface="微軟正黑體" panose="020B0604030504040204" pitchFamily="34" charset="-120"/>
                <a:ea typeface="微軟正黑體" panose="020B0604030504040204" pitchFamily="34" charset="-120"/>
              </a:rPr>
              <a:t>(n,1) +1</a:t>
            </a:r>
          </a:p>
          <a:p>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weit</a:t>
            </a:r>
            <a:r>
              <a:rPr lang="en-US" altLang="zh-TW" sz="2400" b="1" dirty="0">
                <a:latin typeface="微軟正黑體" panose="020B0604030504040204" pitchFamily="34" charset="-120"/>
                <a:ea typeface="微軟正黑體" panose="020B0604030504040204" pitchFamily="34" charset="-120"/>
              </a:rPr>
              <a:t> &lt;- g(x) / f(x)</a:t>
            </a:r>
          </a:p>
          <a:p>
            <a:r>
              <a:rPr lang="en-US" altLang="zh-TW" sz="2400" b="1" dirty="0">
                <a:latin typeface="微軟正黑體" panose="020B0604030504040204" pitchFamily="34" charset="-120"/>
                <a:ea typeface="微軟正黑體" panose="020B0604030504040204" pitchFamily="34" charset="-120"/>
              </a:rPr>
              <a:t>  integrals_2[</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&lt;- mean(</a:t>
            </a:r>
            <a:r>
              <a:rPr lang="en-US" altLang="zh-TW" sz="2400" b="1" dirty="0" err="1">
                <a:latin typeface="微軟正黑體" panose="020B0604030504040204" pitchFamily="34" charset="-120"/>
                <a:ea typeface="微軟正黑體" panose="020B0604030504040204" pitchFamily="34" charset="-120"/>
              </a:rPr>
              <a:t>weit</a:t>
            </a:r>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theta2_1 &lt;- mean(integrals_2) </a:t>
            </a:r>
          </a:p>
          <a:p>
            <a:r>
              <a:rPr lang="en-US" altLang="zh-TW" sz="2400" b="1" dirty="0">
                <a:latin typeface="微軟正黑體" panose="020B0604030504040204" pitchFamily="34" charset="-120"/>
                <a:ea typeface="微軟正黑體" panose="020B0604030504040204" pitchFamily="34" charset="-120"/>
              </a:rPr>
              <a:t>var2_1 &lt;- var(integrals_2)/R</a:t>
            </a:r>
          </a:p>
          <a:p>
            <a:r>
              <a:rPr lang="en-US" altLang="zh-TW" sz="2400" b="1" dirty="0">
                <a:latin typeface="微軟正黑體" panose="020B0604030504040204" pitchFamily="34" charset="-120"/>
                <a:ea typeface="微軟正黑體" panose="020B0604030504040204" pitchFamily="34" charset="-120"/>
              </a:rPr>
              <a:t>print(c(theta2_1, var2_1)) </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plot(1:R, integrals_2, type="l", </a:t>
            </a:r>
            <a:r>
              <a:rPr lang="en-US" altLang="zh-TW" sz="2400" b="1" dirty="0" err="1">
                <a:latin typeface="微軟正黑體" panose="020B0604030504040204" pitchFamily="34" charset="-120"/>
                <a:ea typeface="微軟正黑體" panose="020B0604030504040204" pitchFamily="34" charset="-120"/>
              </a:rPr>
              <a:t>xlab</a:t>
            </a:r>
            <a:r>
              <a:rPr lang="en-US" altLang="zh-TW" sz="2400" b="1" dirty="0">
                <a:latin typeface="微軟正黑體" panose="020B0604030504040204" pitchFamily="34" charset="-120"/>
                <a:ea typeface="微軟正黑體" panose="020B0604030504040204" pitchFamily="34" charset="-120"/>
              </a:rPr>
              <a:t>="Number of iterations", </a:t>
            </a:r>
            <a:r>
              <a:rPr lang="en-US" altLang="zh-TW" sz="2400" b="1" dirty="0" err="1">
                <a:latin typeface="微軟正黑體" panose="020B0604030504040204" pitchFamily="34" charset="-120"/>
                <a:ea typeface="微軟正黑體" panose="020B0604030504040204" pitchFamily="34" charset="-120"/>
              </a:rPr>
              <a:t>ylab</a:t>
            </a:r>
            <a:r>
              <a:rPr lang="en-US" altLang="zh-TW" sz="2400" b="1" dirty="0">
                <a:latin typeface="微軟正黑體" panose="020B0604030504040204" pitchFamily="34" charset="-120"/>
                <a:ea typeface="微軟正黑體" panose="020B0604030504040204" pitchFamily="34" charset="-120"/>
              </a:rPr>
              <a:t>="Estimated integral value",</a:t>
            </a:r>
            <a:r>
              <a:rPr lang="en-US" altLang="zh-TW" sz="2400" b="1" dirty="0" err="1">
                <a:latin typeface="微軟正黑體" panose="020B0604030504040204" pitchFamily="34" charset="-120"/>
                <a:ea typeface="微軟正黑體" panose="020B0604030504040204" pitchFamily="34" charset="-120"/>
              </a:rPr>
              <a:t>ylim</a:t>
            </a:r>
            <a:r>
              <a:rPr lang="en-US" altLang="zh-TW" sz="2400" b="1" dirty="0">
                <a:latin typeface="微軟正黑體" panose="020B0604030504040204" pitchFamily="34" charset="-120"/>
                <a:ea typeface="微軟正黑體" panose="020B0604030504040204" pitchFamily="34" charset="-120"/>
              </a:rPr>
              <a:t>=c(0.35,0.43))</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abline</a:t>
            </a:r>
            <a:r>
              <a:rPr lang="en-US" altLang="zh-TW" sz="2400" b="1" dirty="0">
                <a:latin typeface="微軟正黑體" panose="020B0604030504040204" pitchFamily="34" charset="-120"/>
                <a:ea typeface="微軟正黑體" panose="020B0604030504040204" pitchFamily="34" charset="-120"/>
              </a:rPr>
              <a:t>(a=</a:t>
            </a:r>
            <a:r>
              <a:rPr lang="en-US" altLang="zh-TW" sz="2400" b="1" dirty="0" err="1">
                <a:latin typeface="微軟正黑體" panose="020B0604030504040204" pitchFamily="34" charset="-120"/>
                <a:ea typeface="微軟正黑體" panose="020B0604030504040204" pitchFamily="34" charset="-120"/>
              </a:rPr>
              <a:t>true,b</a:t>
            </a:r>
            <a:r>
              <a:rPr lang="en-US" altLang="zh-TW" sz="2400" b="1" dirty="0">
                <a:latin typeface="微軟正黑體" panose="020B0604030504040204" pitchFamily="34" charset="-120"/>
                <a:ea typeface="微軟正黑體" panose="020B0604030504040204" pitchFamily="34" charset="-120"/>
              </a:rPr>
              <a:t>=0,col='red',</a:t>
            </a:r>
            <a:r>
              <a:rPr lang="en-US" altLang="zh-TW" sz="2400" b="1" dirty="0" err="1">
                <a:latin typeface="微軟正黑體" panose="020B0604030504040204" pitchFamily="34" charset="-120"/>
                <a:ea typeface="微軟正黑體" panose="020B0604030504040204" pitchFamily="34" charset="-120"/>
              </a:rPr>
              <a:t>lwd</a:t>
            </a:r>
            <a:r>
              <a:rPr lang="en-US" altLang="zh-TW" sz="2400" b="1" dirty="0">
                <a:latin typeface="微軟正黑體" panose="020B0604030504040204" pitchFamily="34" charset="-120"/>
                <a:ea typeface="微軟正黑體" panose="020B0604030504040204" pitchFamily="34" charset="-120"/>
              </a:rPr>
              <a:t>=2)</a:t>
            </a:r>
            <a:endParaRPr lang="zh-TW" altLang="en-US" sz="2400" b="1"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724D8CED-1312-FEF2-3BF2-8D0BB6140425}"/>
              </a:ext>
            </a:extLst>
          </p:cNvPr>
          <p:cNvPicPr>
            <a:picLocks noChangeAspect="1"/>
          </p:cNvPicPr>
          <p:nvPr/>
        </p:nvPicPr>
        <p:blipFill>
          <a:blip r:embed="rId3"/>
          <a:stretch>
            <a:fillRect/>
          </a:stretch>
        </p:blipFill>
        <p:spPr>
          <a:xfrm>
            <a:off x="10983623" y="880402"/>
            <a:ext cx="7304377" cy="5211116"/>
          </a:xfrm>
          <a:prstGeom prst="rect">
            <a:avLst/>
          </a:prstGeom>
        </p:spPr>
      </p:pic>
      <p:sp>
        <p:nvSpPr>
          <p:cNvPr id="9" name="文字方塊 8">
            <a:extLst>
              <a:ext uri="{FF2B5EF4-FFF2-40B4-BE49-F238E27FC236}">
                <a16:creationId xmlns:a16="http://schemas.microsoft.com/office/drawing/2014/main" id="{BF070F79-2B1A-A5E7-501B-1B7E6C2D1B3D}"/>
              </a:ext>
            </a:extLst>
          </p:cNvPr>
          <p:cNvSpPr txBox="1"/>
          <p:nvPr/>
        </p:nvSpPr>
        <p:spPr>
          <a:xfrm>
            <a:off x="4339326" y="7303920"/>
            <a:ext cx="6300965" cy="646331"/>
          </a:xfrm>
          <a:prstGeom prst="rect">
            <a:avLst/>
          </a:prstGeom>
          <a:noFill/>
        </p:spPr>
        <p:txBody>
          <a:bodyPr wrap="square">
            <a:spAutoFit/>
          </a:bodyPr>
          <a:lstStyle/>
          <a:p>
            <a:r>
              <a:rPr lang="en-US" altLang="zh-TW" sz="3600" dirty="0">
                <a:solidFill>
                  <a:srgbClr val="FF0000"/>
                </a:solidFill>
              </a:rPr>
              <a:t>[1] 4.006902e-01 2.104583e-08</a:t>
            </a:r>
            <a:endParaRPr lang="zh-TW" altLang="en-US" sz="3600" dirty="0">
              <a:solidFill>
                <a:srgbClr val="FF0000"/>
              </a:solidFill>
            </a:endParaRPr>
          </a:p>
        </p:txBody>
      </p:sp>
    </p:spTree>
    <p:extLst>
      <p:ext uri="{BB962C8B-B14F-4D97-AF65-F5344CB8AC3E}">
        <p14:creationId xmlns:p14="http://schemas.microsoft.com/office/powerpoint/2010/main" val="361447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355727" y="40341"/>
            <a:ext cx="14463883" cy="707886"/>
          </a:xfrm>
          <a:prstGeom prst="rect">
            <a:avLst/>
          </a:prstGeom>
          <a:noFill/>
        </p:spPr>
        <p:txBody>
          <a:bodyPr wrap="square">
            <a:spAutoFit/>
          </a:bodyPr>
          <a:lstStyle/>
          <a:p>
            <a:r>
              <a:rPr lang="en-US" altLang="zh-TW" sz="4000" b="0" i="0" dirty="0">
                <a:effectLst/>
                <a:latin typeface="Arial" panose="020B0604020202020204" pitchFamily="34" charset="0"/>
              </a:rPr>
              <a:t>2.self-normalized importance sampling methods.</a:t>
            </a:r>
          </a:p>
        </p:txBody>
      </p:sp>
      <p:sp>
        <p:nvSpPr>
          <p:cNvPr id="3" name="文字方塊 2">
            <a:extLst>
              <a:ext uri="{FF2B5EF4-FFF2-40B4-BE49-F238E27FC236}">
                <a16:creationId xmlns:a16="http://schemas.microsoft.com/office/drawing/2014/main" id="{2FF2A6D5-F99C-538F-4B03-936165C9DE38}"/>
              </a:ext>
            </a:extLst>
          </p:cNvPr>
          <p:cNvSpPr txBox="1"/>
          <p:nvPr/>
        </p:nvSpPr>
        <p:spPr>
          <a:xfrm>
            <a:off x="355727" y="1588531"/>
            <a:ext cx="10153610" cy="8279190"/>
          </a:xfrm>
          <a:prstGeom prst="rect">
            <a:avLst/>
          </a:prstGeom>
          <a:solidFill>
            <a:schemeClr val="accent3">
              <a:lumMod val="40000"/>
              <a:lumOff val="60000"/>
            </a:schemeClr>
          </a:solidFill>
        </p:spPr>
        <p:txBody>
          <a:bodyPr wrap="square">
            <a:spAutoFit/>
          </a:bodyPr>
          <a:lstStyle/>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 self-normalized var</a:t>
            </a:r>
            <a:r>
              <a:rPr lang="zh-TW" altLang="en-US" sz="2400" b="1" dirty="0">
                <a:latin typeface="微軟正黑體" panose="020B0604030504040204" pitchFamily="34" charset="-120"/>
                <a:ea typeface="微軟正黑體" panose="020B0604030504040204" pitchFamily="34" charset="-120"/>
              </a:rPr>
              <a:t>減少但是偏誤</a:t>
            </a:r>
          </a:p>
          <a:p>
            <a:r>
              <a:rPr lang="en-US" altLang="zh-TW" sz="2400" b="1" dirty="0">
                <a:latin typeface="微軟正黑體" panose="020B0604030504040204" pitchFamily="34" charset="-120"/>
                <a:ea typeface="微軟正黑體" panose="020B0604030504040204" pitchFamily="34" charset="-120"/>
              </a:rPr>
              <a:t>w &lt;- g(x)/f(x)</a:t>
            </a:r>
          </a:p>
          <a:p>
            <a:r>
              <a:rPr lang="en-US" altLang="zh-TW" sz="2400" b="1" dirty="0">
                <a:latin typeface="微軟正黑體" panose="020B0604030504040204" pitchFamily="34" charset="-120"/>
                <a:ea typeface="微軟正黑體" panose="020B0604030504040204" pitchFamily="34" charset="-120"/>
              </a:rPr>
              <a:t>integrals_2_2  &lt;- numeric(100)</a:t>
            </a:r>
          </a:p>
          <a:p>
            <a:r>
              <a:rPr lang="en-US" altLang="zh-TW" sz="2400" b="1" dirty="0">
                <a:latin typeface="微軟正黑體" panose="020B0604030504040204" pitchFamily="34" charset="-120"/>
                <a:ea typeface="微軟正黑體" panose="020B0604030504040204" pitchFamily="34" charset="-120"/>
              </a:rPr>
              <a:t>p &lt;- w / sum(w)</a:t>
            </a:r>
          </a:p>
          <a:p>
            <a:r>
              <a:rPr lang="en-US" altLang="zh-TW" sz="2400" b="1" dirty="0">
                <a:latin typeface="微軟正黑體" panose="020B0604030504040204" pitchFamily="34" charset="-120"/>
                <a:ea typeface="微軟正黑體" panose="020B0604030504040204" pitchFamily="34" charset="-120"/>
              </a:rPr>
              <a:t>for (</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in 1:R){</a:t>
            </a:r>
          </a:p>
          <a:p>
            <a:r>
              <a:rPr lang="en-US" altLang="zh-TW" sz="2400" b="1" dirty="0">
                <a:latin typeface="微軟正黑體" panose="020B0604030504040204" pitchFamily="34" charset="-120"/>
                <a:ea typeface="微軟正黑體" panose="020B0604030504040204" pitchFamily="34" charset="-120"/>
              </a:rPr>
              <a:t>  x &lt;- </a:t>
            </a:r>
            <a:r>
              <a:rPr lang="en-US" altLang="zh-TW" sz="2400" b="1" dirty="0" err="1">
                <a:latin typeface="微軟正黑體" panose="020B0604030504040204" pitchFamily="34" charset="-120"/>
                <a:ea typeface="微軟正黑體" panose="020B0604030504040204" pitchFamily="34" charset="-120"/>
              </a:rPr>
              <a:t>rexp</a:t>
            </a:r>
            <a:r>
              <a:rPr lang="en-US" altLang="zh-TW" sz="2400" b="1" dirty="0">
                <a:latin typeface="微軟正黑體" panose="020B0604030504040204" pitchFamily="34" charset="-120"/>
                <a:ea typeface="微軟正黑體" panose="020B0604030504040204" pitchFamily="34" charset="-120"/>
              </a:rPr>
              <a:t>(n,1) +1</a:t>
            </a:r>
          </a:p>
          <a:p>
            <a:r>
              <a:rPr lang="en-US" altLang="zh-TW"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x.star</a:t>
            </a:r>
            <a:r>
              <a:rPr lang="en-US" altLang="zh-TW" sz="2400" b="1" dirty="0">
                <a:latin typeface="微軟正黑體" panose="020B0604030504040204" pitchFamily="34" charset="-120"/>
                <a:ea typeface="微軟正黑體" panose="020B0604030504040204" pitchFamily="34" charset="-120"/>
              </a:rPr>
              <a:t> &lt;- sample(x, size=n, prob=p, replace=TRUE)</a:t>
            </a:r>
          </a:p>
          <a:p>
            <a:r>
              <a:rPr lang="en-US" altLang="zh-TW" sz="2400" b="1" dirty="0">
                <a:latin typeface="微軟正黑體" panose="020B0604030504040204" pitchFamily="34" charset="-120"/>
                <a:ea typeface="微軟正黑體" panose="020B0604030504040204" pitchFamily="34" charset="-120"/>
              </a:rPr>
              <a:t>  p &lt;- w /sum(w)  # </a:t>
            </a:r>
            <a:r>
              <a:rPr lang="zh-TW" altLang="en-US" sz="2400" b="1" dirty="0">
                <a:latin typeface="微軟正黑體" panose="020B0604030504040204" pitchFamily="34" charset="-120"/>
                <a:ea typeface="微軟正黑體" panose="020B0604030504040204" pitchFamily="34" charset="-120"/>
              </a:rPr>
              <a:t>權重歸一化</a:t>
            </a:r>
          </a:p>
          <a:p>
            <a:r>
              <a:rPr lang="zh-TW" altLang="en-US" sz="2400" b="1" dirty="0">
                <a:latin typeface="微軟正黑體" panose="020B0604030504040204" pitchFamily="34" charset="-120"/>
                <a:ea typeface="微軟正黑體" panose="020B0604030504040204" pitchFamily="34" charset="-120"/>
              </a:rPr>
              <a:t>  </a:t>
            </a:r>
            <a:r>
              <a:rPr lang="en-US" altLang="zh-TW" sz="2400" b="1" dirty="0" err="1">
                <a:latin typeface="微軟正黑體" panose="020B0604030504040204" pitchFamily="34" charset="-120"/>
                <a:ea typeface="微軟正黑體" panose="020B0604030504040204" pitchFamily="34" charset="-120"/>
              </a:rPr>
              <a:t>weit</a:t>
            </a:r>
            <a:r>
              <a:rPr lang="en-US" altLang="zh-TW" sz="2400" b="1" dirty="0">
                <a:latin typeface="微軟正黑體" panose="020B0604030504040204" pitchFamily="34" charset="-120"/>
                <a:ea typeface="微軟正黑體" panose="020B0604030504040204" pitchFamily="34" charset="-120"/>
              </a:rPr>
              <a:t> &lt;- g(</a:t>
            </a:r>
            <a:r>
              <a:rPr lang="en-US" altLang="zh-TW" sz="2400" b="1" dirty="0" err="1">
                <a:latin typeface="微軟正黑體" panose="020B0604030504040204" pitchFamily="34" charset="-120"/>
                <a:ea typeface="微軟正黑體" panose="020B0604030504040204" pitchFamily="34" charset="-120"/>
              </a:rPr>
              <a:t>x.star</a:t>
            </a:r>
            <a:r>
              <a:rPr lang="en-US" altLang="zh-TW" sz="2400" b="1" dirty="0">
                <a:latin typeface="微軟正黑體" panose="020B0604030504040204" pitchFamily="34" charset="-120"/>
                <a:ea typeface="微軟正黑體" panose="020B0604030504040204" pitchFamily="34" charset="-120"/>
              </a:rPr>
              <a:t>) / f(</a:t>
            </a:r>
            <a:r>
              <a:rPr lang="en-US" altLang="zh-TW" sz="2400" b="1" dirty="0" err="1">
                <a:latin typeface="微軟正黑體" panose="020B0604030504040204" pitchFamily="34" charset="-120"/>
                <a:ea typeface="微軟正黑體" panose="020B0604030504040204" pitchFamily="34" charset="-120"/>
              </a:rPr>
              <a:t>x.star</a:t>
            </a:r>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  integrals_2_2[</a:t>
            </a:r>
            <a:r>
              <a:rPr lang="en-US" altLang="zh-TW" sz="2400" b="1" dirty="0" err="1">
                <a:latin typeface="微軟正黑體" panose="020B0604030504040204" pitchFamily="34" charset="-120"/>
                <a:ea typeface="微軟正黑體" panose="020B0604030504040204" pitchFamily="34" charset="-120"/>
              </a:rPr>
              <a:t>i</a:t>
            </a:r>
            <a:r>
              <a:rPr lang="en-US" altLang="zh-TW" sz="2400" b="1" dirty="0">
                <a:latin typeface="微軟正黑體" panose="020B0604030504040204" pitchFamily="34" charset="-120"/>
                <a:ea typeface="微軟正黑體" panose="020B0604030504040204" pitchFamily="34" charset="-120"/>
              </a:rPr>
              <a:t>] &lt;- mean(</a:t>
            </a:r>
            <a:r>
              <a:rPr lang="en-US" altLang="zh-TW" sz="2400" b="1" dirty="0" err="1">
                <a:latin typeface="微軟正黑體" panose="020B0604030504040204" pitchFamily="34" charset="-120"/>
                <a:ea typeface="微軟正黑體" panose="020B0604030504040204" pitchFamily="34" charset="-120"/>
              </a:rPr>
              <a:t>weit</a:t>
            </a:r>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a:t>
            </a:r>
          </a:p>
          <a:p>
            <a:r>
              <a:rPr lang="en-US" altLang="zh-TW" sz="2400" b="1" dirty="0">
                <a:latin typeface="微軟正黑體" panose="020B0604030504040204" pitchFamily="34" charset="-120"/>
                <a:ea typeface="微軟正黑體" panose="020B0604030504040204" pitchFamily="34" charset="-120"/>
              </a:rPr>
              <a:t>theta2_2 &lt;- mean(integrals_2_2)</a:t>
            </a:r>
          </a:p>
          <a:p>
            <a:r>
              <a:rPr lang="en-US" altLang="zh-TW" sz="2400" b="1" dirty="0">
                <a:latin typeface="微軟正黑體" panose="020B0604030504040204" pitchFamily="34" charset="-120"/>
                <a:ea typeface="微軟正黑體" panose="020B0604030504040204" pitchFamily="34" charset="-120"/>
              </a:rPr>
              <a:t>var2_2 &lt;- var(integrals_2_2)/R</a:t>
            </a:r>
          </a:p>
          <a:p>
            <a:r>
              <a:rPr lang="en-US" altLang="zh-TW" sz="2400" b="1" dirty="0">
                <a:latin typeface="微軟正黑體" panose="020B0604030504040204" pitchFamily="34" charset="-120"/>
                <a:ea typeface="微軟正黑體" panose="020B0604030504040204" pitchFamily="34" charset="-120"/>
              </a:rPr>
              <a:t>print(c(theta2_2, var2_2)) </a:t>
            </a:r>
          </a:p>
          <a:p>
            <a:r>
              <a:rPr lang="en-US" altLang="zh-TW" sz="2400" b="1" dirty="0">
                <a:latin typeface="微軟正黑體" panose="020B0604030504040204" pitchFamily="34" charset="-120"/>
                <a:ea typeface="微軟正黑體" panose="020B0604030504040204" pitchFamily="34" charset="-120"/>
              </a:rPr>
              <a:t>par(mar=c(5, 5, 4, 2) + 0.1)</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a:latin typeface="微軟正黑體" panose="020B0604030504040204" pitchFamily="34" charset="-120"/>
                <a:ea typeface="微軟正黑體" panose="020B0604030504040204" pitchFamily="34" charset="-120"/>
              </a:rPr>
              <a:t>plot(1:R, integrals_2_2, type="l", </a:t>
            </a:r>
            <a:r>
              <a:rPr lang="en-US" altLang="zh-TW" sz="2400" b="1" dirty="0" err="1">
                <a:latin typeface="微軟正黑體" panose="020B0604030504040204" pitchFamily="34" charset="-120"/>
                <a:ea typeface="微軟正黑體" panose="020B0604030504040204" pitchFamily="34" charset="-120"/>
              </a:rPr>
              <a:t>xlab</a:t>
            </a:r>
            <a:r>
              <a:rPr lang="en-US" altLang="zh-TW" sz="2400" b="1" dirty="0">
                <a:latin typeface="微軟正黑體" panose="020B0604030504040204" pitchFamily="34" charset="-120"/>
                <a:ea typeface="微軟正黑體" panose="020B0604030504040204" pitchFamily="34" charset="-120"/>
              </a:rPr>
              <a:t>="Number of iterations", </a:t>
            </a:r>
            <a:r>
              <a:rPr lang="en-US" altLang="zh-TW" sz="2400" b="1" dirty="0" err="1">
                <a:latin typeface="微軟正黑體" panose="020B0604030504040204" pitchFamily="34" charset="-120"/>
                <a:ea typeface="微軟正黑體" panose="020B0604030504040204" pitchFamily="34" charset="-120"/>
              </a:rPr>
              <a:t>ylab</a:t>
            </a:r>
            <a:r>
              <a:rPr lang="en-US" altLang="zh-TW" sz="2400" b="1" dirty="0">
                <a:latin typeface="微軟正黑體" panose="020B0604030504040204" pitchFamily="34" charset="-120"/>
                <a:ea typeface="微軟正黑體" panose="020B0604030504040204" pitchFamily="34" charset="-120"/>
              </a:rPr>
              <a:t>="Estimated integral value",</a:t>
            </a:r>
            <a:r>
              <a:rPr lang="en-US" altLang="zh-TW" sz="2400" b="1" dirty="0" err="1">
                <a:latin typeface="微軟正黑體" panose="020B0604030504040204" pitchFamily="34" charset="-120"/>
                <a:ea typeface="微軟正黑體" panose="020B0604030504040204" pitchFamily="34" charset="-120"/>
              </a:rPr>
              <a:t>ylim</a:t>
            </a:r>
            <a:r>
              <a:rPr lang="en-US" altLang="zh-TW" sz="2400" b="1" dirty="0">
                <a:latin typeface="微軟正黑體" panose="020B0604030504040204" pitchFamily="34" charset="-120"/>
                <a:ea typeface="微軟正黑體" panose="020B0604030504040204" pitchFamily="34" charset="-120"/>
              </a:rPr>
              <a:t>=c(0.35,0.43))</a:t>
            </a:r>
          </a:p>
          <a:p>
            <a:endParaRPr lang="en-US" altLang="zh-TW" sz="2400" b="1" dirty="0">
              <a:latin typeface="微軟正黑體" panose="020B0604030504040204" pitchFamily="34" charset="-120"/>
              <a:ea typeface="微軟正黑體" panose="020B0604030504040204" pitchFamily="34" charset="-120"/>
            </a:endParaRPr>
          </a:p>
          <a:p>
            <a:r>
              <a:rPr lang="en-US" altLang="zh-TW" sz="2400" b="1" dirty="0" err="1">
                <a:latin typeface="微軟正黑體" panose="020B0604030504040204" pitchFamily="34" charset="-120"/>
                <a:ea typeface="微軟正黑體" panose="020B0604030504040204" pitchFamily="34" charset="-120"/>
              </a:rPr>
              <a:t>abline</a:t>
            </a:r>
            <a:r>
              <a:rPr lang="en-US" altLang="zh-TW" sz="2400" b="1" dirty="0">
                <a:latin typeface="微軟正黑體" panose="020B0604030504040204" pitchFamily="34" charset="-120"/>
                <a:ea typeface="微軟正黑體" panose="020B0604030504040204" pitchFamily="34" charset="-120"/>
              </a:rPr>
              <a:t>(a=</a:t>
            </a:r>
            <a:r>
              <a:rPr lang="en-US" altLang="zh-TW" sz="2400" b="1" dirty="0" err="1">
                <a:latin typeface="微軟正黑體" panose="020B0604030504040204" pitchFamily="34" charset="-120"/>
                <a:ea typeface="微軟正黑體" panose="020B0604030504040204" pitchFamily="34" charset="-120"/>
              </a:rPr>
              <a:t>true,b</a:t>
            </a:r>
            <a:r>
              <a:rPr lang="en-US" altLang="zh-TW" sz="2400" b="1" dirty="0">
                <a:latin typeface="微軟正黑體" panose="020B0604030504040204" pitchFamily="34" charset="-120"/>
                <a:ea typeface="微軟正黑體" panose="020B0604030504040204" pitchFamily="34" charset="-120"/>
              </a:rPr>
              <a:t>=0,col='red',</a:t>
            </a:r>
            <a:r>
              <a:rPr lang="en-US" altLang="zh-TW" sz="2400" b="1" dirty="0" err="1">
                <a:latin typeface="微軟正黑體" panose="020B0604030504040204" pitchFamily="34" charset="-120"/>
                <a:ea typeface="微軟正黑體" panose="020B0604030504040204" pitchFamily="34" charset="-120"/>
              </a:rPr>
              <a:t>lwd</a:t>
            </a:r>
            <a:r>
              <a:rPr lang="en-US" altLang="zh-TW" sz="2400" b="1" dirty="0">
                <a:latin typeface="微軟正黑體" panose="020B0604030504040204" pitchFamily="34" charset="-120"/>
                <a:ea typeface="微軟正黑體" panose="020B0604030504040204" pitchFamily="34" charset="-120"/>
              </a:rPr>
              <a:t>=2)</a:t>
            </a:r>
          </a:p>
          <a:p>
            <a:endParaRPr lang="zh-TW" altLang="en-US" sz="2800" b="1"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BD2BD8D6-CA93-C6CB-1B96-8D7064EA0325}"/>
              </a:ext>
            </a:extLst>
          </p:cNvPr>
          <p:cNvPicPr>
            <a:picLocks noChangeAspect="1"/>
          </p:cNvPicPr>
          <p:nvPr/>
        </p:nvPicPr>
        <p:blipFill>
          <a:blip r:embed="rId3"/>
          <a:stretch>
            <a:fillRect/>
          </a:stretch>
        </p:blipFill>
        <p:spPr>
          <a:xfrm>
            <a:off x="10122839" y="850167"/>
            <a:ext cx="8165161" cy="5825220"/>
          </a:xfrm>
          <a:prstGeom prst="rect">
            <a:avLst/>
          </a:prstGeom>
        </p:spPr>
      </p:pic>
      <p:sp>
        <p:nvSpPr>
          <p:cNvPr id="9" name="文字方塊 8">
            <a:extLst>
              <a:ext uri="{FF2B5EF4-FFF2-40B4-BE49-F238E27FC236}">
                <a16:creationId xmlns:a16="http://schemas.microsoft.com/office/drawing/2014/main" id="{0E0073C3-47B4-245D-484F-CD611AE8F8D5}"/>
              </a:ext>
            </a:extLst>
          </p:cNvPr>
          <p:cNvSpPr txBox="1"/>
          <p:nvPr/>
        </p:nvSpPr>
        <p:spPr>
          <a:xfrm>
            <a:off x="4572000" y="6991988"/>
            <a:ext cx="9144000" cy="646331"/>
          </a:xfrm>
          <a:prstGeom prst="rect">
            <a:avLst/>
          </a:prstGeom>
          <a:noFill/>
        </p:spPr>
        <p:txBody>
          <a:bodyPr wrap="square">
            <a:spAutoFit/>
          </a:bodyPr>
          <a:lstStyle>
            <a:defPPr>
              <a:defRPr lang="en-US"/>
            </a:defPPr>
            <a:lvl1pPr>
              <a:defRPr sz="3600">
                <a:solidFill>
                  <a:srgbClr val="FF0000"/>
                </a:solidFill>
              </a:defRPr>
            </a:lvl1pPr>
          </a:lstStyle>
          <a:p>
            <a:r>
              <a:rPr lang="en-US" altLang="zh-TW" dirty="0"/>
              <a:t>[1] 4.626626e-01 1.947875e-08</a:t>
            </a:r>
          </a:p>
        </p:txBody>
      </p:sp>
    </p:spTree>
    <p:extLst>
      <p:ext uri="{BB962C8B-B14F-4D97-AF65-F5344CB8AC3E}">
        <p14:creationId xmlns:p14="http://schemas.microsoft.com/office/powerpoint/2010/main" val="1203348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06F798B-ECBA-63D6-8020-E2DEA0D212A1}"/>
              </a:ext>
            </a:extLst>
          </p:cNvPr>
          <p:cNvSpPr txBox="1"/>
          <p:nvPr/>
        </p:nvSpPr>
        <p:spPr>
          <a:xfrm>
            <a:off x="864295" y="5887411"/>
            <a:ext cx="10563617" cy="584775"/>
          </a:xfrm>
          <a:prstGeom prst="rect">
            <a:avLst/>
          </a:prstGeom>
          <a:noFill/>
        </p:spPr>
        <p:txBody>
          <a:bodyPr wrap="square">
            <a:spAutoFit/>
          </a:bodyPr>
          <a:lstStyle>
            <a:defPPr>
              <a:defRPr lang="en-US"/>
            </a:defPPr>
            <a:lvl1pPr>
              <a:defRPr sz="2800" b="0" i="0">
                <a:effectLst/>
                <a:latin typeface="+mj-lt"/>
              </a:defRPr>
            </a:lvl1pPr>
          </a:lstStyle>
          <a:p>
            <a:r>
              <a:rPr lang="en-US" altLang="zh-TW" sz="3200" dirty="0"/>
              <a:t>2.Which</a:t>
            </a:r>
            <a:r>
              <a:rPr lang="zh-TW" altLang="en-US" sz="3200" dirty="0"/>
              <a:t> </a:t>
            </a:r>
            <a:r>
              <a:rPr lang="en-US" altLang="zh-TW" sz="3200" dirty="0"/>
              <a:t>one is an unbiased estimator?</a:t>
            </a:r>
            <a:endParaRPr lang="zh-TW" altLang="en-US" sz="3200" dirty="0"/>
          </a:p>
        </p:txBody>
      </p:sp>
      <p:sp>
        <p:nvSpPr>
          <p:cNvPr id="5" name="文字方塊 4">
            <a:extLst>
              <a:ext uri="{FF2B5EF4-FFF2-40B4-BE49-F238E27FC236}">
                <a16:creationId xmlns:a16="http://schemas.microsoft.com/office/drawing/2014/main" id="{1384BDCF-1557-6E1C-960C-D9F35D7E0B33}"/>
              </a:ext>
            </a:extLst>
          </p:cNvPr>
          <p:cNvSpPr txBox="1"/>
          <p:nvPr/>
        </p:nvSpPr>
        <p:spPr>
          <a:xfrm>
            <a:off x="864295" y="1600292"/>
            <a:ext cx="9144000" cy="584775"/>
          </a:xfrm>
          <a:prstGeom prst="rect">
            <a:avLst/>
          </a:prstGeom>
          <a:noFill/>
        </p:spPr>
        <p:txBody>
          <a:bodyPr wrap="square">
            <a:spAutoFit/>
          </a:bodyPr>
          <a:lstStyle/>
          <a:p>
            <a:r>
              <a:rPr lang="en-US" altLang="zh-TW" sz="3200" b="0" i="0" dirty="0">
                <a:effectLst/>
                <a:latin typeface="+mj-lt"/>
              </a:rPr>
              <a:t>1.Is there any difference between two methods? </a:t>
            </a:r>
            <a:endParaRPr lang="zh-TW" altLang="en-US" sz="3200" dirty="0">
              <a:latin typeface="+mj-lt"/>
            </a:endParaRPr>
          </a:p>
        </p:txBody>
      </p:sp>
      <p:sp>
        <p:nvSpPr>
          <p:cNvPr id="10" name="文字方塊 9">
            <a:extLst>
              <a:ext uri="{FF2B5EF4-FFF2-40B4-BE49-F238E27FC236}">
                <a16:creationId xmlns:a16="http://schemas.microsoft.com/office/drawing/2014/main" id="{24EB0F22-40F1-68D1-30AE-762AABDCE0E1}"/>
              </a:ext>
            </a:extLst>
          </p:cNvPr>
          <p:cNvSpPr txBox="1"/>
          <p:nvPr/>
        </p:nvSpPr>
        <p:spPr>
          <a:xfrm>
            <a:off x="1377863" y="6622348"/>
            <a:ext cx="10563616" cy="523220"/>
          </a:xfrm>
          <a:prstGeom prst="rect">
            <a:avLst/>
          </a:prstGeom>
          <a:noFill/>
        </p:spPr>
        <p:txBody>
          <a:bodyPr wrap="square">
            <a:spAutoFit/>
          </a:bodyPr>
          <a:lstStyle/>
          <a:p>
            <a:pPr marL="342900" indent="-342900">
              <a:buFont typeface="Wingdings" panose="05000000000000000000" pitchFamily="2" charset="2"/>
              <a:buChar char="Ø"/>
            </a:pPr>
            <a:r>
              <a:rPr lang="en-US" altLang="zh-TW" sz="2800" b="1" i="0" dirty="0">
                <a:effectLst/>
                <a:latin typeface="微軟正黑體" panose="020B0604030504040204" pitchFamily="34" charset="-120"/>
                <a:ea typeface="微軟正黑體" panose="020B0604030504040204" pitchFamily="34" charset="-120"/>
              </a:rPr>
              <a:t>Importance sampling method </a:t>
            </a:r>
            <a:endParaRPr lang="zh-TW" altLang="en-US" sz="2800" b="1" dirty="0">
              <a:latin typeface="微軟正黑體" panose="020B0604030504040204" pitchFamily="34" charset="-120"/>
              <a:ea typeface="微軟正黑體" panose="020B0604030504040204" pitchFamily="34" charset="-120"/>
            </a:endParaRPr>
          </a:p>
        </p:txBody>
      </p:sp>
      <p:pic>
        <p:nvPicPr>
          <p:cNvPr id="16" name="圖片 15">
            <a:extLst>
              <a:ext uri="{FF2B5EF4-FFF2-40B4-BE49-F238E27FC236}">
                <a16:creationId xmlns:a16="http://schemas.microsoft.com/office/drawing/2014/main" id="{0C7B6CAC-591D-B75D-A5A9-03C16FA7E2B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23830" y="7427934"/>
            <a:ext cx="6519297" cy="2441383"/>
          </a:xfrm>
          <a:prstGeom prst="rect">
            <a:avLst/>
          </a:prstGeom>
        </p:spPr>
      </p:pic>
      <p:pic>
        <p:nvPicPr>
          <p:cNvPr id="18" name="圖片 17">
            <a:extLst>
              <a:ext uri="{FF2B5EF4-FFF2-40B4-BE49-F238E27FC236}">
                <a16:creationId xmlns:a16="http://schemas.microsoft.com/office/drawing/2014/main" id="{F1E3089F-213E-E767-7F20-9118D383C50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087694" y="6797961"/>
            <a:ext cx="4868338" cy="872360"/>
          </a:xfrm>
          <a:prstGeom prst="rect">
            <a:avLst/>
          </a:prstGeom>
        </p:spPr>
      </p:pic>
      <p:cxnSp>
        <p:nvCxnSpPr>
          <p:cNvPr id="20" name="接點: 弧形 19">
            <a:extLst>
              <a:ext uri="{FF2B5EF4-FFF2-40B4-BE49-F238E27FC236}">
                <a16:creationId xmlns:a16="http://schemas.microsoft.com/office/drawing/2014/main" id="{0238792D-7C88-4C02-EB9F-0F9CE81EF403}"/>
              </a:ext>
            </a:extLst>
          </p:cNvPr>
          <p:cNvCxnSpPr>
            <a:cxnSpLocks/>
          </p:cNvCxnSpPr>
          <p:nvPr/>
        </p:nvCxnSpPr>
        <p:spPr>
          <a:xfrm flipV="1">
            <a:off x="6851737" y="7234141"/>
            <a:ext cx="1516605" cy="736503"/>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70E3F564-E765-09E8-8D6C-35D66479435F}"/>
              </a:ext>
            </a:extLst>
          </p:cNvPr>
          <p:cNvSpPr txBox="1"/>
          <p:nvPr/>
        </p:nvSpPr>
        <p:spPr>
          <a:xfrm>
            <a:off x="1077238" y="2396817"/>
            <a:ext cx="9144000" cy="2240485"/>
          </a:xfrm>
          <a:prstGeom prst="rect">
            <a:avLst/>
          </a:prstGeom>
          <a:noFill/>
        </p:spPr>
        <p:txBody>
          <a:bodyPr wrap="square">
            <a:spAutoFit/>
          </a:bodyPr>
          <a:lstStyle/>
          <a:p>
            <a:pPr>
              <a:lnSpc>
                <a:spcPct val="150000"/>
              </a:lnSpc>
            </a:pPr>
            <a:r>
              <a:rPr lang="en-US" altLang="zh-TW" sz="2400" b="0" i="0" dirty="0">
                <a:effectLst/>
                <a:latin typeface="Arial" panose="020B0604020202020204" pitchFamily="34" charset="0"/>
              </a:rPr>
              <a:t>self-normalized</a:t>
            </a:r>
            <a:r>
              <a:rPr lang="zh-TW" altLang="en-US" sz="2400" b="0" i="0" dirty="0">
                <a:effectLst/>
                <a:latin typeface="Arial" panose="020B0604020202020204" pitchFamily="34" charset="0"/>
              </a:rPr>
              <a:t>重要性</a:t>
            </a:r>
            <a:r>
              <a:rPr lang="zh-TW" altLang="en-US" sz="2400" b="0" i="0" dirty="0">
                <a:solidFill>
                  <a:srgbClr val="374151"/>
                </a:solidFill>
                <a:effectLst/>
                <a:latin typeface="微軟正黑體" panose="020B0604030504040204" pitchFamily="34" charset="-120"/>
                <a:ea typeface="微軟正黑體" panose="020B0604030504040204" pitchFamily="34" charset="-120"/>
              </a:rPr>
              <a:t>抽樣通常可以獲得更好的估計結果</a:t>
            </a:r>
            <a:r>
              <a:rPr lang="zh-TW" altLang="en-US" sz="2400" b="0" i="0" dirty="0">
                <a:effectLst/>
                <a:latin typeface="微軟正黑體" panose="020B0604030504040204" pitchFamily="34" charset="-120"/>
                <a:ea typeface="微軟正黑體" panose="020B0604030504040204" pitchFamily="34" charset="-120"/>
              </a:rPr>
              <a:t>，因為它通過將更多的抽樣集中在目標函數值較大的區域來改進抽樣策略。</a:t>
            </a:r>
            <a:r>
              <a:rPr lang="zh-TW" altLang="en-US" sz="2400" b="0" i="0" dirty="0">
                <a:solidFill>
                  <a:srgbClr val="374151"/>
                </a:solidFill>
                <a:effectLst/>
                <a:latin typeface="微軟正黑體" panose="020B0604030504040204" pitchFamily="34" charset="-120"/>
                <a:ea typeface="微軟正黑體" panose="020B0604030504040204" pitchFamily="34" charset="-120"/>
              </a:rPr>
              <a:t>可以</a:t>
            </a:r>
            <a:r>
              <a:rPr lang="zh-TW" altLang="en-US" sz="2400" dirty="0">
                <a:solidFill>
                  <a:srgbClr val="374151"/>
                </a:solidFill>
                <a:latin typeface="微軟正黑體" panose="020B0604030504040204" pitchFamily="34" charset="-120"/>
                <a:ea typeface="微軟正黑體" panose="020B0604030504040204" pitchFamily="34" charset="-120"/>
              </a:rPr>
              <a:t>降低變異數但代價</a:t>
            </a:r>
            <a:r>
              <a:rPr lang="zh-CN" altLang="en-US" sz="2400" dirty="0">
                <a:solidFill>
                  <a:srgbClr val="374151"/>
                </a:solidFill>
                <a:latin typeface="微軟正黑體" panose="020B0604030504040204" pitchFamily="34" charset="-120"/>
                <a:ea typeface="微軟正黑體" panose="020B0604030504040204" pitchFamily="34" charset="-120"/>
              </a:rPr>
              <a:t>是</a:t>
            </a:r>
            <a:r>
              <a:rPr lang="en-US" altLang="zh-TW" sz="2400" b="0" i="0" dirty="0">
                <a:effectLst/>
                <a:latin typeface="微軟正黑體" panose="020B0604030504040204" pitchFamily="34" charset="-120"/>
                <a:ea typeface="微軟正黑體" panose="020B0604030504040204" pitchFamily="34" charset="-120"/>
              </a:rPr>
              <a:t>self-normalized importance sampling methods</a:t>
            </a:r>
            <a:r>
              <a:rPr lang="zh-CN" altLang="en-US" sz="2400" dirty="0">
                <a:solidFill>
                  <a:srgbClr val="374151"/>
                </a:solidFill>
                <a:latin typeface="微軟正黑體" panose="020B0604030504040204" pitchFamily="34" charset="-120"/>
                <a:ea typeface="微軟正黑體" panose="020B0604030504040204" pitchFamily="34" charset="-120"/>
              </a:rPr>
              <a:t>有</a:t>
            </a:r>
            <a:r>
              <a:rPr lang="zh-TW" altLang="en-US" sz="2400" dirty="0">
                <a:solidFill>
                  <a:srgbClr val="374151"/>
                </a:solidFill>
                <a:latin typeface="微軟正黑體" panose="020B0604030504040204" pitchFamily="34" charset="-120"/>
                <a:ea typeface="微軟正黑體" panose="020B0604030504040204" pitchFamily="34" charset="-120"/>
              </a:rPr>
              <a:t>時會產生偏誤的估計。</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0795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241672" y="75565"/>
            <a:ext cx="14463883" cy="707886"/>
          </a:xfrm>
          <a:prstGeom prst="rect">
            <a:avLst/>
          </a:prstGeom>
          <a:noFill/>
        </p:spPr>
        <p:txBody>
          <a:bodyPr wrap="square">
            <a:spAutoFit/>
          </a:bodyPr>
          <a:lstStyle/>
          <a:p>
            <a:r>
              <a:rPr lang="en-US" altLang="zh-TW" sz="4000" b="0" i="0" dirty="0">
                <a:effectLst/>
                <a:latin typeface="Arial" panose="020B0604020202020204" pitchFamily="34" charset="0"/>
              </a:rPr>
              <a:t>3.Variable transformation of the integrand to a interval of [0, 1]</a:t>
            </a:r>
            <a:endParaRPr lang="zh-TW" altLang="en-US" sz="4000" b="1" dirty="0">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F17434D0-FC19-326E-D7A8-B454BD9C2FAC}"/>
              </a:ext>
            </a:extLst>
          </p:cNvPr>
          <p:cNvSpPr txBox="1"/>
          <p:nvPr/>
        </p:nvSpPr>
        <p:spPr>
          <a:xfrm>
            <a:off x="412122" y="1144964"/>
            <a:ext cx="11306005" cy="8279190"/>
          </a:xfrm>
          <a:prstGeom prst="rect">
            <a:avLst/>
          </a:prstGeom>
          <a:solidFill>
            <a:schemeClr val="accent3">
              <a:lumMod val="40000"/>
              <a:lumOff val="60000"/>
            </a:schemeClr>
          </a:solidFill>
        </p:spPr>
        <p:txBody>
          <a:bodyPr wrap="square">
            <a:spAutoFit/>
          </a:bodyPr>
          <a:lstStyle/>
          <a:p>
            <a:r>
              <a:rPr lang="en-US" altLang="zh-TW" sz="2800" b="1" dirty="0">
                <a:latin typeface="微軟正黑體" panose="020B0604030504040204" pitchFamily="34" charset="-120"/>
                <a:ea typeface="微軟正黑體" panose="020B0604030504040204" pitchFamily="34" charset="-120"/>
              </a:rPr>
              <a:t># transformation of the integrand to a interval of [0, 1]  u=1-1/x</a:t>
            </a:r>
          </a:p>
          <a:p>
            <a:r>
              <a:rPr lang="en-US" altLang="zh-TW" sz="2800" b="1" dirty="0">
                <a:latin typeface="微軟正黑體" panose="020B0604030504040204" pitchFamily="34" charset="-120"/>
                <a:ea typeface="微軟正黑體" panose="020B0604030504040204" pitchFamily="34" charset="-120"/>
              </a:rPr>
              <a:t>g &lt;- function(x) {(x^2/sqrt(2*pi))*exp(-x^2/2)}</a:t>
            </a:r>
          </a:p>
          <a:p>
            <a:r>
              <a:rPr lang="en-US" altLang="zh-TW" sz="2800" b="1" dirty="0" err="1">
                <a:latin typeface="微軟正黑體" panose="020B0604030504040204" pitchFamily="34" charset="-120"/>
                <a:ea typeface="微軟正黑體" panose="020B0604030504040204" pitchFamily="34" charset="-120"/>
              </a:rPr>
              <a:t>trans_g</a:t>
            </a:r>
            <a:r>
              <a:rPr lang="en-US" altLang="zh-TW" sz="2800" b="1" dirty="0">
                <a:latin typeface="微軟正黑體" panose="020B0604030504040204" pitchFamily="34" charset="-120"/>
                <a:ea typeface="微軟正黑體" panose="020B0604030504040204" pitchFamily="34" charset="-120"/>
              </a:rPr>
              <a:t> &lt;- function(u) {</a:t>
            </a:r>
          </a:p>
          <a:p>
            <a:r>
              <a:rPr lang="en-US" altLang="zh-TW" sz="2800" b="1" dirty="0">
                <a:latin typeface="微軟正黑體" panose="020B0604030504040204" pitchFamily="34" charset="-120"/>
                <a:ea typeface="微軟正黑體" panose="020B0604030504040204" pitchFamily="34" charset="-120"/>
              </a:rPr>
              <a:t>  x &lt;- 1/(1 - u)</a:t>
            </a:r>
          </a:p>
          <a:p>
            <a:r>
              <a:rPr lang="en-US" altLang="zh-TW" sz="2800" b="1" dirty="0">
                <a:latin typeface="微軟正黑體" panose="020B0604030504040204" pitchFamily="34" charset="-120"/>
                <a:ea typeface="微軟正黑體" panose="020B0604030504040204" pitchFamily="34" charset="-120"/>
              </a:rPr>
              <a:t>  </a:t>
            </a:r>
            <a:r>
              <a:rPr lang="en-US" altLang="zh-TW" sz="2800" b="1" dirty="0" err="1">
                <a:latin typeface="微軟正黑體" panose="020B0604030504040204" pitchFamily="34" charset="-120"/>
                <a:ea typeface="微軟正黑體" panose="020B0604030504040204" pitchFamily="34" charset="-120"/>
              </a:rPr>
              <a:t>jacobian</a:t>
            </a:r>
            <a:r>
              <a:rPr lang="en-US" altLang="zh-TW" sz="2800" b="1" dirty="0">
                <a:latin typeface="微軟正黑體" panose="020B0604030504040204" pitchFamily="34" charset="-120"/>
                <a:ea typeface="微軟正黑體" panose="020B0604030504040204" pitchFamily="34" charset="-120"/>
              </a:rPr>
              <a:t> &lt;- 1/((1 - u)^2)</a:t>
            </a:r>
          </a:p>
          <a:p>
            <a:r>
              <a:rPr lang="en-US" altLang="zh-TW" sz="2800" b="1" dirty="0">
                <a:latin typeface="微軟正黑體" panose="020B0604030504040204" pitchFamily="34" charset="-120"/>
                <a:ea typeface="微軟正黑體" panose="020B0604030504040204" pitchFamily="34" charset="-120"/>
              </a:rPr>
              <a:t>  return (g(x) * </a:t>
            </a:r>
            <a:r>
              <a:rPr lang="en-US" altLang="zh-TW" sz="2800" b="1" dirty="0" err="1">
                <a:latin typeface="微軟正黑體" panose="020B0604030504040204" pitchFamily="34" charset="-120"/>
                <a:ea typeface="微軟正黑體" panose="020B0604030504040204" pitchFamily="34" charset="-120"/>
              </a:rPr>
              <a:t>jacobian</a:t>
            </a:r>
            <a:r>
              <a:rPr lang="en-US" altLang="zh-TW" sz="2800" b="1" dirty="0">
                <a:latin typeface="微軟正黑體" panose="020B0604030504040204" pitchFamily="34" charset="-120"/>
                <a:ea typeface="微軟正黑體" panose="020B0604030504040204" pitchFamily="34" charset="-120"/>
              </a:rPr>
              <a:t>)</a:t>
            </a:r>
          </a:p>
          <a:p>
            <a:r>
              <a:rPr lang="en-US" altLang="zh-TW" sz="2800" b="1" dirty="0">
                <a:latin typeface="微軟正黑體" panose="020B0604030504040204" pitchFamily="34" charset="-120"/>
                <a:ea typeface="微軟正黑體" panose="020B0604030504040204" pitchFamily="34" charset="-120"/>
              </a:rPr>
              <a:t>}</a:t>
            </a:r>
          </a:p>
          <a:p>
            <a:r>
              <a:rPr lang="en-US" altLang="zh-TW" sz="2800" b="1" dirty="0">
                <a:latin typeface="微軟正黑體" panose="020B0604030504040204" pitchFamily="34" charset="-120"/>
                <a:ea typeface="微軟正黑體" panose="020B0604030504040204" pitchFamily="34" charset="-120"/>
              </a:rPr>
              <a:t>integrals_3 &lt;- numeric(100)</a:t>
            </a:r>
          </a:p>
          <a:p>
            <a:r>
              <a:rPr lang="en-US" altLang="zh-TW" sz="2800" b="1" dirty="0">
                <a:latin typeface="微軟正黑體" panose="020B0604030504040204" pitchFamily="34" charset="-120"/>
                <a:ea typeface="微軟正黑體" panose="020B0604030504040204" pitchFamily="34" charset="-120"/>
              </a:rPr>
              <a:t>for(</a:t>
            </a:r>
            <a:r>
              <a:rPr lang="en-US" altLang="zh-TW" sz="2800" b="1" dirty="0" err="1">
                <a:latin typeface="微軟正黑體" panose="020B0604030504040204" pitchFamily="34" charset="-120"/>
                <a:ea typeface="微軟正黑體" panose="020B0604030504040204" pitchFamily="34" charset="-120"/>
              </a:rPr>
              <a:t>i</a:t>
            </a:r>
            <a:r>
              <a:rPr lang="en-US" altLang="zh-TW" sz="2800" b="1" dirty="0">
                <a:latin typeface="微軟正黑體" panose="020B0604030504040204" pitchFamily="34" charset="-120"/>
                <a:ea typeface="微軟正黑體" panose="020B0604030504040204" pitchFamily="34" charset="-120"/>
              </a:rPr>
              <a:t> in 1:R){</a:t>
            </a:r>
          </a:p>
          <a:p>
            <a:r>
              <a:rPr lang="en-US" altLang="zh-TW" sz="2800" b="1" dirty="0">
                <a:latin typeface="微軟正黑體" panose="020B0604030504040204" pitchFamily="34" charset="-120"/>
                <a:ea typeface="微軟正黑體" panose="020B0604030504040204" pitchFamily="34" charset="-120"/>
              </a:rPr>
              <a:t>  x &lt;- </a:t>
            </a:r>
            <a:r>
              <a:rPr lang="en-US" altLang="zh-TW" sz="2800" b="1" dirty="0" err="1">
                <a:latin typeface="微軟正黑體" panose="020B0604030504040204" pitchFamily="34" charset="-120"/>
                <a:ea typeface="微軟正黑體" panose="020B0604030504040204" pitchFamily="34" charset="-120"/>
              </a:rPr>
              <a:t>runif</a:t>
            </a:r>
            <a:r>
              <a:rPr lang="en-US" altLang="zh-TW" sz="2800" b="1" dirty="0">
                <a:latin typeface="微軟正黑體" panose="020B0604030504040204" pitchFamily="34" charset="-120"/>
                <a:ea typeface="微軟正黑體" panose="020B0604030504040204" pitchFamily="34" charset="-120"/>
              </a:rPr>
              <a:t>(n) </a:t>
            </a:r>
          </a:p>
          <a:p>
            <a:r>
              <a:rPr lang="en-US" altLang="zh-TW" sz="2800" b="1" dirty="0">
                <a:latin typeface="微軟正黑體" panose="020B0604030504040204" pitchFamily="34" charset="-120"/>
                <a:ea typeface="微軟正黑體" panose="020B0604030504040204" pitchFamily="34" charset="-120"/>
              </a:rPr>
              <a:t>  integrals_3[</a:t>
            </a:r>
            <a:r>
              <a:rPr lang="en-US" altLang="zh-TW" sz="2800" b="1" dirty="0" err="1">
                <a:latin typeface="微軟正黑體" panose="020B0604030504040204" pitchFamily="34" charset="-120"/>
                <a:ea typeface="微軟正黑體" panose="020B0604030504040204" pitchFamily="34" charset="-120"/>
              </a:rPr>
              <a:t>i</a:t>
            </a:r>
            <a:r>
              <a:rPr lang="en-US" altLang="zh-TW" sz="2800" b="1" dirty="0">
                <a:latin typeface="微軟正黑體" panose="020B0604030504040204" pitchFamily="34" charset="-120"/>
                <a:ea typeface="微軟正黑體" panose="020B0604030504040204" pitchFamily="34" charset="-120"/>
              </a:rPr>
              <a:t>] &lt;- mean(</a:t>
            </a:r>
            <a:r>
              <a:rPr lang="en-US" altLang="zh-TW" sz="2800" b="1" dirty="0" err="1">
                <a:latin typeface="微軟正黑體" panose="020B0604030504040204" pitchFamily="34" charset="-120"/>
                <a:ea typeface="微軟正黑體" panose="020B0604030504040204" pitchFamily="34" charset="-120"/>
              </a:rPr>
              <a:t>trans_g</a:t>
            </a:r>
            <a:r>
              <a:rPr lang="en-US" altLang="zh-TW" sz="2800" b="1" dirty="0">
                <a:latin typeface="微軟正黑體" panose="020B0604030504040204" pitchFamily="34" charset="-120"/>
                <a:ea typeface="微軟正黑體" panose="020B0604030504040204" pitchFamily="34" charset="-120"/>
              </a:rPr>
              <a:t>(x))</a:t>
            </a:r>
          </a:p>
          <a:p>
            <a:r>
              <a:rPr lang="en-US" altLang="zh-TW" sz="2800" b="1" dirty="0">
                <a:latin typeface="微軟正黑體" panose="020B0604030504040204" pitchFamily="34" charset="-120"/>
                <a:ea typeface="微軟正黑體" panose="020B0604030504040204" pitchFamily="34" charset="-120"/>
              </a:rPr>
              <a:t>}</a:t>
            </a:r>
          </a:p>
          <a:p>
            <a:endParaRPr lang="en-US" altLang="zh-TW" sz="2800" b="1" dirty="0">
              <a:latin typeface="微軟正黑體" panose="020B0604030504040204" pitchFamily="34" charset="-120"/>
              <a:ea typeface="微軟正黑體" panose="020B0604030504040204" pitchFamily="34" charset="-120"/>
            </a:endParaRPr>
          </a:p>
          <a:p>
            <a:r>
              <a:rPr lang="en-US" altLang="zh-TW" sz="2800" b="1" dirty="0">
                <a:latin typeface="微軟正黑體" panose="020B0604030504040204" pitchFamily="34" charset="-120"/>
                <a:ea typeface="微軟正黑體" panose="020B0604030504040204" pitchFamily="34" charset="-120"/>
              </a:rPr>
              <a:t>theta3 &lt;- mean(integrals_3)</a:t>
            </a:r>
          </a:p>
          <a:p>
            <a:r>
              <a:rPr lang="en-US" altLang="zh-TW" sz="2800" b="1" dirty="0">
                <a:latin typeface="微軟正黑體" panose="020B0604030504040204" pitchFamily="34" charset="-120"/>
                <a:ea typeface="微軟正黑體" panose="020B0604030504040204" pitchFamily="34" charset="-120"/>
              </a:rPr>
              <a:t>var3 &lt;- var(integrals_3)/R</a:t>
            </a:r>
          </a:p>
          <a:p>
            <a:r>
              <a:rPr lang="en-US" altLang="zh-TW" sz="2800" b="1" dirty="0">
                <a:latin typeface="微軟正黑體" panose="020B0604030504040204" pitchFamily="34" charset="-120"/>
                <a:ea typeface="微軟正黑體" panose="020B0604030504040204" pitchFamily="34" charset="-120"/>
              </a:rPr>
              <a:t>print(c(theta3,var3))</a:t>
            </a:r>
          </a:p>
          <a:p>
            <a:r>
              <a:rPr lang="en-US" altLang="zh-TW" sz="2800" b="1" dirty="0">
                <a:latin typeface="微軟正黑體" panose="020B0604030504040204" pitchFamily="34" charset="-120"/>
                <a:ea typeface="微軟正黑體" panose="020B0604030504040204" pitchFamily="34" charset="-120"/>
              </a:rPr>
              <a:t>plot(1:R, integrals_3, type="l", </a:t>
            </a:r>
            <a:r>
              <a:rPr lang="en-US" altLang="zh-TW" sz="2800" b="1" dirty="0" err="1">
                <a:latin typeface="微軟正黑體" panose="020B0604030504040204" pitchFamily="34" charset="-120"/>
                <a:ea typeface="微軟正黑體" panose="020B0604030504040204" pitchFamily="34" charset="-120"/>
              </a:rPr>
              <a:t>xlab</a:t>
            </a:r>
            <a:r>
              <a:rPr lang="en-US" altLang="zh-TW" sz="2800" b="1" dirty="0">
                <a:latin typeface="微軟正黑體" panose="020B0604030504040204" pitchFamily="34" charset="-120"/>
                <a:ea typeface="微軟正黑體" panose="020B0604030504040204" pitchFamily="34" charset="-120"/>
              </a:rPr>
              <a:t>="Number of iterations", </a:t>
            </a:r>
            <a:r>
              <a:rPr lang="en-US" altLang="zh-TW" sz="2800" b="1" dirty="0" err="1">
                <a:latin typeface="微軟正黑體" panose="020B0604030504040204" pitchFamily="34" charset="-120"/>
                <a:ea typeface="微軟正黑體" panose="020B0604030504040204" pitchFamily="34" charset="-120"/>
              </a:rPr>
              <a:t>ylab</a:t>
            </a:r>
            <a:r>
              <a:rPr lang="en-US" altLang="zh-TW" sz="2800" b="1" dirty="0">
                <a:latin typeface="微軟正黑體" panose="020B0604030504040204" pitchFamily="34" charset="-120"/>
                <a:ea typeface="微軟正黑體" panose="020B0604030504040204" pitchFamily="34" charset="-120"/>
              </a:rPr>
              <a:t>="Estimated integral value",</a:t>
            </a:r>
            <a:r>
              <a:rPr lang="en-US" altLang="zh-TW" sz="2800" b="1" dirty="0" err="1">
                <a:latin typeface="微軟正黑體" panose="020B0604030504040204" pitchFamily="34" charset="-120"/>
                <a:ea typeface="微軟正黑體" panose="020B0604030504040204" pitchFamily="34" charset="-120"/>
              </a:rPr>
              <a:t>ylim</a:t>
            </a:r>
            <a:r>
              <a:rPr lang="en-US" altLang="zh-TW" sz="2800" b="1" dirty="0">
                <a:latin typeface="微軟正黑體" panose="020B0604030504040204" pitchFamily="34" charset="-120"/>
                <a:ea typeface="微軟正黑體" panose="020B0604030504040204" pitchFamily="34" charset="-120"/>
              </a:rPr>
              <a:t>=c(0.35,0.43))</a:t>
            </a:r>
          </a:p>
          <a:p>
            <a:r>
              <a:rPr lang="en-US" altLang="zh-TW" sz="2800" b="1" dirty="0" err="1">
                <a:latin typeface="微軟正黑體" panose="020B0604030504040204" pitchFamily="34" charset="-120"/>
                <a:ea typeface="微軟正黑體" panose="020B0604030504040204" pitchFamily="34" charset="-120"/>
              </a:rPr>
              <a:t>abline</a:t>
            </a:r>
            <a:r>
              <a:rPr lang="en-US" altLang="zh-TW" sz="2800" b="1" dirty="0">
                <a:latin typeface="微軟正黑體" panose="020B0604030504040204" pitchFamily="34" charset="-120"/>
                <a:ea typeface="微軟正黑體" panose="020B0604030504040204" pitchFamily="34" charset="-120"/>
              </a:rPr>
              <a:t>(a=</a:t>
            </a:r>
            <a:r>
              <a:rPr lang="en-US" altLang="zh-TW" sz="2800" b="1" dirty="0" err="1">
                <a:latin typeface="微軟正黑體" panose="020B0604030504040204" pitchFamily="34" charset="-120"/>
                <a:ea typeface="微軟正黑體" panose="020B0604030504040204" pitchFamily="34" charset="-120"/>
              </a:rPr>
              <a:t>true,b</a:t>
            </a:r>
            <a:r>
              <a:rPr lang="en-US" altLang="zh-TW" sz="2800" b="1" dirty="0">
                <a:latin typeface="微軟正黑體" panose="020B0604030504040204" pitchFamily="34" charset="-120"/>
                <a:ea typeface="微軟正黑體" panose="020B0604030504040204" pitchFamily="34" charset="-120"/>
              </a:rPr>
              <a:t>=0,col='red',</a:t>
            </a:r>
            <a:r>
              <a:rPr lang="en-US" altLang="zh-TW" sz="2800" b="1" dirty="0" err="1">
                <a:latin typeface="微軟正黑體" panose="020B0604030504040204" pitchFamily="34" charset="-120"/>
                <a:ea typeface="微軟正黑體" panose="020B0604030504040204" pitchFamily="34" charset="-120"/>
              </a:rPr>
              <a:t>lwd</a:t>
            </a:r>
            <a:r>
              <a:rPr lang="en-US" altLang="zh-TW" sz="2800" b="1" dirty="0">
                <a:latin typeface="微軟正黑體" panose="020B0604030504040204" pitchFamily="34" charset="-120"/>
                <a:ea typeface="微軟正黑體" panose="020B0604030504040204" pitchFamily="34" charset="-120"/>
              </a:rPr>
              <a:t>=2)</a:t>
            </a:r>
          </a:p>
        </p:txBody>
      </p:sp>
      <p:pic>
        <p:nvPicPr>
          <p:cNvPr id="5" name="圖片 4">
            <a:extLst>
              <a:ext uri="{FF2B5EF4-FFF2-40B4-BE49-F238E27FC236}">
                <a16:creationId xmlns:a16="http://schemas.microsoft.com/office/drawing/2014/main" id="{5ABBF0B7-1D74-FA6D-1346-11348ACA3943}"/>
              </a:ext>
            </a:extLst>
          </p:cNvPr>
          <p:cNvPicPr>
            <a:picLocks noChangeAspect="1"/>
          </p:cNvPicPr>
          <p:nvPr/>
        </p:nvPicPr>
        <p:blipFill>
          <a:blip r:embed="rId3"/>
          <a:stretch>
            <a:fillRect/>
          </a:stretch>
        </p:blipFill>
        <p:spPr>
          <a:xfrm>
            <a:off x="10678763" y="880402"/>
            <a:ext cx="7609237" cy="5428610"/>
          </a:xfrm>
          <a:prstGeom prst="rect">
            <a:avLst/>
          </a:prstGeom>
        </p:spPr>
      </p:pic>
      <p:sp>
        <p:nvSpPr>
          <p:cNvPr id="6" name="文字方塊 5">
            <a:extLst>
              <a:ext uri="{FF2B5EF4-FFF2-40B4-BE49-F238E27FC236}">
                <a16:creationId xmlns:a16="http://schemas.microsoft.com/office/drawing/2014/main" id="{2C822C49-5E3B-9129-F434-48F9CB7E82D0}"/>
              </a:ext>
            </a:extLst>
          </p:cNvPr>
          <p:cNvSpPr txBox="1"/>
          <p:nvPr/>
        </p:nvSpPr>
        <p:spPr>
          <a:xfrm>
            <a:off x="5561555" y="7341612"/>
            <a:ext cx="9144000" cy="646331"/>
          </a:xfrm>
          <a:prstGeom prst="rect">
            <a:avLst/>
          </a:prstGeom>
          <a:noFill/>
        </p:spPr>
        <p:txBody>
          <a:bodyPr wrap="square">
            <a:spAutoFit/>
          </a:bodyPr>
          <a:lstStyle>
            <a:defPPr>
              <a:defRPr lang="en-US"/>
            </a:defPPr>
            <a:lvl1pPr>
              <a:defRPr sz="3600">
                <a:solidFill>
                  <a:srgbClr val="FF0000"/>
                </a:solidFill>
              </a:defRPr>
            </a:lvl1pPr>
          </a:lstStyle>
          <a:p>
            <a:r>
              <a:rPr lang="en-US" altLang="zh-TW" dirty="0"/>
              <a:t>[1] 4.002868e-01 8.573414e-10</a:t>
            </a:r>
          </a:p>
        </p:txBody>
      </p:sp>
    </p:spTree>
    <p:extLst>
      <p:ext uri="{BB962C8B-B14F-4D97-AF65-F5344CB8AC3E}">
        <p14:creationId xmlns:p14="http://schemas.microsoft.com/office/powerpoint/2010/main" val="240819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274829" y="89093"/>
            <a:ext cx="14463883" cy="707886"/>
          </a:xfrm>
          <a:prstGeom prst="rect">
            <a:avLst/>
          </a:prstGeom>
          <a:noFill/>
        </p:spPr>
        <p:txBody>
          <a:bodyPr wrap="square">
            <a:spAutoFit/>
          </a:bodyPr>
          <a:lstStyle/>
          <a:p>
            <a:r>
              <a:rPr lang="en-US" altLang="zh-TW" sz="4000" dirty="0">
                <a:latin typeface="Arial" panose="020B0604020202020204" pitchFamily="34" charset="0"/>
              </a:rPr>
              <a:t>4</a:t>
            </a:r>
            <a:r>
              <a:rPr lang="en-US" altLang="zh-TW" sz="4000" b="0" i="0" dirty="0">
                <a:effectLst/>
                <a:latin typeface="Arial" panose="020B0604020202020204" pitchFamily="34" charset="0"/>
              </a:rPr>
              <a:t>. Two control variates</a:t>
            </a:r>
          </a:p>
        </p:txBody>
      </p:sp>
      <p:sp>
        <p:nvSpPr>
          <p:cNvPr id="3" name="文字方塊 2">
            <a:extLst>
              <a:ext uri="{FF2B5EF4-FFF2-40B4-BE49-F238E27FC236}">
                <a16:creationId xmlns:a16="http://schemas.microsoft.com/office/drawing/2014/main" id="{2FF2A6D5-F99C-538F-4B03-936165C9DE38}"/>
              </a:ext>
            </a:extLst>
          </p:cNvPr>
          <p:cNvSpPr txBox="1"/>
          <p:nvPr/>
        </p:nvSpPr>
        <p:spPr>
          <a:xfrm>
            <a:off x="274829" y="1034286"/>
            <a:ext cx="12539297" cy="9202519"/>
          </a:xfrm>
          <a:prstGeom prst="rect">
            <a:avLst/>
          </a:prstGeom>
          <a:solidFill>
            <a:schemeClr val="accent3">
              <a:lumMod val="40000"/>
              <a:lumOff val="60000"/>
            </a:schemeClr>
          </a:solidFill>
        </p:spPr>
        <p:txBody>
          <a:bodyPr wrap="square">
            <a:spAutoFit/>
          </a:bodyPr>
          <a:lstStyle/>
          <a:p>
            <a:r>
              <a:rPr lang="en-US" altLang="zh-TW" sz="2000" b="1" dirty="0">
                <a:latin typeface="微軟正黑體" panose="020B0604030504040204" pitchFamily="34" charset="-120"/>
                <a:ea typeface="微軟正黑體" panose="020B0604030504040204" pitchFamily="34" charset="-120"/>
              </a:rPr>
              <a:t>n &lt;- 10000</a:t>
            </a:r>
          </a:p>
          <a:p>
            <a:r>
              <a:rPr lang="en-US" altLang="zh-TW" sz="2000" b="1" dirty="0">
                <a:latin typeface="微軟正黑體" panose="020B0604030504040204" pitchFamily="34" charset="-120"/>
                <a:ea typeface="微軟正黑體" panose="020B0604030504040204" pitchFamily="34" charset="-120"/>
              </a:rPr>
              <a:t>integrals_4 &lt;- sigma &lt;- numeric(100)</a:t>
            </a:r>
          </a:p>
          <a:p>
            <a:r>
              <a:rPr lang="en-US" altLang="zh-TW" sz="2000" b="1" dirty="0">
                <a:latin typeface="微軟正黑體" panose="020B0604030504040204" pitchFamily="34" charset="-120"/>
                <a:ea typeface="微軟正黑體" panose="020B0604030504040204" pitchFamily="34" charset="-120"/>
              </a:rPr>
              <a:t>g &lt;- function(x){</a:t>
            </a:r>
          </a:p>
          <a:p>
            <a:r>
              <a:rPr lang="en-US" altLang="zh-TW" sz="2000" b="1" dirty="0">
                <a:latin typeface="微軟正黑體" panose="020B0604030504040204" pitchFamily="34" charset="-120"/>
                <a:ea typeface="微軟正黑體" panose="020B0604030504040204" pitchFamily="34" charset="-120"/>
              </a:rPr>
              <a:t>  (x^2)*(x&gt;1)</a:t>
            </a:r>
          </a:p>
          <a:p>
            <a:r>
              <a:rPr lang="en-US" altLang="zh-TW" sz="2000" b="1" dirty="0">
                <a:latin typeface="微軟正黑體" panose="020B0604030504040204" pitchFamily="34" charset="-120"/>
                <a:ea typeface="微軟正黑體" panose="020B0604030504040204" pitchFamily="34" charset="-120"/>
              </a:rPr>
              <a:t>}</a:t>
            </a:r>
          </a:p>
          <a:p>
            <a:endParaRPr lang="en-US" altLang="zh-TW" sz="20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f1 &lt;- function(x){</a:t>
            </a:r>
          </a:p>
          <a:p>
            <a:r>
              <a:rPr lang="en-US" altLang="zh-TW" sz="2000" b="1" dirty="0">
                <a:latin typeface="微軟正黑體" panose="020B0604030504040204" pitchFamily="34" charset="-120"/>
                <a:ea typeface="微軟正黑體" panose="020B0604030504040204" pitchFamily="34" charset="-120"/>
              </a:rPr>
              <a:t>  </a:t>
            </a:r>
            <a:r>
              <a:rPr lang="en-US" altLang="zh-TW" sz="2000" b="1" dirty="0" err="1">
                <a:latin typeface="微軟正黑體" panose="020B0604030504040204" pitchFamily="34" charset="-120"/>
                <a:ea typeface="微軟正黑體" panose="020B0604030504040204" pitchFamily="34" charset="-120"/>
              </a:rPr>
              <a:t>dgamma</a:t>
            </a:r>
            <a:r>
              <a:rPr lang="en-US" altLang="zh-TW" sz="2000" b="1" dirty="0">
                <a:latin typeface="微軟正黑體" panose="020B0604030504040204" pitchFamily="34" charset="-120"/>
                <a:ea typeface="微軟正黑體" panose="020B0604030504040204" pitchFamily="34" charset="-120"/>
              </a:rPr>
              <a:t>(</a:t>
            </a:r>
            <a:r>
              <a:rPr lang="en-US" altLang="zh-TW" sz="2000" b="1" dirty="0" err="1">
                <a:latin typeface="微軟正黑體" panose="020B0604030504040204" pitchFamily="34" charset="-120"/>
                <a:ea typeface="微軟正黑體" panose="020B0604030504040204" pitchFamily="34" charset="-120"/>
              </a:rPr>
              <a:t>x,shape</a:t>
            </a:r>
            <a:r>
              <a:rPr lang="en-US" altLang="zh-TW" sz="2000" b="1" dirty="0">
                <a:latin typeface="微軟正黑體" panose="020B0604030504040204" pitchFamily="34" charset="-120"/>
                <a:ea typeface="微軟正黑體" panose="020B0604030504040204" pitchFamily="34" charset="-120"/>
              </a:rPr>
              <a:t>=2,scale=2)</a:t>
            </a:r>
          </a:p>
          <a:p>
            <a:r>
              <a:rPr lang="en-US" altLang="zh-TW" sz="2000" b="1" dirty="0">
                <a:latin typeface="微軟正黑體" panose="020B0604030504040204" pitchFamily="34" charset="-120"/>
                <a:ea typeface="微軟正黑體" panose="020B0604030504040204" pitchFamily="34" charset="-120"/>
              </a:rPr>
              <a:t>}</a:t>
            </a:r>
          </a:p>
          <a:p>
            <a:r>
              <a:rPr lang="en-US" altLang="zh-TW" sz="2000" b="1" dirty="0">
                <a:latin typeface="微軟正黑體" panose="020B0604030504040204" pitchFamily="34" charset="-120"/>
                <a:ea typeface="微軟正黑體" panose="020B0604030504040204" pitchFamily="34" charset="-120"/>
              </a:rPr>
              <a:t>f2&lt;- function(x){</a:t>
            </a:r>
          </a:p>
          <a:p>
            <a:r>
              <a:rPr lang="en-US" altLang="zh-TW" sz="2000" b="1" dirty="0">
                <a:latin typeface="微軟正黑體" panose="020B0604030504040204" pitchFamily="34" charset="-120"/>
                <a:ea typeface="微軟正黑體" panose="020B0604030504040204" pitchFamily="34" charset="-120"/>
              </a:rPr>
              <a:t>  0.5*(x^2 + (1-x)^2)</a:t>
            </a:r>
          </a:p>
          <a:p>
            <a:r>
              <a:rPr lang="en-US" altLang="zh-TW" sz="2000" b="1" dirty="0">
                <a:latin typeface="微軟正黑體" panose="020B0604030504040204" pitchFamily="34" charset="-120"/>
                <a:ea typeface="微軟正黑體" panose="020B0604030504040204" pitchFamily="34" charset="-120"/>
              </a:rPr>
              <a:t>}</a:t>
            </a:r>
          </a:p>
          <a:p>
            <a:r>
              <a:rPr lang="en-US" altLang="zh-TW" sz="2000" b="1" dirty="0" err="1">
                <a:latin typeface="微軟正黑體" panose="020B0604030504040204" pitchFamily="34" charset="-120"/>
                <a:ea typeface="微軟正黑體" panose="020B0604030504040204" pitchFamily="34" charset="-120"/>
              </a:rPr>
              <a:t>theta.hat</a:t>
            </a:r>
            <a:r>
              <a:rPr lang="en-US" altLang="zh-TW" sz="2000" b="1" dirty="0">
                <a:latin typeface="微軟正黑體" panose="020B0604030504040204" pitchFamily="34" charset="-120"/>
                <a:ea typeface="微軟正黑體" panose="020B0604030504040204" pitchFamily="34" charset="-120"/>
              </a:rPr>
              <a:t> &lt;- se &lt;- numeric(2)</a:t>
            </a:r>
          </a:p>
          <a:p>
            <a:endParaRPr lang="en-US" altLang="zh-TW" sz="20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for(</a:t>
            </a:r>
            <a:r>
              <a:rPr lang="en-US" altLang="zh-TW" sz="2000" b="1" dirty="0" err="1">
                <a:latin typeface="微軟正黑體" panose="020B0604030504040204" pitchFamily="34" charset="-120"/>
                <a:ea typeface="微軟正黑體" panose="020B0604030504040204" pitchFamily="34" charset="-120"/>
              </a:rPr>
              <a:t>i</a:t>
            </a:r>
            <a:r>
              <a:rPr lang="en-US" altLang="zh-TW" sz="2000" b="1" dirty="0">
                <a:latin typeface="微軟正黑體" panose="020B0604030504040204" pitchFamily="34" charset="-120"/>
                <a:ea typeface="微軟正黑體" panose="020B0604030504040204" pitchFamily="34" charset="-120"/>
              </a:rPr>
              <a:t> in 1:R){</a:t>
            </a:r>
          </a:p>
          <a:p>
            <a:r>
              <a:rPr lang="en-US" altLang="zh-TW" sz="2000" b="1" dirty="0">
                <a:latin typeface="微軟正黑體" panose="020B0604030504040204" pitchFamily="34" charset="-120"/>
                <a:ea typeface="微軟正黑體" panose="020B0604030504040204" pitchFamily="34" charset="-120"/>
              </a:rPr>
              <a:t>  x &lt;- </a:t>
            </a:r>
            <a:r>
              <a:rPr lang="en-US" altLang="zh-TW" sz="2000" b="1" dirty="0" err="1">
                <a:latin typeface="微軟正黑體" panose="020B0604030504040204" pitchFamily="34" charset="-120"/>
                <a:ea typeface="微軟正黑體" panose="020B0604030504040204" pitchFamily="34" charset="-120"/>
              </a:rPr>
              <a:t>rnorm</a:t>
            </a:r>
            <a:r>
              <a:rPr lang="en-US" altLang="zh-TW" sz="2000" b="1" dirty="0">
                <a:latin typeface="微軟正黑體" panose="020B0604030504040204" pitchFamily="34" charset="-120"/>
                <a:ea typeface="微軟正黑體" panose="020B0604030504040204" pitchFamily="34" charset="-120"/>
              </a:rPr>
              <a:t>(n)</a:t>
            </a:r>
          </a:p>
          <a:p>
            <a:r>
              <a:rPr lang="en-US" altLang="zh-TW" sz="2000" b="1" dirty="0">
                <a:latin typeface="微軟正黑體" panose="020B0604030504040204" pitchFamily="34" charset="-120"/>
                <a:ea typeface="微軟正黑體" panose="020B0604030504040204" pitchFamily="34" charset="-120"/>
              </a:rPr>
              <a:t>  L &lt;- </a:t>
            </a:r>
            <a:r>
              <a:rPr lang="en-US" altLang="zh-TW" sz="2000" b="1" dirty="0" err="1">
                <a:latin typeface="微軟正黑體" panose="020B0604030504040204" pitchFamily="34" charset="-120"/>
                <a:ea typeface="微軟正黑體" panose="020B0604030504040204" pitchFamily="34" charset="-120"/>
              </a:rPr>
              <a:t>lm</a:t>
            </a:r>
            <a:r>
              <a:rPr lang="en-US" altLang="zh-TW" sz="2000" b="1" dirty="0">
                <a:latin typeface="微軟正黑體" panose="020B0604030504040204" pitchFamily="34" charset="-120"/>
                <a:ea typeface="微軟正黑體" panose="020B0604030504040204" pitchFamily="34" charset="-120"/>
              </a:rPr>
              <a:t>(g(x) ~ f1(x) + f2(x))</a:t>
            </a:r>
          </a:p>
          <a:p>
            <a:r>
              <a:rPr lang="en-US" altLang="zh-TW" sz="2000" b="1" dirty="0">
                <a:latin typeface="微軟正黑體" panose="020B0604030504040204" pitchFamily="34" charset="-120"/>
                <a:ea typeface="微軟正黑體" panose="020B0604030504040204" pitchFamily="34" charset="-120"/>
              </a:rPr>
              <a:t>  </a:t>
            </a:r>
            <a:r>
              <a:rPr lang="en-US" altLang="zh-TW" sz="2000" b="1" dirty="0" err="1">
                <a:latin typeface="微軟正黑體" panose="020B0604030504040204" pitchFamily="34" charset="-120"/>
                <a:ea typeface="微軟正黑體" panose="020B0604030504040204" pitchFamily="34" charset="-120"/>
              </a:rPr>
              <a:t>c.star</a:t>
            </a:r>
            <a:r>
              <a:rPr lang="en-US" altLang="zh-TW" sz="2000" b="1" dirty="0">
                <a:latin typeface="微軟正黑體" panose="020B0604030504040204" pitchFamily="34" charset="-120"/>
                <a:ea typeface="微軟正黑體" panose="020B0604030504040204" pitchFamily="34" charset="-120"/>
              </a:rPr>
              <a:t> &lt;- -c(</a:t>
            </a:r>
            <a:r>
              <a:rPr lang="en-US" altLang="zh-TW" sz="2000" b="1" dirty="0" err="1">
                <a:latin typeface="微軟正黑體" panose="020B0604030504040204" pitchFamily="34" charset="-120"/>
                <a:ea typeface="微軟正黑體" panose="020B0604030504040204" pitchFamily="34" charset="-120"/>
              </a:rPr>
              <a:t>L$coeff</a:t>
            </a:r>
            <a:r>
              <a:rPr lang="en-US" altLang="zh-TW" sz="2000" b="1" dirty="0">
                <a:latin typeface="微軟正黑體" panose="020B0604030504040204" pitchFamily="34" charset="-120"/>
                <a:ea typeface="微軟正黑體" panose="020B0604030504040204" pitchFamily="34" charset="-120"/>
              </a:rPr>
              <a:t>[2],</a:t>
            </a:r>
            <a:r>
              <a:rPr lang="en-US" altLang="zh-TW" sz="2000" b="1" dirty="0" err="1">
                <a:latin typeface="微軟正黑體" panose="020B0604030504040204" pitchFamily="34" charset="-120"/>
                <a:ea typeface="微軟正黑體" panose="020B0604030504040204" pitchFamily="34" charset="-120"/>
              </a:rPr>
              <a:t>L$coeff</a:t>
            </a:r>
            <a:r>
              <a:rPr lang="en-US" altLang="zh-TW" sz="2000" b="1" dirty="0">
                <a:latin typeface="微軟正黑體" panose="020B0604030504040204" pitchFamily="34" charset="-120"/>
                <a:ea typeface="微軟正黑體" panose="020B0604030504040204" pitchFamily="34" charset="-120"/>
              </a:rPr>
              <a:t>[3])</a:t>
            </a:r>
          </a:p>
          <a:p>
            <a:r>
              <a:rPr lang="en-US" altLang="zh-TW" sz="2000" b="1" dirty="0">
                <a:latin typeface="微軟正黑體" panose="020B0604030504040204" pitchFamily="34" charset="-120"/>
                <a:ea typeface="微軟正黑體" panose="020B0604030504040204" pitchFamily="34" charset="-120"/>
              </a:rPr>
              <a:t>  mu1 &lt;- mean(f1(x))</a:t>
            </a:r>
          </a:p>
          <a:p>
            <a:r>
              <a:rPr lang="en-US" altLang="zh-TW" sz="2000" b="1" dirty="0">
                <a:latin typeface="微軟正黑體" panose="020B0604030504040204" pitchFamily="34" charset="-120"/>
                <a:ea typeface="微軟正黑體" panose="020B0604030504040204" pitchFamily="34" charset="-120"/>
              </a:rPr>
              <a:t>  mu2 &lt;- mean(f2(x))</a:t>
            </a:r>
          </a:p>
          <a:p>
            <a:r>
              <a:rPr lang="en-US" altLang="zh-TW" sz="2000" b="1" dirty="0">
                <a:latin typeface="微軟正黑體" panose="020B0604030504040204" pitchFamily="34" charset="-120"/>
                <a:ea typeface="微軟正黑體" panose="020B0604030504040204" pitchFamily="34" charset="-120"/>
              </a:rPr>
              <a:t>  integrals_4[</a:t>
            </a:r>
            <a:r>
              <a:rPr lang="en-US" altLang="zh-TW" sz="2000" b="1" dirty="0" err="1">
                <a:latin typeface="微軟正黑體" panose="020B0604030504040204" pitchFamily="34" charset="-120"/>
                <a:ea typeface="微軟正黑體" panose="020B0604030504040204" pitchFamily="34" charset="-120"/>
              </a:rPr>
              <a:t>i</a:t>
            </a:r>
            <a:r>
              <a:rPr lang="en-US" altLang="zh-TW" sz="2000" b="1" dirty="0">
                <a:latin typeface="微軟正黑體" panose="020B0604030504040204" pitchFamily="34" charset="-120"/>
                <a:ea typeface="微軟正黑體" panose="020B0604030504040204" pitchFamily="34" charset="-120"/>
              </a:rPr>
              <a:t>] &lt;- sum(</a:t>
            </a:r>
            <a:r>
              <a:rPr lang="en-US" altLang="zh-TW" sz="2000" b="1" dirty="0" err="1">
                <a:latin typeface="微軟正黑體" panose="020B0604030504040204" pitchFamily="34" charset="-120"/>
                <a:ea typeface="微軟正黑體" panose="020B0604030504040204" pitchFamily="34" charset="-120"/>
              </a:rPr>
              <a:t>L$coefficients</a:t>
            </a:r>
            <a:r>
              <a:rPr lang="en-US" altLang="zh-TW" sz="2000" b="1" dirty="0">
                <a:latin typeface="微軟正黑體" panose="020B0604030504040204" pitchFamily="34" charset="-120"/>
                <a:ea typeface="微軟正黑體" panose="020B0604030504040204" pitchFamily="34" charset="-120"/>
              </a:rPr>
              <a:t>*c(1,mu1, mu2))</a:t>
            </a:r>
          </a:p>
          <a:p>
            <a:r>
              <a:rPr lang="en-US" altLang="zh-TW" sz="2000" b="1" dirty="0">
                <a:latin typeface="微軟正黑體" panose="020B0604030504040204" pitchFamily="34" charset="-120"/>
                <a:ea typeface="微軟正黑體" panose="020B0604030504040204" pitchFamily="34" charset="-120"/>
              </a:rPr>
              <a:t>}</a:t>
            </a:r>
          </a:p>
          <a:p>
            <a:endParaRPr lang="en-US" altLang="zh-TW" sz="20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theta4 &lt;- mean(integrals_4)</a:t>
            </a:r>
          </a:p>
          <a:p>
            <a:r>
              <a:rPr lang="en-US" altLang="zh-TW" sz="2000" b="1" dirty="0">
                <a:latin typeface="微軟正黑體" panose="020B0604030504040204" pitchFamily="34" charset="-120"/>
                <a:ea typeface="微軟正黑體" panose="020B0604030504040204" pitchFamily="34" charset="-120"/>
              </a:rPr>
              <a:t>var4 &lt;- var(integrals_4)/R1]</a:t>
            </a:r>
            <a:endParaRPr lang="en-US" altLang="zh-TW" sz="3200" b="1" dirty="0">
              <a:solidFill>
                <a:srgbClr val="FF0000"/>
              </a:solidFill>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print(c(theta4,var4))</a:t>
            </a:r>
            <a:r>
              <a:rPr lang="en-US" altLang="zh-TW" sz="2000" b="1" dirty="0">
                <a:solidFill>
                  <a:srgbClr val="FF0000"/>
                </a:solidFill>
                <a:latin typeface="微軟正黑體" panose="020B0604030504040204" pitchFamily="34" charset="-120"/>
                <a:ea typeface="微軟正黑體" panose="020B0604030504040204" pitchFamily="34" charset="-120"/>
              </a:rPr>
              <a:t>                      </a:t>
            </a:r>
            <a:r>
              <a:rPr lang="en-US" altLang="zh-TW" sz="2400" b="1" dirty="0">
                <a:solidFill>
                  <a:srgbClr val="FF0000"/>
                </a:solidFill>
                <a:latin typeface="微軟正黑體" panose="020B0604030504040204" pitchFamily="34" charset="-120"/>
                <a:ea typeface="微軟正黑體" panose="020B0604030504040204" pitchFamily="34" charset="-120"/>
              </a:rPr>
              <a:t>4.019726e-01 1.428074e-06</a:t>
            </a:r>
            <a:endParaRPr lang="en-US" altLang="zh-TW" sz="2400" b="1" dirty="0">
              <a:latin typeface="微軟正黑體" panose="020B0604030504040204" pitchFamily="34" charset="-120"/>
              <a:ea typeface="微軟正黑體" panose="020B0604030504040204" pitchFamily="34" charset="-120"/>
            </a:endParaRPr>
          </a:p>
          <a:p>
            <a:r>
              <a:rPr lang="en-US" altLang="zh-TW" sz="2000" b="1" dirty="0">
                <a:latin typeface="微軟正黑體" panose="020B0604030504040204" pitchFamily="34" charset="-120"/>
                <a:ea typeface="微軟正黑體" panose="020B0604030504040204" pitchFamily="34" charset="-120"/>
              </a:rPr>
              <a:t>plot(1:R, integrals_4, type="l", </a:t>
            </a:r>
            <a:r>
              <a:rPr lang="en-US" altLang="zh-TW" sz="2000" b="1" dirty="0" err="1">
                <a:latin typeface="微軟正黑體" panose="020B0604030504040204" pitchFamily="34" charset="-120"/>
                <a:ea typeface="微軟正黑體" panose="020B0604030504040204" pitchFamily="34" charset="-120"/>
              </a:rPr>
              <a:t>xlab</a:t>
            </a:r>
            <a:r>
              <a:rPr lang="en-US" altLang="zh-TW" sz="2000" b="1" dirty="0">
                <a:latin typeface="微軟正黑體" panose="020B0604030504040204" pitchFamily="34" charset="-120"/>
                <a:ea typeface="微軟正黑體" panose="020B0604030504040204" pitchFamily="34" charset="-120"/>
              </a:rPr>
              <a:t>="Number of iterations", </a:t>
            </a:r>
            <a:r>
              <a:rPr lang="en-US" altLang="zh-TW" sz="2000" b="1" dirty="0" err="1">
                <a:latin typeface="微軟正黑體" panose="020B0604030504040204" pitchFamily="34" charset="-120"/>
                <a:ea typeface="微軟正黑體" panose="020B0604030504040204" pitchFamily="34" charset="-120"/>
              </a:rPr>
              <a:t>ylab</a:t>
            </a:r>
            <a:r>
              <a:rPr lang="en-US" altLang="zh-TW" sz="2000" b="1" dirty="0">
                <a:latin typeface="微軟正黑體" panose="020B0604030504040204" pitchFamily="34" charset="-120"/>
                <a:ea typeface="微軟正黑體" panose="020B0604030504040204" pitchFamily="34" charset="-120"/>
              </a:rPr>
              <a:t>="Estimated integral value",</a:t>
            </a:r>
            <a:r>
              <a:rPr lang="en-US" altLang="zh-TW" sz="2000" b="1" dirty="0" err="1">
                <a:latin typeface="微軟正黑體" panose="020B0604030504040204" pitchFamily="34" charset="-120"/>
                <a:ea typeface="微軟正黑體" panose="020B0604030504040204" pitchFamily="34" charset="-120"/>
              </a:rPr>
              <a:t>ylim</a:t>
            </a:r>
            <a:r>
              <a:rPr lang="en-US" altLang="zh-TW" sz="2000" b="1" dirty="0">
                <a:latin typeface="微軟正黑體" panose="020B0604030504040204" pitchFamily="34" charset="-120"/>
                <a:ea typeface="微軟正黑體" panose="020B0604030504040204" pitchFamily="34" charset="-120"/>
              </a:rPr>
              <a:t>=c(0.35,0.43))</a:t>
            </a:r>
          </a:p>
          <a:p>
            <a:r>
              <a:rPr lang="en-US" altLang="zh-TW" sz="2000" b="1" dirty="0" err="1">
                <a:latin typeface="微軟正黑體" panose="020B0604030504040204" pitchFamily="34" charset="-120"/>
                <a:ea typeface="微軟正黑體" panose="020B0604030504040204" pitchFamily="34" charset="-120"/>
              </a:rPr>
              <a:t>abline</a:t>
            </a:r>
            <a:r>
              <a:rPr lang="en-US" altLang="zh-TW" sz="2000" b="1" dirty="0">
                <a:latin typeface="微軟正黑體" panose="020B0604030504040204" pitchFamily="34" charset="-120"/>
                <a:ea typeface="微軟正黑體" panose="020B0604030504040204" pitchFamily="34" charset="-120"/>
              </a:rPr>
              <a:t>(a=</a:t>
            </a:r>
            <a:r>
              <a:rPr lang="en-US" altLang="zh-TW" sz="2000" b="1" dirty="0" err="1">
                <a:latin typeface="微軟正黑體" panose="020B0604030504040204" pitchFamily="34" charset="-120"/>
                <a:ea typeface="微軟正黑體" panose="020B0604030504040204" pitchFamily="34" charset="-120"/>
              </a:rPr>
              <a:t>true,b</a:t>
            </a:r>
            <a:r>
              <a:rPr lang="en-US" altLang="zh-TW" sz="2000" b="1" dirty="0">
                <a:latin typeface="微軟正黑體" panose="020B0604030504040204" pitchFamily="34" charset="-120"/>
                <a:ea typeface="微軟正黑體" panose="020B0604030504040204" pitchFamily="34" charset="-120"/>
              </a:rPr>
              <a:t>=0,col='red',</a:t>
            </a:r>
            <a:r>
              <a:rPr lang="en-US" altLang="zh-TW" sz="2000" b="1" dirty="0" err="1">
                <a:latin typeface="微軟正黑體" panose="020B0604030504040204" pitchFamily="34" charset="-120"/>
                <a:ea typeface="微軟正黑體" panose="020B0604030504040204" pitchFamily="34" charset="-120"/>
              </a:rPr>
              <a:t>lwd</a:t>
            </a:r>
            <a:r>
              <a:rPr lang="en-US" altLang="zh-TW" sz="2000" b="1" dirty="0">
                <a:latin typeface="微軟正黑體" panose="020B0604030504040204" pitchFamily="34" charset="-120"/>
                <a:ea typeface="微軟正黑體" panose="020B0604030504040204" pitchFamily="34" charset="-120"/>
              </a:rPr>
              <a:t>=2)</a:t>
            </a:r>
          </a:p>
        </p:txBody>
      </p:sp>
      <p:pic>
        <p:nvPicPr>
          <p:cNvPr id="5" name="圖片 4">
            <a:extLst>
              <a:ext uri="{FF2B5EF4-FFF2-40B4-BE49-F238E27FC236}">
                <a16:creationId xmlns:a16="http://schemas.microsoft.com/office/drawing/2014/main" id="{BC98BABD-30B0-30BC-4B01-9D3316D2E2FB}"/>
              </a:ext>
            </a:extLst>
          </p:cNvPr>
          <p:cNvPicPr>
            <a:picLocks noChangeAspect="1"/>
          </p:cNvPicPr>
          <p:nvPr/>
        </p:nvPicPr>
        <p:blipFill>
          <a:blip r:embed="rId3"/>
          <a:stretch>
            <a:fillRect/>
          </a:stretch>
        </p:blipFill>
        <p:spPr>
          <a:xfrm>
            <a:off x="9796160" y="907296"/>
            <a:ext cx="8491840" cy="6058280"/>
          </a:xfrm>
          <a:prstGeom prst="rect">
            <a:avLst/>
          </a:prstGeom>
        </p:spPr>
      </p:pic>
    </p:spTree>
    <p:extLst>
      <p:ext uri="{BB962C8B-B14F-4D97-AF65-F5344CB8AC3E}">
        <p14:creationId xmlns:p14="http://schemas.microsoft.com/office/powerpoint/2010/main" val="392876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ABC283C6-BF8E-B01E-CCE0-CE1642AD14B0}"/>
              </a:ext>
            </a:extLst>
          </p:cNvPr>
          <p:cNvSpPr txBox="1"/>
          <p:nvPr/>
        </p:nvSpPr>
        <p:spPr>
          <a:xfrm>
            <a:off x="406267" y="109657"/>
            <a:ext cx="14463883" cy="707886"/>
          </a:xfrm>
          <a:prstGeom prst="rect">
            <a:avLst/>
          </a:prstGeom>
          <a:noFill/>
        </p:spPr>
        <p:txBody>
          <a:bodyPr wrap="square">
            <a:spAutoFit/>
          </a:bodyPr>
          <a:lstStyle/>
          <a:p>
            <a:r>
              <a:rPr lang="en-US" altLang="zh-TW" sz="4000" b="0" i="0" dirty="0">
                <a:effectLst/>
                <a:latin typeface="Arial" panose="020B0604020202020204" pitchFamily="34" charset="0"/>
              </a:rPr>
              <a:t>5.Stratified Sampling</a:t>
            </a:r>
            <a:endParaRPr lang="zh-TW" altLang="en-US" sz="4000" b="1" dirty="0">
              <a:latin typeface="微軟正黑體" panose="020B0604030504040204" pitchFamily="34" charset="-120"/>
              <a:ea typeface="微軟正黑體" panose="020B0604030504040204" pitchFamily="34" charset="-120"/>
            </a:endParaRPr>
          </a:p>
        </p:txBody>
      </p:sp>
      <p:sp>
        <p:nvSpPr>
          <p:cNvPr id="2" name="文字方塊 1">
            <a:extLst>
              <a:ext uri="{FF2B5EF4-FFF2-40B4-BE49-F238E27FC236}">
                <a16:creationId xmlns:a16="http://schemas.microsoft.com/office/drawing/2014/main" id="{3A3E2279-EE16-2D7B-8A1C-3DC18282C751}"/>
              </a:ext>
            </a:extLst>
          </p:cNvPr>
          <p:cNvSpPr txBox="1"/>
          <p:nvPr/>
        </p:nvSpPr>
        <p:spPr>
          <a:xfrm>
            <a:off x="253867" y="1083885"/>
            <a:ext cx="11306005" cy="8956298"/>
          </a:xfrm>
          <a:prstGeom prst="rect">
            <a:avLst/>
          </a:prstGeom>
          <a:solidFill>
            <a:schemeClr val="accent3">
              <a:lumMod val="40000"/>
              <a:lumOff val="60000"/>
            </a:schemeClr>
          </a:solidFill>
        </p:spPr>
        <p:txBody>
          <a:bodyPr wrap="square">
            <a:spAutoFit/>
          </a:bodyPr>
          <a:lstStyle/>
          <a:p>
            <a:r>
              <a:rPr lang="en-US" altLang="zh-TW" sz="2400" b="0" dirty="0" err="1">
                <a:effectLst/>
                <a:latin typeface="Consolas" panose="020B0609020204030204" pitchFamily="49" charset="0"/>
              </a:rPr>
              <a:t>set.seed</a:t>
            </a:r>
            <a:r>
              <a:rPr lang="en-US" altLang="zh-TW" sz="2400" b="0" dirty="0">
                <a:effectLst/>
                <a:latin typeface="Consolas" panose="020B0609020204030204" pitchFamily="49" charset="0"/>
              </a:rPr>
              <a:t>(1999)</a:t>
            </a:r>
          </a:p>
          <a:p>
            <a:r>
              <a:rPr lang="en-US" altLang="zh-TW" sz="2400" b="0" dirty="0">
                <a:effectLst/>
                <a:latin typeface="Consolas" panose="020B0609020204030204" pitchFamily="49" charset="0"/>
              </a:rPr>
              <a:t>g &lt;- function(x) {(x^2/sqrt(2*pi))*exp(-x^2/2)}</a:t>
            </a:r>
          </a:p>
          <a:p>
            <a:r>
              <a:rPr lang="en-US" altLang="zh-TW" sz="2400" b="0" dirty="0" err="1">
                <a:effectLst/>
                <a:latin typeface="Consolas" panose="020B0609020204030204" pitchFamily="49" charset="0"/>
              </a:rPr>
              <a:t>stra</a:t>
            </a:r>
            <a:r>
              <a:rPr lang="en-US" altLang="zh-TW" sz="2400" b="0" dirty="0">
                <a:effectLst/>
                <a:latin typeface="Consolas" panose="020B0609020204030204" pitchFamily="49" charset="0"/>
              </a:rPr>
              <a:t> &lt;- function(k){</a:t>
            </a:r>
          </a:p>
          <a:p>
            <a:r>
              <a:rPr lang="en-US" altLang="zh-TW" sz="2400" b="0" dirty="0">
                <a:effectLst/>
                <a:latin typeface="Consolas" panose="020B0609020204030204" pitchFamily="49" charset="0"/>
              </a:rPr>
              <a:t>  n &lt;- 10000</a:t>
            </a:r>
          </a:p>
          <a:p>
            <a:r>
              <a:rPr lang="en-US" altLang="zh-TW" sz="2400" b="0" dirty="0">
                <a:effectLst/>
                <a:latin typeface="Consolas" panose="020B0609020204030204" pitchFamily="49" charset="0"/>
              </a:rPr>
              <a:t>  N &lt;- 50</a:t>
            </a:r>
          </a:p>
          <a:p>
            <a:r>
              <a:rPr lang="en-US" altLang="zh-TW" sz="2400" b="0" dirty="0">
                <a:effectLst/>
                <a:latin typeface="Consolas" panose="020B0609020204030204" pitchFamily="49" charset="0"/>
              </a:rPr>
              <a:t>  T2 &lt;- numeric(k)</a:t>
            </a:r>
          </a:p>
          <a:p>
            <a:r>
              <a:rPr lang="en-US" altLang="zh-TW" sz="2400" b="0" dirty="0">
                <a:effectLst/>
                <a:latin typeface="Consolas" panose="020B0609020204030204" pitchFamily="49" charset="0"/>
              </a:rPr>
              <a:t>  estimates &lt;- matrix(0,N,2)</a:t>
            </a:r>
          </a:p>
          <a:p>
            <a:r>
              <a:rPr lang="en-US" altLang="zh-TW" sz="2400" b="0" dirty="0">
                <a:effectLst/>
                <a:latin typeface="Consolas" panose="020B0609020204030204" pitchFamily="49" charset="0"/>
              </a:rPr>
              <a:t>  for (</a:t>
            </a:r>
            <a:r>
              <a:rPr lang="en-US" altLang="zh-TW" sz="2400" b="0" dirty="0" err="1">
                <a:effectLst/>
                <a:latin typeface="Consolas" panose="020B0609020204030204" pitchFamily="49" charset="0"/>
              </a:rPr>
              <a:t>i</a:t>
            </a:r>
            <a:r>
              <a:rPr lang="en-US" altLang="zh-TW" sz="2400" b="0" dirty="0">
                <a:effectLst/>
                <a:latin typeface="Consolas" panose="020B0609020204030204" pitchFamily="49" charset="0"/>
              </a:rPr>
              <a:t> in 1:N){</a:t>
            </a:r>
          </a:p>
          <a:p>
            <a:r>
              <a:rPr lang="en-US" altLang="zh-TW" sz="2400" b="0" dirty="0">
                <a:effectLst/>
                <a:latin typeface="Consolas" panose="020B0609020204030204" pitchFamily="49" charset="0"/>
              </a:rPr>
              <a:t>    estimates[i,1] &lt;- 0.5-mean(g(</a:t>
            </a:r>
            <a:r>
              <a:rPr lang="en-US" altLang="zh-TW" sz="2400" b="0" dirty="0" err="1">
                <a:effectLst/>
                <a:latin typeface="Consolas" panose="020B0609020204030204" pitchFamily="49" charset="0"/>
              </a:rPr>
              <a:t>runif</a:t>
            </a:r>
            <a:r>
              <a:rPr lang="en-US" altLang="zh-TW" sz="2400" b="0" dirty="0">
                <a:effectLst/>
                <a:latin typeface="Consolas" panose="020B0609020204030204" pitchFamily="49" charset="0"/>
              </a:rPr>
              <a:t>(n)))</a:t>
            </a:r>
          </a:p>
          <a:p>
            <a:r>
              <a:rPr lang="en-US" altLang="zh-TW" sz="2400" b="0" dirty="0">
                <a:effectLst/>
                <a:latin typeface="Consolas" panose="020B0609020204030204" pitchFamily="49" charset="0"/>
              </a:rPr>
              <a:t>    for(j in 1:k){</a:t>
            </a:r>
          </a:p>
          <a:p>
            <a:r>
              <a:rPr lang="en-US" altLang="zh-TW" sz="2400" b="0" dirty="0">
                <a:effectLst/>
                <a:latin typeface="Consolas" panose="020B0609020204030204" pitchFamily="49" charset="0"/>
              </a:rPr>
              <a:t>      T2[j] &lt;- 0.5-mean(g(</a:t>
            </a:r>
            <a:r>
              <a:rPr lang="en-US" altLang="zh-TW" sz="2400" b="0" dirty="0" err="1">
                <a:effectLst/>
                <a:latin typeface="Consolas" panose="020B0609020204030204" pitchFamily="49" charset="0"/>
              </a:rPr>
              <a:t>runif</a:t>
            </a:r>
            <a:r>
              <a:rPr lang="en-US" altLang="zh-TW" sz="2400" b="0" dirty="0">
                <a:effectLst/>
                <a:latin typeface="Consolas" panose="020B0609020204030204" pitchFamily="49" charset="0"/>
              </a:rPr>
              <a:t>(n/k, (j-1)/k, j/k)))</a:t>
            </a:r>
          </a:p>
          <a:p>
            <a:r>
              <a:rPr lang="en-US" altLang="zh-TW" sz="2400" b="0" dirty="0">
                <a:effectLst/>
                <a:latin typeface="Consolas" panose="020B0609020204030204" pitchFamily="49" charset="0"/>
              </a:rPr>
              <a:t>    }</a:t>
            </a:r>
          </a:p>
          <a:p>
            <a:r>
              <a:rPr lang="en-US" altLang="zh-TW" sz="2400" b="0" dirty="0">
                <a:effectLst/>
                <a:latin typeface="Consolas" panose="020B0609020204030204" pitchFamily="49" charset="0"/>
              </a:rPr>
              <a:t>    estimates[i,2] &lt;- mean(T2)</a:t>
            </a:r>
          </a:p>
          <a:p>
            <a:r>
              <a:rPr lang="en-US" altLang="zh-TW" sz="2400" b="0" dirty="0">
                <a:effectLst/>
                <a:latin typeface="Consolas" panose="020B0609020204030204" pitchFamily="49" charset="0"/>
              </a:rPr>
              <a:t>  }</a:t>
            </a:r>
          </a:p>
          <a:p>
            <a:r>
              <a:rPr lang="en-US" altLang="zh-TW" sz="2400" b="0" dirty="0">
                <a:effectLst/>
                <a:latin typeface="Consolas" panose="020B0609020204030204" pitchFamily="49" charset="0"/>
              </a:rPr>
              <a:t>  return (estimates)</a:t>
            </a:r>
          </a:p>
          <a:p>
            <a:r>
              <a:rPr lang="en-US" altLang="zh-TW" sz="2400" b="0" dirty="0">
                <a:effectLst/>
                <a:latin typeface="Consolas" panose="020B0609020204030204" pitchFamily="49" charset="0"/>
              </a:rPr>
              <a:t>}</a:t>
            </a:r>
          </a:p>
          <a:p>
            <a:br>
              <a:rPr lang="en-US" altLang="zh-TW" sz="2400" b="0" dirty="0">
                <a:effectLst/>
                <a:latin typeface="Consolas" panose="020B0609020204030204" pitchFamily="49" charset="0"/>
              </a:rPr>
            </a:br>
            <a:r>
              <a:rPr lang="en-US" altLang="zh-TW" sz="2400" b="0" dirty="0">
                <a:effectLst/>
                <a:latin typeface="Consolas" panose="020B0609020204030204" pitchFamily="49" charset="0"/>
              </a:rPr>
              <a:t>estimates_10 &lt;- </a:t>
            </a:r>
            <a:r>
              <a:rPr lang="en-US" altLang="zh-TW" sz="2400" b="0" dirty="0" err="1">
                <a:effectLst/>
                <a:latin typeface="Consolas" panose="020B0609020204030204" pitchFamily="49" charset="0"/>
              </a:rPr>
              <a:t>stra</a:t>
            </a:r>
            <a:r>
              <a:rPr lang="en-US" altLang="zh-TW" sz="2400" b="0" dirty="0">
                <a:effectLst/>
                <a:latin typeface="Consolas" panose="020B0609020204030204" pitchFamily="49" charset="0"/>
              </a:rPr>
              <a:t>(k=10)</a:t>
            </a:r>
          </a:p>
          <a:p>
            <a:r>
              <a:rPr lang="en-US" altLang="zh-TW" sz="2400" b="0" dirty="0">
                <a:effectLst/>
                <a:latin typeface="Consolas" panose="020B0609020204030204" pitchFamily="49" charset="0"/>
              </a:rPr>
              <a:t>apply(estimates_10,2,mean) #0.4006631 </a:t>
            </a:r>
            <a:r>
              <a:rPr lang="en-US" altLang="zh-TW" sz="2400" b="0" dirty="0">
                <a:solidFill>
                  <a:srgbClr val="FF0000"/>
                </a:solidFill>
                <a:effectLst/>
                <a:latin typeface="Consolas" panose="020B0609020204030204" pitchFamily="49" charset="0"/>
              </a:rPr>
              <a:t>0.4006315</a:t>
            </a:r>
          </a:p>
          <a:p>
            <a:r>
              <a:rPr lang="en-US" altLang="zh-TW" sz="2400" b="0" dirty="0">
                <a:effectLst/>
                <a:latin typeface="Consolas" panose="020B0609020204030204" pitchFamily="49" charset="0"/>
              </a:rPr>
              <a:t>apply(estimates_10,2,var) #5.398601e-07 </a:t>
            </a:r>
            <a:r>
              <a:rPr lang="en-US" altLang="zh-TW" sz="2400" b="0" dirty="0">
                <a:solidFill>
                  <a:srgbClr val="FF0000"/>
                </a:solidFill>
                <a:effectLst/>
                <a:latin typeface="Consolas" panose="020B0609020204030204" pitchFamily="49" charset="0"/>
              </a:rPr>
              <a:t>6.902123e-09</a:t>
            </a:r>
          </a:p>
          <a:p>
            <a:br>
              <a:rPr lang="en-US" altLang="zh-TW" sz="2400" b="0" dirty="0">
                <a:effectLst/>
                <a:latin typeface="Consolas" panose="020B0609020204030204" pitchFamily="49" charset="0"/>
              </a:rPr>
            </a:br>
            <a:r>
              <a:rPr lang="en-US" altLang="zh-TW" sz="2400" b="0" dirty="0">
                <a:effectLst/>
                <a:latin typeface="Consolas" panose="020B0609020204030204" pitchFamily="49" charset="0"/>
              </a:rPr>
              <a:t>estimates_1000 &lt;- </a:t>
            </a:r>
            <a:r>
              <a:rPr lang="en-US" altLang="zh-TW" sz="2400" b="0" dirty="0" err="1">
                <a:effectLst/>
                <a:latin typeface="Consolas" panose="020B0609020204030204" pitchFamily="49" charset="0"/>
              </a:rPr>
              <a:t>stra</a:t>
            </a:r>
            <a:r>
              <a:rPr lang="en-US" altLang="zh-TW" sz="2400" b="0" dirty="0">
                <a:effectLst/>
                <a:latin typeface="Consolas" panose="020B0609020204030204" pitchFamily="49" charset="0"/>
              </a:rPr>
              <a:t>(k=1000)</a:t>
            </a:r>
          </a:p>
          <a:p>
            <a:r>
              <a:rPr lang="en-US" altLang="zh-TW" sz="2400" b="0" dirty="0">
                <a:effectLst/>
                <a:latin typeface="Consolas" panose="020B0609020204030204" pitchFamily="49" charset="0"/>
              </a:rPr>
              <a:t>apply(estimates_1000,2,mean) #0.4007636 </a:t>
            </a:r>
            <a:r>
              <a:rPr lang="en-US" altLang="zh-TW" sz="2400" b="0" dirty="0">
                <a:solidFill>
                  <a:srgbClr val="FF0000"/>
                </a:solidFill>
                <a:effectLst/>
                <a:latin typeface="Consolas" panose="020B0609020204030204" pitchFamily="49" charset="0"/>
              </a:rPr>
              <a:t>0.4006259</a:t>
            </a:r>
          </a:p>
          <a:p>
            <a:r>
              <a:rPr lang="en-US" altLang="zh-TW" sz="2400" b="0" dirty="0">
                <a:effectLst/>
                <a:latin typeface="Consolas" panose="020B0609020204030204" pitchFamily="49" charset="0"/>
              </a:rPr>
              <a:t>apply(estimates_1000,2,var) #9.427131e-07 </a:t>
            </a:r>
            <a:r>
              <a:rPr lang="en-US" altLang="zh-TW" sz="2400" b="0" dirty="0">
                <a:solidFill>
                  <a:srgbClr val="FF0000"/>
                </a:solidFill>
                <a:effectLst/>
                <a:latin typeface="Consolas" panose="020B0609020204030204" pitchFamily="49" charset="0"/>
              </a:rPr>
              <a:t>6.771316e-13</a:t>
            </a:r>
          </a:p>
        </p:txBody>
      </p:sp>
    </p:spTree>
    <p:extLst>
      <p:ext uri="{BB962C8B-B14F-4D97-AF65-F5344CB8AC3E}">
        <p14:creationId xmlns:p14="http://schemas.microsoft.com/office/powerpoint/2010/main" val="2357886742"/>
      </p:ext>
    </p:extLst>
  </p:cSld>
  <p:clrMapOvr>
    <a:masterClrMapping/>
  </p:clrMapOvr>
</p:sld>
</file>

<file path=ppt/theme/theme1.xml><?xml version="1.0" encoding="utf-8"?>
<a:theme xmlns:a="http://schemas.openxmlformats.org/drawingml/2006/main" name="Office Theme">
  <a:themeElements>
    <a:clrScheme name="Custom 214">
      <a:dk1>
        <a:srgbClr val="323232"/>
      </a:dk1>
      <a:lt1>
        <a:srgbClr val="F6F1EB"/>
      </a:lt1>
      <a:dk2>
        <a:srgbClr val="44546A"/>
      </a:dk2>
      <a:lt2>
        <a:srgbClr val="E7E6E6"/>
      </a:lt2>
      <a:accent1>
        <a:srgbClr val="A29B93"/>
      </a:accent1>
      <a:accent2>
        <a:srgbClr val="E1DAD2"/>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9180</TotalTime>
  <Words>2266</Words>
  <Application>Microsoft Office PowerPoint</Application>
  <PresentationFormat>自訂</PresentationFormat>
  <Paragraphs>231</Paragraphs>
  <Slides>12</Slides>
  <Notes>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12</vt:i4>
      </vt:variant>
    </vt:vector>
  </HeadingPairs>
  <TitlesOfParts>
    <vt:vector size="22" baseType="lpstr">
      <vt:lpstr>Microsoft JhengHei</vt:lpstr>
      <vt:lpstr>Microsoft JhengHei</vt:lpstr>
      <vt:lpstr>Söhne</vt:lpstr>
      <vt:lpstr>Arial</vt:lpstr>
      <vt:lpstr>Calibri</vt:lpstr>
      <vt:lpstr>Calibri Light</vt:lpstr>
      <vt:lpstr>Consolas</vt:lpstr>
      <vt:lpstr>Poppins</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俊程 趙</cp:lastModifiedBy>
  <cp:revision>253</cp:revision>
  <dcterms:created xsi:type="dcterms:W3CDTF">2019-09-05T16:40:00Z</dcterms:created>
  <dcterms:modified xsi:type="dcterms:W3CDTF">2023-04-13T03:53:24Z</dcterms:modified>
</cp:coreProperties>
</file>