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80" d="100"/>
          <a:sy n="80" d="100"/>
        </p:scale>
        <p:origin x="-876" y="-4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7650CC10-0E5F-4BA6-93C3-4ABFD0B60FBA}" type="datetimeFigureOut">
              <a:rPr lang="en-GB" smtClean="0"/>
              <a:t>02/06/2021</a:t>
            </a:fld>
            <a:endParaRPr lang="en-GB"/>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GB"/>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8177115-7FD0-4F20-9109-2640A0C7A09A}"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481329"/>
            <a:ext cx="82296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8177115-7FD0-4F20-9109-2640A0C7A09A}"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41"/>
            <a:ext cx="63246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8177115-7FD0-4F20-9109-2640A0C7A09A}"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8177115-7FD0-4F20-9109-2640A0C7A09A}" type="slidenum">
              <a:rPr lang="en-GB" smtClean="0"/>
              <a:t>‹#›</a:t>
            </a:fld>
            <a:endParaRPr lang="en-GB"/>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5" name="Footer Placeholder 4"/>
          <p:cNvSpPr>
            <a:spLocks noGrp="1"/>
          </p:cNvSpPr>
          <p:nvPr>
            <p:ph type="ftr" sz="quarter" idx="11"/>
          </p:nvPr>
        </p:nvSpPr>
        <p:spPr/>
        <p:txBody>
          <a:bodyPr/>
          <a:lstStyle>
            <a:extLst/>
          </a:lstStyle>
          <a:p>
            <a:endParaRPr lang="en-GB"/>
          </a:p>
        </p:txBody>
      </p:sp>
      <p:sp>
        <p:nvSpPr>
          <p:cNvPr id="6" name="Slide Number Placeholder 5"/>
          <p:cNvSpPr>
            <a:spLocks noGrp="1"/>
          </p:cNvSpPr>
          <p:nvPr>
            <p:ph type="sldNum" sz="quarter" idx="12"/>
          </p:nvPr>
        </p:nvSpPr>
        <p:spPr/>
        <p:txBody>
          <a:bodyPr/>
          <a:lstStyle>
            <a:extLst/>
          </a:lstStyle>
          <a:p>
            <a:fld id="{F8177115-7FD0-4F20-9109-2640A0C7A09A}" type="slidenum">
              <a:rPr lang="en-GB" smtClean="0"/>
              <a:t>‹#›</a:t>
            </a:fld>
            <a:endParaRPr lang="en-GB"/>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F8177115-7FD0-4F20-9109-2640A0C7A09A}" type="slidenum">
              <a:rPr lang="en-GB" smtClean="0"/>
              <a:t>‹#›</a:t>
            </a:fld>
            <a:endParaRPr lang="en-GB"/>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8" name="Footer Placeholder 7"/>
          <p:cNvSpPr>
            <a:spLocks noGrp="1"/>
          </p:cNvSpPr>
          <p:nvPr>
            <p:ph type="ftr" sz="quarter" idx="11"/>
          </p:nvPr>
        </p:nvSpPr>
        <p:spPr/>
        <p:txBody>
          <a:bodyPr/>
          <a:lstStyle>
            <a:extLst/>
          </a:lstStyle>
          <a:p>
            <a:endParaRPr lang="en-GB"/>
          </a:p>
        </p:txBody>
      </p:sp>
      <p:sp>
        <p:nvSpPr>
          <p:cNvPr id="9" name="Slide Number Placeholder 8"/>
          <p:cNvSpPr>
            <a:spLocks noGrp="1"/>
          </p:cNvSpPr>
          <p:nvPr>
            <p:ph type="sldNum" sz="quarter" idx="12"/>
          </p:nvPr>
        </p:nvSpPr>
        <p:spPr/>
        <p:txBody>
          <a:bodyPr/>
          <a:lstStyle>
            <a:extLst/>
          </a:lstStyle>
          <a:p>
            <a:fld id="{F8177115-7FD0-4F20-9109-2640A0C7A09A}"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4" name="Footer Placeholder 3"/>
          <p:cNvSpPr>
            <a:spLocks noGrp="1"/>
          </p:cNvSpPr>
          <p:nvPr>
            <p:ph type="ftr" sz="quarter" idx="11"/>
          </p:nvPr>
        </p:nvSpPr>
        <p:spPr/>
        <p:txBody>
          <a:bodyPr/>
          <a:lstStyle>
            <a:extLst/>
          </a:lstStyle>
          <a:p>
            <a:endParaRPr lang="en-GB"/>
          </a:p>
        </p:txBody>
      </p:sp>
      <p:sp>
        <p:nvSpPr>
          <p:cNvPr id="5" name="Slide Number Placeholder 4"/>
          <p:cNvSpPr>
            <a:spLocks noGrp="1"/>
          </p:cNvSpPr>
          <p:nvPr>
            <p:ph type="sldNum" sz="quarter" idx="12"/>
          </p:nvPr>
        </p:nvSpPr>
        <p:spPr/>
        <p:txBody>
          <a:bodyPr/>
          <a:lstStyle>
            <a:extLst/>
          </a:lstStyle>
          <a:p>
            <a:fld id="{F8177115-7FD0-4F20-9109-2640A0C7A09A}" type="slidenum">
              <a:rPr lang="en-GB" smtClean="0"/>
              <a:t>‹#›</a:t>
            </a:fld>
            <a:endParaRPr lang="en-GB"/>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fld id="{7650CC10-0E5F-4BA6-93C3-4ABFD0B60FBA}" type="datetimeFigureOut">
              <a:rPr lang="en-GB" smtClean="0"/>
              <a:t>02/06/2021</a:t>
            </a:fld>
            <a:endParaRPr lang="en-GB"/>
          </a:p>
        </p:txBody>
      </p:sp>
      <p:sp>
        <p:nvSpPr>
          <p:cNvPr id="3" name="Footer Placeholder 2"/>
          <p:cNvSpPr>
            <a:spLocks noGrp="1"/>
          </p:cNvSpPr>
          <p:nvPr>
            <p:ph type="ftr" sz="quarter" idx="11"/>
          </p:nvPr>
        </p:nvSpPr>
        <p:spPr/>
        <p:txBody>
          <a:bodyPr/>
          <a:lstStyle>
            <a:extLst/>
          </a:lstStyle>
          <a:p>
            <a:endParaRPr lang="en-GB"/>
          </a:p>
        </p:txBody>
      </p:sp>
      <p:sp>
        <p:nvSpPr>
          <p:cNvPr id="4" name="Slide Number Placeholder 3"/>
          <p:cNvSpPr>
            <a:spLocks noGrp="1"/>
          </p:cNvSpPr>
          <p:nvPr>
            <p:ph type="sldNum" sz="quarter" idx="12"/>
          </p:nvPr>
        </p:nvSpPr>
        <p:spPr/>
        <p:txBody>
          <a:bodyPr/>
          <a:lstStyle>
            <a:extLst/>
          </a:lstStyle>
          <a:p>
            <a:fld id="{F8177115-7FD0-4F20-9109-2640A0C7A09A}"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extLst/>
          </a:lstStyle>
          <a:p>
            <a:fld id="{7650CC10-0E5F-4BA6-93C3-4ABFD0B60FBA}" type="datetimeFigureOut">
              <a:rPr lang="en-GB" smtClean="0"/>
              <a:t>02/06/2021</a:t>
            </a:fld>
            <a:endParaRPr lang="en-GB"/>
          </a:p>
        </p:txBody>
      </p:sp>
      <p:sp>
        <p:nvSpPr>
          <p:cNvPr id="6" name="Footer Placeholder 5"/>
          <p:cNvSpPr>
            <a:spLocks noGrp="1"/>
          </p:cNvSpPr>
          <p:nvPr>
            <p:ph type="ftr" sz="quarter" idx="11"/>
          </p:nvPr>
        </p:nvSpPr>
        <p:spPr/>
        <p:txBody>
          <a:bodyPr/>
          <a:lstStyle>
            <a:extLst/>
          </a:lstStyle>
          <a:p>
            <a:endParaRPr lang="en-GB"/>
          </a:p>
        </p:txBody>
      </p:sp>
      <p:sp>
        <p:nvSpPr>
          <p:cNvPr id="7" name="Slide Number Placeholder 6"/>
          <p:cNvSpPr>
            <a:spLocks noGrp="1"/>
          </p:cNvSpPr>
          <p:nvPr>
            <p:ph type="sldNum" sz="quarter" idx="12"/>
          </p:nvPr>
        </p:nvSpPr>
        <p:spPr/>
        <p:txBody>
          <a:bodyPr/>
          <a:lstStyle>
            <a:extLst/>
          </a:lstStyle>
          <a:p>
            <a:fld id="{F8177115-7FD0-4F20-9109-2640A0C7A09A}"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7650CC10-0E5F-4BA6-93C3-4ABFD0B60FBA}" type="datetimeFigureOut">
              <a:rPr lang="en-GB" smtClean="0"/>
              <a:t>02/06/2021</a:t>
            </a:fld>
            <a:endParaRPr lang="en-GB"/>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GB"/>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8177115-7FD0-4F20-9109-2640A0C7A09A}" type="slidenum">
              <a:rPr lang="en-GB" smtClean="0"/>
              <a:t>‹#›</a:t>
            </a:fld>
            <a:endParaRPr lang="en-GB"/>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7650CC10-0E5F-4BA6-93C3-4ABFD0B60FBA}" type="datetimeFigureOut">
              <a:rPr lang="en-GB" smtClean="0"/>
              <a:t>02/06/2021</a:t>
            </a:fld>
            <a:endParaRPr lang="en-GB"/>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GB"/>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8177115-7FD0-4F20-9109-2640A0C7A09A}"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02624" cy="1802631"/>
          </a:xfrm>
        </p:spPr>
        <p:txBody>
          <a:bodyPr>
            <a:normAutofit/>
          </a:bodyPr>
          <a:lstStyle/>
          <a:p>
            <a:r>
              <a:rPr lang="en-GB" sz="3500" b="1" i="1" dirty="0">
                <a:solidFill>
                  <a:schemeClr val="tx2">
                    <a:lumMod val="75000"/>
                  </a:schemeClr>
                </a:solidFill>
                <a:latin typeface="Arial Nova Light" pitchFamily="34" charset="0"/>
              </a:rPr>
              <a:t>EDA to understand how consumer attributes and loan attributes influence the tendency of default</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9003714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84784"/>
            <a:ext cx="8614900" cy="3816424"/>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Gender default percentage</a:t>
            </a:r>
            <a:endParaRPr lang="en-GB" sz="3000" dirty="0">
              <a:latin typeface="Arial Unicode MS"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4782435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556792"/>
            <a:ext cx="8614900" cy="3816424"/>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FLAG_OWN_CAR</a:t>
            </a:r>
            <a:endParaRPr lang="en-GB" sz="3000" dirty="0">
              <a:latin typeface="Arial Unicode MS"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3259928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2"/>
            <a:ext cx="8229600" cy="3645735"/>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Flag own realty</a:t>
            </a:r>
            <a:endParaRPr lang="en-GB" sz="3000" dirty="0">
              <a:latin typeface="Arial Unicode MS"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741483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97201"/>
            <a:ext cx="8229600" cy="3027943"/>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Name Type suite</a:t>
            </a:r>
            <a:endParaRPr lang="en-GB" sz="3000" dirty="0">
              <a:latin typeface="Arial Unicode MS"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40407274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791192"/>
            <a:ext cx="8229600" cy="3149976"/>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Income type</a:t>
            </a:r>
            <a:endParaRPr lang="en-GB" sz="3000" dirty="0">
              <a:latin typeface="Arial Unicode MS"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4868431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556793"/>
            <a:ext cx="8197351" cy="3312368"/>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Education type</a:t>
            </a:r>
            <a:endParaRPr lang="en-GB" sz="3000" dirty="0">
              <a:latin typeface="Arial Unicode MS"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96431385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484784"/>
            <a:ext cx="8229600" cy="3096587"/>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Family status</a:t>
            </a:r>
            <a:endParaRPr lang="en-GB" sz="3000" dirty="0">
              <a:latin typeface="Arial Unicode MS"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40414159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628800"/>
            <a:ext cx="8229600" cy="3111841"/>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Target </a:t>
            </a:r>
            <a:r>
              <a:rPr lang="en-GB" sz="3000" dirty="0" err="1" smtClean="0">
                <a:latin typeface="Arial Unicode MS" pitchFamily="34" charset="-128"/>
              </a:rPr>
              <a:t>vs</a:t>
            </a:r>
            <a:r>
              <a:rPr lang="en-GB" sz="3000" dirty="0" smtClean="0">
                <a:latin typeface="Arial Unicode MS" pitchFamily="34" charset="-128"/>
              </a:rPr>
              <a:t> Housing types</a:t>
            </a:r>
            <a:endParaRPr lang="en-GB" sz="3000" dirty="0">
              <a:latin typeface="Arial Unicode MS" pitchFamily="34" charset="-128"/>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33668893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631" y="1196752"/>
            <a:ext cx="8363169" cy="4508636"/>
          </a:xfrm>
        </p:spPr>
      </p:pic>
      <p:sp>
        <p:nvSpPr>
          <p:cNvPr id="3" name="Title 2"/>
          <p:cNvSpPr>
            <a:spLocks noGrp="1"/>
          </p:cNvSpPr>
          <p:nvPr>
            <p:ph type="title"/>
          </p:nvPr>
        </p:nvSpPr>
        <p:spPr/>
        <p:txBody>
          <a:bodyPr>
            <a:normAutofit/>
          </a:bodyPr>
          <a:lstStyle/>
          <a:p>
            <a:r>
              <a:rPr lang="en-GB" sz="3000" dirty="0" smtClean="0"/>
              <a:t>Target </a:t>
            </a:r>
            <a:r>
              <a:rPr lang="en-GB" sz="3000" dirty="0" err="1" smtClean="0"/>
              <a:t>vs</a:t>
            </a:r>
            <a:r>
              <a:rPr lang="en-GB" sz="3000" dirty="0" smtClean="0"/>
              <a:t> Occupation</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25333896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5" y="1147844"/>
            <a:ext cx="7682006" cy="4859256"/>
          </a:xfrm>
        </p:spPr>
      </p:pic>
      <p:sp>
        <p:nvSpPr>
          <p:cNvPr id="3" name="Title 2"/>
          <p:cNvSpPr>
            <a:spLocks noGrp="1"/>
          </p:cNvSpPr>
          <p:nvPr>
            <p:ph type="title"/>
          </p:nvPr>
        </p:nvSpPr>
        <p:spPr/>
        <p:txBody>
          <a:bodyPr>
            <a:normAutofit/>
          </a:bodyPr>
          <a:lstStyle/>
          <a:p>
            <a:r>
              <a:rPr lang="en-GB" sz="3000" dirty="0" smtClean="0"/>
              <a:t>Target </a:t>
            </a:r>
            <a:r>
              <a:rPr lang="en-GB" sz="3000" dirty="0" err="1" smtClean="0"/>
              <a:t>vs</a:t>
            </a:r>
            <a:r>
              <a:rPr lang="en-GB" sz="3000" dirty="0" smtClean="0"/>
              <a:t> Organisation</a:t>
            </a:r>
            <a:endParaRPr lang="en-GB" sz="3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7339611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GB" sz="2000" dirty="0"/>
              <a:t>This case study aims to identify patterns which indicate if a client has difficulty paying their </a:t>
            </a:r>
            <a:r>
              <a:rPr lang="en-GB" sz="2000" dirty="0" smtClean="0"/>
              <a:t>instalments </a:t>
            </a:r>
            <a:r>
              <a:rPr lang="en-GB" sz="2000" dirty="0"/>
              <a:t>which may be used for taking actions such as denying the loan, reducing the amount of loan, lending (to risky applicants) at a higher interest rate, etc. This will ensure that the consumers capable of repaying the loan are not rejected. Identification of such applicants using EDA is the aim of this case study.</a:t>
            </a:r>
            <a:r>
              <a:rPr lang="en-GB" sz="2000" dirty="0" smtClean="0"/>
              <a:t/>
            </a:r>
            <a:br>
              <a:rPr lang="en-GB" sz="2000" dirty="0" smtClean="0"/>
            </a:br>
            <a:r>
              <a:rPr lang="en-GB" sz="2000" dirty="0"/>
              <a:t>In other words, the company wants to understand the driving factors (or driver variables) behind loan default, i.e. the variables which are strong indicators of default. The company can utilise this knowledge for its portfolio and risk assessment.</a:t>
            </a:r>
          </a:p>
        </p:txBody>
      </p:sp>
      <p:sp>
        <p:nvSpPr>
          <p:cNvPr id="2" name="Title 1"/>
          <p:cNvSpPr>
            <a:spLocks noGrp="1"/>
          </p:cNvSpPr>
          <p:nvPr>
            <p:ph type="title"/>
          </p:nvPr>
        </p:nvSpPr>
        <p:spPr/>
        <p:txBody>
          <a:bodyPr>
            <a:normAutofit fontScale="90000"/>
          </a:bodyPr>
          <a:lstStyle/>
          <a:p>
            <a:r>
              <a:rPr lang="en-GB" dirty="0" smtClean="0"/>
              <a:t/>
            </a:r>
            <a:br>
              <a:rPr lang="en-GB" dirty="0" smtClean="0"/>
            </a:br>
            <a:r>
              <a:rPr lang="en-GB" dirty="0" smtClean="0"/>
              <a:t>Business </a:t>
            </a:r>
            <a:r>
              <a:rPr lang="en-GB" dirty="0"/>
              <a:t>Objective</a:t>
            </a:r>
            <a:br>
              <a:rPr lang="en-GB" dirty="0"/>
            </a:br>
            <a:endParaRPr lang="en-GB"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319093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569" y="980728"/>
            <a:ext cx="7512856" cy="4690800"/>
          </a:xfrm>
        </p:spPr>
      </p:pic>
      <p:sp>
        <p:nvSpPr>
          <p:cNvPr id="3" name="Title 2"/>
          <p:cNvSpPr>
            <a:spLocks noGrp="1"/>
          </p:cNvSpPr>
          <p:nvPr>
            <p:ph type="title"/>
          </p:nvPr>
        </p:nvSpPr>
        <p:spPr/>
        <p:txBody>
          <a:bodyPr>
            <a:normAutofit/>
          </a:bodyPr>
          <a:lstStyle/>
          <a:p>
            <a:r>
              <a:rPr lang="en-GB" sz="3000" dirty="0" smtClean="0"/>
              <a:t>Target </a:t>
            </a:r>
            <a:r>
              <a:rPr lang="en-GB" sz="3000" dirty="0" err="1" smtClean="0"/>
              <a:t>vs</a:t>
            </a:r>
            <a:r>
              <a:rPr lang="en-GB" sz="3000" dirty="0" smtClean="0"/>
              <a:t> Name income type</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64824101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3296" y="908720"/>
            <a:ext cx="7777600" cy="4810348"/>
          </a:xfrm>
        </p:spPr>
      </p:pic>
      <p:sp>
        <p:nvSpPr>
          <p:cNvPr id="3" name="Title 2"/>
          <p:cNvSpPr>
            <a:spLocks noGrp="1"/>
          </p:cNvSpPr>
          <p:nvPr>
            <p:ph type="title"/>
          </p:nvPr>
        </p:nvSpPr>
        <p:spPr/>
        <p:txBody>
          <a:bodyPr>
            <a:normAutofit/>
          </a:bodyPr>
          <a:lstStyle/>
          <a:p>
            <a:r>
              <a:rPr lang="en-GB" sz="3000" dirty="0" smtClean="0"/>
              <a:t>Housing Types</a:t>
            </a:r>
            <a:endParaRPr lang="en-GB" sz="3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9021969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7544" y="938619"/>
            <a:ext cx="7773321" cy="4794637"/>
          </a:xfrm>
        </p:spPr>
      </p:pic>
      <p:sp>
        <p:nvSpPr>
          <p:cNvPr id="3" name="Title 2"/>
          <p:cNvSpPr>
            <a:spLocks noGrp="1"/>
          </p:cNvSpPr>
          <p:nvPr>
            <p:ph type="title"/>
          </p:nvPr>
        </p:nvSpPr>
        <p:spPr/>
        <p:txBody>
          <a:bodyPr>
            <a:normAutofit/>
          </a:bodyPr>
          <a:lstStyle/>
          <a:p>
            <a:r>
              <a:rPr lang="en-GB" sz="3000" dirty="0" smtClean="0"/>
              <a:t>Family status </a:t>
            </a:r>
            <a:r>
              <a:rPr lang="en-GB" sz="3000" dirty="0" err="1" smtClean="0"/>
              <a:t>vs</a:t>
            </a:r>
            <a:r>
              <a:rPr lang="en-GB" sz="3000" dirty="0" smtClean="0"/>
              <a:t> Target</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402974791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772816"/>
            <a:ext cx="8698974" cy="2952328"/>
          </a:xfrm>
        </p:spPr>
      </p:pic>
      <p:sp>
        <p:nvSpPr>
          <p:cNvPr id="3" name="Title 2"/>
          <p:cNvSpPr>
            <a:spLocks noGrp="1"/>
          </p:cNvSpPr>
          <p:nvPr>
            <p:ph type="title"/>
          </p:nvPr>
        </p:nvSpPr>
        <p:spPr/>
        <p:txBody>
          <a:bodyPr>
            <a:normAutofit/>
          </a:bodyPr>
          <a:lstStyle/>
          <a:p>
            <a:r>
              <a:rPr lang="en-GB" sz="3000" dirty="0" smtClean="0"/>
              <a:t>Density plot-payment difficulties</a:t>
            </a:r>
            <a:endParaRPr lang="en-GB" sz="3000"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23097274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700808"/>
            <a:ext cx="8811348" cy="2880320"/>
          </a:xfrm>
        </p:spPr>
      </p:pic>
      <p:sp>
        <p:nvSpPr>
          <p:cNvPr id="3" name="Title 2"/>
          <p:cNvSpPr>
            <a:spLocks noGrp="1"/>
          </p:cNvSpPr>
          <p:nvPr>
            <p:ph type="title"/>
          </p:nvPr>
        </p:nvSpPr>
        <p:spPr/>
        <p:txBody>
          <a:bodyPr>
            <a:normAutofit/>
          </a:bodyPr>
          <a:lstStyle/>
          <a:p>
            <a:r>
              <a:rPr lang="en-GB" sz="3000" dirty="0" smtClean="0"/>
              <a:t>Amount credit </a:t>
            </a:r>
            <a:r>
              <a:rPr lang="en-GB" sz="3000" dirty="0" err="1" smtClean="0"/>
              <a:t>vs</a:t>
            </a:r>
            <a:r>
              <a:rPr lang="en-GB" sz="3000" dirty="0" smtClean="0"/>
              <a:t> payment difficulties</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42855054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628799"/>
            <a:ext cx="8507288" cy="2811999"/>
          </a:xfrm>
        </p:spPr>
      </p:pic>
      <p:sp>
        <p:nvSpPr>
          <p:cNvPr id="3" name="Title 2"/>
          <p:cNvSpPr>
            <a:spLocks noGrp="1"/>
          </p:cNvSpPr>
          <p:nvPr>
            <p:ph type="title"/>
          </p:nvPr>
        </p:nvSpPr>
        <p:spPr/>
        <p:txBody>
          <a:bodyPr>
            <a:normAutofit/>
          </a:bodyPr>
          <a:lstStyle/>
          <a:p>
            <a:r>
              <a:rPr lang="en-GB" sz="3000" dirty="0" smtClean="0"/>
              <a:t>Amount annuity </a:t>
            </a:r>
            <a:r>
              <a:rPr lang="en-GB" sz="3000" dirty="0" err="1" smtClean="0"/>
              <a:t>vs</a:t>
            </a:r>
            <a:r>
              <a:rPr lang="en-GB" sz="3000" dirty="0" smtClean="0"/>
              <a:t> payment difficulty</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2998626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263" y="1628800"/>
            <a:ext cx="8578537" cy="2819796"/>
          </a:xfrm>
        </p:spPr>
      </p:pic>
      <p:sp>
        <p:nvSpPr>
          <p:cNvPr id="3" name="Title 2"/>
          <p:cNvSpPr>
            <a:spLocks noGrp="1"/>
          </p:cNvSpPr>
          <p:nvPr>
            <p:ph type="title"/>
          </p:nvPr>
        </p:nvSpPr>
        <p:spPr/>
        <p:txBody>
          <a:bodyPr>
            <a:normAutofit/>
          </a:bodyPr>
          <a:lstStyle/>
          <a:p>
            <a:r>
              <a:rPr lang="en-GB" sz="3000" dirty="0" smtClean="0"/>
              <a:t>Goods price </a:t>
            </a:r>
            <a:r>
              <a:rPr lang="en-GB" sz="3000" dirty="0" err="1" smtClean="0"/>
              <a:t>vs</a:t>
            </a:r>
            <a:r>
              <a:rPr lang="en-GB" sz="3000" dirty="0" smtClean="0"/>
              <a:t> payment difficulty</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9792026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59632" y="1196752"/>
            <a:ext cx="5760640" cy="1960716"/>
          </a:xfrm>
        </p:spPr>
      </p:pic>
      <p:sp>
        <p:nvSpPr>
          <p:cNvPr id="3" name="Title 2"/>
          <p:cNvSpPr>
            <a:spLocks noGrp="1"/>
          </p:cNvSpPr>
          <p:nvPr>
            <p:ph type="title"/>
          </p:nvPr>
        </p:nvSpPr>
        <p:spPr/>
        <p:txBody>
          <a:bodyPr>
            <a:normAutofit/>
          </a:bodyPr>
          <a:lstStyle/>
          <a:p>
            <a:r>
              <a:rPr lang="en-GB" sz="3000" dirty="0" smtClean="0"/>
              <a:t>Payment difficulties </a:t>
            </a:r>
            <a:r>
              <a:rPr lang="en-GB" sz="3000" dirty="0" err="1" smtClean="0"/>
              <a:t>vs</a:t>
            </a:r>
            <a:r>
              <a:rPr lang="en-GB" sz="3000" dirty="0" smtClean="0"/>
              <a:t> categories</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5616" y="3273895"/>
            <a:ext cx="6119664" cy="2071002"/>
          </a:xfrm>
          <a:prstGeom prst="rect">
            <a:avLst/>
          </a:prstGeom>
        </p:spPr>
      </p:pic>
    </p:spTree>
    <p:extLst>
      <p:ext uri="{BB962C8B-B14F-4D97-AF65-F5344CB8AC3E}">
        <p14:creationId xmlns:p14="http://schemas.microsoft.com/office/powerpoint/2010/main" val="23889348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5696" y="1232821"/>
            <a:ext cx="5112568" cy="5004491"/>
          </a:xfrm>
        </p:spPr>
      </p:pic>
      <p:sp>
        <p:nvSpPr>
          <p:cNvPr id="3" name="Title 2"/>
          <p:cNvSpPr>
            <a:spLocks noGrp="1"/>
          </p:cNvSpPr>
          <p:nvPr>
            <p:ph type="title"/>
          </p:nvPr>
        </p:nvSpPr>
        <p:spPr/>
        <p:txBody>
          <a:bodyPr>
            <a:normAutofit fontScale="90000"/>
          </a:bodyPr>
          <a:lstStyle/>
          <a:p>
            <a:r>
              <a:rPr lang="en-GB" sz="3300" dirty="0" smtClean="0">
                <a:effectLst/>
              </a:rPr>
              <a:t/>
            </a:r>
            <a:br>
              <a:rPr lang="en-GB" sz="3300" dirty="0" smtClean="0">
                <a:effectLst/>
              </a:rPr>
            </a:br>
            <a:r>
              <a:rPr lang="en-GB" sz="3300" dirty="0" smtClean="0">
                <a:effectLst/>
              </a:rPr>
              <a:t>Bi-</a:t>
            </a:r>
            <a:r>
              <a:rPr lang="en-GB" sz="3300" dirty="0" err="1" smtClean="0">
                <a:effectLst/>
              </a:rPr>
              <a:t>variate</a:t>
            </a:r>
            <a:r>
              <a:rPr lang="en-GB" sz="3300" dirty="0" smtClean="0">
                <a:effectLst/>
              </a:rPr>
              <a:t> Analysis of Numeric and Numeric Variables</a:t>
            </a:r>
            <a:r>
              <a:rPr lang="en-GB" dirty="0" smtClean="0">
                <a:effectLst/>
              </a:rPr>
              <a:t/>
            </a:r>
            <a:br>
              <a:rPr lang="en-GB" dirty="0" smtClean="0">
                <a:effectLst/>
              </a:rPr>
            </a:br>
            <a:endParaRPr lang="en-GB"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5460672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7504" y="1412776"/>
            <a:ext cx="8889444" cy="3880378"/>
          </a:xfrm>
        </p:spPr>
      </p:pic>
      <p:sp>
        <p:nvSpPr>
          <p:cNvPr id="3" name="Title 2"/>
          <p:cNvSpPr>
            <a:spLocks noGrp="1"/>
          </p:cNvSpPr>
          <p:nvPr>
            <p:ph type="title"/>
          </p:nvPr>
        </p:nvSpPr>
        <p:spPr/>
        <p:txBody>
          <a:bodyPr>
            <a:normAutofit/>
          </a:bodyPr>
          <a:lstStyle/>
          <a:p>
            <a:r>
              <a:rPr lang="en-GB" sz="3000" dirty="0" smtClean="0"/>
              <a:t>Plot for different documents</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413140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47500" lnSpcReduction="20000"/>
          </a:bodyPr>
          <a:lstStyle/>
          <a:p>
            <a:r>
              <a:rPr lang="en-GB" sz="2700" dirty="0"/>
              <a:t>As We are performing EDA only and we are not going to build any model, so here it's not necessary to treat missing values. So we are just suggesting the missing value </a:t>
            </a:r>
            <a:r>
              <a:rPr lang="en-GB" sz="2700" dirty="0" err="1"/>
              <a:t>traetment</a:t>
            </a:r>
            <a:r>
              <a:rPr lang="en-GB" sz="2700" dirty="0"/>
              <a:t> approaches based on above analysis and not actually replacing the missing values.</a:t>
            </a:r>
          </a:p>
          <a:p>
            <a:r>
              <a:rPr lang="en-GB" sz="2700" dirty="0"/>
              <a:t>AMT_ANNUITY has continuous value and it's distribution is not </a:t>
            </a:r>
            <a:r>
              <a:rPr lang="en-GB" sz="2700" dirty="0" err="1"/>
              <a:t>symetrical</a:t>
            </a:r>
            <a:r>
              <a:rPr lang="en-GB" sz="2700" dirty="0"/>
              <a:t>, we can use Median imputation to treat missing values in this column.</a:t>
            </a:r>
          </a:p>
          <a:p>
            <a:r>
              <a:rPr lang="en-GB" sz="2700" dirty="0"/>
              <a:t>AMT_GOODS_PRICE has continuous value and it's distribution is not </a:t>
            </a:r>
            <a:r>
              <a:rPr lang="en-GB" sz="2700" dirty="0" err="1"/>
              <a:t>symetrical</a:t>
            </a:r>
            <a:r>
              <a:rPr lang="en-GB" sz="2700" dirty="0"/>
              <a:t>, we can use Median imputation to treat missing values in this column.</a:t>
            </a:r>
          </a:p>
          <a:p>
            <a:r>
              <a:rPr lang="en-GB" sz="2700" dirty="0"/>
              <a:t>NAME_TYPE_SUITE is a categorical column, we can use mode to impute the missing values.</a:t>
            </a:r>
          </a:p>
          <a:p>
            <a:r>
              <a:rPr lang="en-GB" sz="2700" dirty="0"/>
              <a:t>CNT_FAM_MEMBERS and NAME_FAMILY_STATUS: Both of these Columns have 2 missing values, In NAME_FAMILY_STATUS column the missing value is mentioned as '</a:t>
            </a:r>
            <a:r>
              <a:rPr lang="en-GB" sz="2700" dirty="0" err="1"/>
              <a:t>Unknow</a:t>
            </a:r>
            <a:r>
              <a:rPr lang="en-GB" sz="2700" dirty="0"/>
              <a:t>' and in CNT_FAM_MEMBERS columns </a:t>
            </a:r>
            <a:r>
              <a:rPr lang="en-GB" sz="2700" dirty="0" err="1"/>
              <a:t>theese</a:t>
            </a:r>
            <a:r>
              <a:rPr lang="en-GB" sz="2700" dirty="0"/>
              <a:t> are NA values. We can replace these with mode of those two columns.</a:t>
            </a:r>
          </a:p>
          <a:p>
            <a:r>
              <a:rPr lang="en-GB" sz="2700" dirty="0"/>
              <a:t>EXT_SOURCE_2 : it's a continuous variable, we can replace missing values using Median imputation.</a:t>
            </a:r>
          </a:p>
          <a:p>
            <a:r>
              <a:rPr lang="en-GB" sz="2700" dirty="0"/>
              <a:t>OBS_30_CNT_SOCIAL_CIRCLE, DEF_30_CNT_SOCIAL_CIRCLE, OBS_60_CNT_SOCIAL_CIRCLE, DEF_60_CNT_SOCIAL_CIRCLE:</a:t>
            </a:r>
          </a:p>
          <a:p>
            <a:r>
              <a:rPr lang="en-GB" sz="2700" dirty="0"/>
              <a:t>DAYS_LAST_PHONE_CHANGE: There is a single missing value, we can use median imputation here.</a:t>
            </a:r>
          </a:p>
          <a:p>
            <a:r>
              <a:rPr lang="en-GB" sz="2700" dirty="0"/>
              <a:t>AMT_REQ_CREDIT_BUREAU_HOUR,AMT_REQ_CREDIT_BUREAU_DAY,AMT_REQ_CREDIT_BUREAU_WEEK,AMT_REQ_CREDIT_BUREAU_MON, AMT_REQ_CREDIT_BUREAU_QRT: All these columns denotes Number of enquiries to Credit Bureau about the client # </a:t>
            </a:r>
            <a:r>
              <a:rPr lang="en-GB" sz="2700" dirty="0" err="1"/>
              <a:t>Nomths</a:t>
            </a:r>
            <a:r>
              <a:rPr lang="en-GB" sz="2700" dirty="0"/>
              <a:t>/Days/Weeks before application. We can use mode imputation. That will generalize it, so we are basically replacing the missing values with maximum no. of </a:t>
            </a:r>
            <a:r>
              <a:rPr lang="en-GB" sz="2700" dirty="0" err="1"/>
              <a:t>occurance</a:t>
            </a:r>
            <a:r>
              <a:rPr lang="en-GB" sz="2700" dirty="0"/>
              <a:t> of the enquiries by the bank (Number of enquires generally bank does for most of the customers).</a:t>
            </a:r>
          </a:p>
          <a:p>
            <a:endParaRPr lang="en-GB" dirty="0"/>
          </a:p>
        </p:txBody>
      </p:sp>
      <p:sp>
        <p:nvSpPr>
          <p:cNvPr id="2" name="Title 1"/>
          <p:cNvSpPr>
            <a:spLocks noGrp="1"/>
          </p:cNvSpPr>
          <p:nvPr>
            <p:ph type="title"/>
          </p:nvPr>
        </p:nvSpPr>
        <p:spPr>
          <a:xfrm>
            <a:off x="457200" y="706686"/>
            <a:ext cx="7643192" cy="778098"/>
          </a:xfrm>
        </p:spPr>
        <p:txBody>
          <a:bodyPr>
            <a:normAutofit fontScale="90000"/>
          </a:bodyPr>
          <a:lstStyle/>
          <a:p>
            <a:r>
              <a:rPr lang="en-GB" sz="3900" dirty="0" smtClean="0">
                <a:latin typeface="Bahnschrift" pitchFamily="34" charset="0"/>
              </a:rPr>
              <a:t/>
            </a:r>
            <a:br>
              <a:rPr lang="en-GB" sz="3900" dirty="0" smtClean="0">
                <a:latin typeface="Bahnschrift" pitchFamily="34" charset="0"/>
              </a:rPr>
            </a:br>
            <a:r>
              <a:rPr lang="en-GB" sz="3900" dirty="0" smtClean="0">
                <a:latin typeface="Bahnschrift" pitchFamily="34" charset="0"/>
              </a:rPr>
              <a:t>Suggesting Missing Value treatment</a:t>
            </a:r>
            <a:r>
              <a:rPr lang="en-GB" b="1" dirty="0" smtClean="0"/>
              <a:t/>
            </a:r>
            <a:br>
              <a:rPr lang="en-GB" b="1" dirty="0" smtClean="0"/>
            </a:br>
            <a:endParaRPr lang="en-GB"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422364321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050" y="1628800"/>
            <a:ext cx="8659750" cy="3756035"/>
          </a:xfrm>
        </p:spPr>
      </p:pic>
      <p:sp>
        <p:nvSpPr>
          <p:cNvPr id="3" name="Title 2"/>
          <p:cNvSpPr>
            <a:spLocks noGrp="1"/>
          </p:cNvSpPr>
          <p:nvPr>
            <p:ph type="title"/>
          </p:nvPr>
        </p:nvSpPr>
        <p:spPr/>
        <p:txBody>
          <a:bodyPr>
            <a:normAutofit/>
          </a:bodyPr>
          <a:lstStyle/>
          <a:p>
            <a:r>
              <a:rPr lang="en-GB" sz="3000" dirty="0"/>
              <a:t>Bar plot of different contact flags</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8819918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0722" y="1772816"/>
            <a:ext cx="8659750" cy="3756035"/>
          </a:xfrm>
        </p:spPr>
      </p:pic>
      <p:sp>
        <p:nvSpPr>
          <p:cNvPr id="3" name="Title 2"/>
          <p:cNvSpPr>
            <a:spLocks noGrp="1"/>
          </p:cNvSpPr>
          <p:nvPr>
            <p:ph type="title"/>
          </p:nvPr>
        </p:nvSpPr>
        <p:spPr/>
        <p:txBody>
          <a:bodyPr>
            <a:normAutofit/>
          </a:bodyPr>
          <a:lstStyle/>
          <a:p>
            <a:r>
              <a:rPr lang="en-GB" sz="3000" dirty="0"/>
              <a:t>AGE_GROUP </a:t>
            </a:r>
            <a:r>
              <a:rPr lang="en-GB" sz="3000" dirty="0" err="1"/>
              <a:t>vs</a:t>
            </a:r>
            <a:r>
              <a:rPr lang="en-GB" sz="3000" dirty="0"/>
              <a:t> CODE_GENDER</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649160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GB" sz="3000" dirty="0"/>
              <a:t>AGE_GROUP </a:t>
            </a:r>
            <a:r>
              <a:rPr lang="en-GB" sz="3000" dirty="0" err="1"/>
              <a:t>vs</a:t>
            </a:r>
            <a:r>
              <a:rPr lang="en-GB" sz="3000" dirty="0"/>
              <a:t> INCOME_SLAB</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pic>
        <p:nvPicPr>
          <p:cNvPr id="7" name="Content Placeholder 6"/>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4717" y="2060849"/>
            <a:ext cx="8915197" cy="2952327"/>
          </a:xfrm>
        </p:spPr>
      </p:pic>
    </p:spTree>
    <p:extLst>
      <p:ext uri="{BB962C8B-B14F-4D97-AF65-F5344CB8AC3E}">
        <p14:creationId xmlns:p14="http://schemas.microsoft.com/office/powerpoint/2010/main" val="22627476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49737" y="1484784"/>
            <a:ext cx="8437063" cy="3847985"/>
          </a:xfrm>
        </p:spPr>
      </p:pic>
      <p:sp>
        <p:nvSpPr>
          <p:cNvPr id="3" name="Title 2"/>
          <p:cNvSpPr>
            <a:spLocks noGrp="1"/>
          </p:cNvSpPr>
          <p:nvPr>
            <p:ph type="title"/>
          </p:nvPr>
        </p:nvSpPr>
        <p:spPr/>
        <p:txBody>
          <a:bodyPr>
            <a:normAutofit/>
          </a:bodyPr>
          <a:lstStyle/>
          <a:p>
            <a:r>
              <a:rPr lang="en-GB" sz="3000" dirty="0"/>
              <a:t>AGE_GROUP </a:t>
            </a:r>
            <a:r>
              <a:rPr lang="en-GB" sz="3000" dirty="0" err="1"/>
              <a:t>vs</a:t>
            </a:r>
            <a:r>
              <a:rPr lang="en-GB" sz="3000" dirty="0"/>
              <a:t> OCCUPATION_TYPE</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9555215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1504" y="1556792"/>
            <a:ext cx="8458968" cy="3838523"/>
          </a:xfrm>
        </p:spPr>
      </p:pic>
      <p:sp>
        <p:nvSpPr>
          <p:cNvPr id="3" name="Title 2"/>
          <p:cNvSpPr>
            <a:spLocks noGrp="1"/>
          </p:cNvSpPr>
          <p:nvPr>
            <p:ph type="title"/>
          </p:nvPr>
        </p:nvSpPr>
        <p:spPr/>
        <p:txBody>
          <a:bodyPr>
            <a:normAutofit/>
          </a:bodyPr>
          <a:lstStyle/>
          <a:p>
            <a:r>
              <a:rPr lang="en-GB" sz="2700" dirty="0"/>
              <a:t>CODE_GENDER </a:t>
            </a:r>
            <a:r>
              <a:rPr lang="en-GB" sz="2700" dirty="0" err="1"/>
              <a:t>vs</a:t>
            </a:r>
            <a:r>
              <a:rPr lang="en-GB" sz="2700" dirty="0"/>
              <a:t> </a:t>
            </a:r>
            <a:r>
              <a:rPr lang="en-GB" sz="2700" dirty="0" smtClean="0"/>
              <a:t>FLAG_OWN_CAR WITH PAYMENT DIFFICULTIES</a:t>
            </a:r>
            <a:endParaRPr lang="en-GB" sz="27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9490198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1485" y="980728"/>
            <a:ext cx="7801029" cy="4525962"/>
          </a:xfrm>
        </p:spPr>
      </p:pic>
      <p:sp>
        <p:nvSpPr>
          <p:cNvPr id="3" name="Title 2"/>
          <p:cNvSpPr>
            <a:spLocks noGrp="1"/>
          </p:cNvSpPr>
          <p:nvPr>
            <p:ph type="title"/>
          </p:nvPr>
        </p:nvSpPr>
        <p:spPr/>
        <p:txBody>
          <a:bodyPr>
            <a:normAutofit/>
          </a:bodyPr>
          <a:lstStyle/>
          <a:p>
            <a:r>
              <a:rPr lang="en-GB" sz="3000" dirty="0" smtClean="0"/>
              <a:t>NAME CONTRACT TYPE AMT CREDIT</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2961060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8374" y="1124744"/>
            <a:ext cx="7827251" cy="4525962"/>
          </a:xfrm>
        </p:spPr>
      </p:pic>
      <p:sp>
        <p:nvSpPr>
          <p:cNvPr id="3" name="Title 2"/>
          <p:cNvSpPr>
            <a:spLocks noGrp="1"/>
          </p:cNvSpPr>
          <p:nvPr>
            <p:ph type="title"/>
          </p:nvPr>
        </p:nvSpPr>
        <p:spPr/>
        <p:txBody>
          <a:bodyPr>
            <a:normAutofit/>
          </a:bodyPr>
          <a:lstStyle/>
          <a:p>
            <a:r>
              <a:rPr lang="en-GB" sz="3000" dirty="0" smtClean="0"/>
              <a:t>Income slab </a:t>
            </a:r>
            <a:r>
              <a:rPr lang="en-GB" sz="3000" dirty="0" err="1" smtClean="0"/>
              <a:t>vs</a:t>
            </a:r>
            <a:r>
              <a:rPr lang="en-GB" sz="3000" dirty="0" smtClean="0"/>
              <a:t> Amount Slab</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614327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7200" y="1268760"/>
            <a:ext cx="8229600" cy="4318740"/>
          </a:xfrm>
        </p:spPr>
      </p:pic>
      <p:sp>
        <p:nvSpPr>
          <p:cNvPr id="3" name="Title 2"/>
          <p:cNvSpPr>
            <a:spLocks noGrp="1"/>
          </p:cNvSpPr>
          <p:nvPr>
            <p:ph type="title"/>
          </p:nvPr>
        </p:nvSpPr>
        <p:spPr/>
        <p:txBody>
          <a:bodyPr>
            <a:normAutofit/>
          </a:bodyPr>
          <a:lstStyle/>
          <a:p>
            <a:r>
              <a:rPr lang="en-GB" sz="3000" dirty="0" smtClean="0"/>
              <a:t>Code Gender </a:t>
            </a:r>
            <a:r>
              <a:rPr lang="en-GB" sz="3000" dirty="0" err="1" smtClean="0"/>
              <a:t>vs</a:t>
            </a:r>
            <a:r>
              <a:rPr lang="en-GB" sz="3000" dirty="0" smtClean="0"/>
              <a:t> Amount credit</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988061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55576" y="1124744"/>
            <a:ext cx="7142967" cy="4525962"/>
          </a:xfrm>
        </p:spPr>
      </p:pic>
      <p:sp>
        <p:nvSpPr>
          <p:cNvPr id="3" name="Title 2"/>
          <p:cNvSpPr>
            <a:spLocks noGrp="1"/>
          </p:cNvSpPr>
          <p:nvPr>
            <p:ph type="title"/>
          </p:nvPr>
        </p:nvSpPr>
        <p:spPr/>
        <p:txBody>
          <a:bodyPr>
            <a:normAutofit/>
          </a:bodyPr>
          <a:lstStyle/>
          <a:p>
            <a:r>
              <a:rPr lang="en-GB" sz="3000" dirty="0" smtClean="0"/>
              <a:t>Education </a:t>
            </a:r>
            <a:r>
              <a:rPr lang="en-GB" sz="3000" dirty="0" err="1" smtClean="0"/>
              <a:t>vs</a:t>
            </a:r>
            <a:r>
              <a:rPr lang="en-GB" sz="3000" dirty="0" smtClean="0"/>
              <a:t> Amount</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04636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39227" y="1124744"/>
            <a:ext cx="7265545" cy="4525962"/>
          </a:xfrm>
        </p:spPr>
      </p:pic>
      <p:sp>
        <p:nvSpPr>
          <p:cNvPr id="3" name="Title 2"/>
          <p:cNvSpPr>
            <a:spLocks noGrp="1"/>
          </p:cNvSpPr>
          <p:nvPr>
            <p:ph type="title"/>
          </p:nvPr>
        </p:nvSpPr>
        <p:spPr/>
        <p:txBody>
          <a:bodyPr>
            <a:normAutofit/>
          </a:bodyPr>
          <a:lstStyle/>
          <a:p>
            <a:r>
              <a:rPr lang="en-GB" sz="3000" dirty="0" smtClean="0"/>
              <a:t>Occupation </a:t>
            </a:r>
            <a:r>
              <a:rPr lang="en-GB" sz="3000" dirty="0" err="1" smtClean="0"/>
              <a:t>vs</a:t>
            </a:r>
            <a:r>
              <a:rPr lang="en-GB" sz="3000" dirty="0" smtClean="0"/>
              <a:t> Amount credit</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393697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691680" y="1271098"/>
            <a:ext cx="5544616" cy="4989761"/>
          </a:xfrm>
        </p:spPr>
      </p:pic>
      <p:sp>
        <p:nvSpPr>
          <p:cNvPr id="2" name="Title 1"/>
          <p:cNvSpPr>
            <a:spLocks noGrp="1"/>
          </p:cNvSpPr>
          <p:nvPr>
            <p:ph type="title"/>
          </p:nvPr>
        </p:nvSpPr>
        <p:spPr/>
        <p:txBody>
          <a:bodyPr>
            <a:normAutofit/>
          </a:bodyPr>
          <a:lstStyle/>
          <a:p>
            <a:r>
              <a:rPr lang="en-GB" sz="2500" dirty="0" smtClean="0">
                <a:latin typeface="Arial Rounded MT Bold" pitchFamily="34" charset="0"/>
              </a:rPr>
              <a:t>Boxplot for numerical data</a:t>
            </a:r>
            <a:endParaRPr lang="en-GB" sz="2500" dirty="0">
              <a:latin typeface="Arial Rounded MT Bold" pitchFamily="34"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02237527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60858" y="1124744"/>
            <a:ext cx="7622283" cy="4525962"/>
          </a:xfrm>
        </p:spPr>
      </p:pic>
      <p:sp>
        <p:nvSpPr>
          <p:cNvPr id="3" name="Title 2"/>
          <p:cNvSpPr>
            <a:spLocks noGrp="1"/>
          </p:cNvSpPr>
          <p:nvPr>
            <p:ph type="title"/>
          </p:nvPr>
        </p:nvSpPr>
        <p:spPr/>
        <p:txBody>
          <a:bodyPr>
            <a:normAutofit/>
          </a:bodyPr>
          <a:lstStyle/>
          <a:p>
            <a:r>
              <a:rPr lang="en-GB" sz="3000" dirty="0" smtClean="0"/>
              <a:t>Family status </a:t>
            </a:r>
            <a:r>
              <a:rPr lang="en-GB" sz="3000" dirty="0" err="1" smtClean="0"/>
              <a:t>vs</a:t>
            </a:r>
            <a:r>
              <a:rPr lang="en-GB" sz="3000" dirty="0" smtClean="0"/>
              <a:t> amount credit</a:t>
            </a:r>
            <a:endParaRPr lang="en-GB" sz="3000"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37648554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3528" y="1412776"/>
            <a:ext cx="8614900" cy="3816424"/>
          </a:xfrm>
        </p:spPr>
      </p:pic>
      <p:sp>
        <p:nvSpPr>
          <p:cNvPr id="2" name="Title 1"/>
          <p:cNvSpPr>
            <a:spLocks noGrp="1"/>
          </p:cNvSpPr>
          <p:nvPr>
            <p:ph type="title"/>
          </p:nvPr>
        </p:nvSpPr>
        <p:spPr/>
        <p:txBody>
          <a:bodyPr>
            <a:normAutofit/>
          </a:bodyPr>
          <a:lstStyle/>
          <a:p>
            <a:r>
              <a:rPr lang="en-GB" sz="3000" dirty="0" smtClean="0">
                <a:latin typeface="Arial Rounded MT Bold" pitchFamily="34" charset="0"/>
              </a:rPr>
              <a:t>Contract type default percentage</a:t>
            </a:r>
            <a:endParaRPr lang="en-GB" sz="3000" dirty="0">
              <a:latin typeface="Arial Rounded MT Bold"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273862866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511457"/>
            <a:ext cx="8554691" cy="3789751"/>
          </a:xfrm>
        </p:spPr>
      </p:pic>
      <p:sp>
        <p:nvSpPr>
          <p:cNvPr id="2" name="Title 1"/>
          <p:cNvSpPr>
            <a:spLocks noGrp="1"/>
          </p:cNvSpPr>
          <p:nvPr>
            <p:ph type="title"/>
          </p:nvPr>
        </p:nvSpPr>
        <p:spPr/>
        <p:txBody>
          <a:bodyPr>
            <a:normAutofit/>
          </a:bodyPr>
          <a:lstStyle/>
          <a:p>
            <a:r>
              <a:rPr lang="en-GB" sz="3000" dirty="0" smtClean="0">
                <a:latin typeface="Arial Rounded MT Bold" pitchFamily="34" charset="0"/>
              </a:rPr>
              <a:t>Gender default percentage</a:t>
            </a:r>
            <a:endParaRPr lang="en-GB" sz="3000" dirty="0">
              <a:latin typeface="Arial Rounded MT Bold" pitchFamily="34" charset="0"/>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19196511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9512" y="1439449"/>
            <a:ext cx="8879782" cy="3933767"/>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Default percentage by people who own a car</a:t>
            </a:r>
            <a:endParaRPr lang="en-GB" sz="3000" dirty="0">
              <a:latin typeface="Arial Unicode MS"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428183798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1520" y="1412776"/>
            <a:ext cx="8614900" cy="3816424"/>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Percentage default by FLAG_OWN_REALTY</a:t>
            </a:r>
            <a:endParaRPr lang="en-GB" sz="3000" dirty="0">
              <a:latin typeface="Arial Unicode MS"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95606572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3862" y="1628800"/>
            <a:ext cx="9002634" cy="3312368"/>
          </a:xfrm>
        </p:spPr>
      </p:pic>
      <p:sp>
        <p:nvSpPr>
          <p:cNvPr id="2" name="Title 1"/>
          <p:cNvSpPr>
            <a:spLocks noGrp="1"/>
          </p:cNvSpPr>
          <p:nvPr>
            <p:ph type="title"/>
          </p:nvPr>
        </p:nvSpPr>
        <p:spPr/>
        <p:txBody>
          <a:bodyPr>
            <a:normAutofit/>
          </a:bodyPr>
          <a:lstStyle/>
          <a:p>
            <a:r>
              <a:rPr lang="en-GB" sz="3000" dirty="0" smtClean="0">
                <a:latin typeface="Arial Unicode MS" pitchFamily="34" charset="-128"/>
              </a:rPr>
              <a:t>Family status </a:t>
            </a:r>
            <a:r>
              <a:rPr lang="en-GB" sz="3000" dirty="0" err="1" smtClean="0">
                <a:latin typeface="Arial Unicode MS" pitchFamily="34" charset="-128"/>
              </a:rPr>
              <a:t>vs</a:t>
            </a:r>
            <a:r>
              <a:rPr lang="en-GB" sz="3000" dirty="0" smtClean="0">
                <a:latin typeface="Arial Unicode MS" pitchFamily="34" charset="-128"/>
              </a:rPr>
              <a:t> default</a:t>
            </a:r>
            <a:endParaRPr lang="en-GB" sz="3000" dirty="0">
              <a:latin typeface="Arial Unicode MS" pitchFamily="34" charset="-128"/>
            </a:endParaRPr>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40352" y="0"/>
            <a:ext cx="1008112" cy="526820"/>
          </a:xfrm>
          <a:prstGeom prst="rect">
            <a:avLst/>
          </a:prstGeom>
        </p:spPr>
      </p:pic>
    </p:spTree>
    <p:extLst>
      <p:ext uri="{BB962C8B-B14F-4D97-AF65-F5344CB8AC3E}">
        <p14:creationId xmlns:p14="http://schemas.microsoft.com/office/powerpoint/2010/main" val="111971070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Apothecary">
      <a:fillStyleLst>
        <a:solidFill>
          <a:schemeClr val="phClr"/>
        </a:solidFill>
        <a:gradFill rotWithShape="1">
          <a:gsLst>
            <a:gs pos="0">
              <a:schemeClr val="phClr">
                <a:tint val="1000"/>
                <a:satMod val="100000"/>
              </a:schemeClr>
            </a:gs>
            <a:gs pos="68000">
              <a:schemeClr val="phClr">
                <a:tint val="77000"/>
                <a:satMod val="100000"/>
              </a:schemeClr>
            </a:gs>
            <a:gs pos="81000">
              <a:schemeClr val="phClr">
                <a:tint val="79000"/>
                <a:satMod val="100000"/>
              </a:schemeClr>
            </a:gs>
            <a:gs pos="86000">
              <a:schemeClr val="phClr">
                <a:tint val="73000"/>
                <a:satMod val="100000"/>
              </a:schemeClr>
            </a:gs>
            <a:gs pos="100000">
              <a:schemeClr val="phClr">
                <a:tint val="35000"/>
                <a:satMod val="100000"/>
              </a:schemeClr>
            </a:gs>
          </a:gsLst>
          <a:lin ang="5400000" scaled="0"/>
        </a:gradFill>
        <a:gradFill rotWithShape="1">
          <a:gsLst>
            <a:gs pos="0">
              <a:schemeClr val="phClr">
                <a:tint val="73000"/>
                <a:shade val="100000"/>
                <a:satMod val="150000"/>
              </a:schemeClr>
            </a:gs>
            <a:gs pos="25000">
              <a:schemeClr val="phClr">
                <a:tint val="96000"/>
                <a:shade val="80000"/>
                <a:satMod val="105000"/>
              </a:schemeClr>
            </a:gs>
            <a:gs pos="38000">
              <a:schemeClr val="phClr">
                <a:tint val="96000"/>
                <a:shade val="59000"/>
                <a:satMod val="120000"/>
              </a:schemeClr>
            </a:gs>
            <a:gs pos="55000">
              <a:schemeClr val="phClr">
                <a:tint val="100000"/>
                <a:shade val="57000"/>
                <a:satMod val="120000"/>
              </a:schemeClr>
            </a:gs>
            <a:gs pos="80000">
              <a:schemeClr val="phClr">
                <a:tint val="100000"/>
                <a:shade val="56000"/>
                <a:satMod val="145000"/>
              </a:schemeClr>
            </a:gs>
            <a:gs pos="88000">
              <a:schemeClr val="phClr">
                <a:tint val="100000"/>
                <a:shade val="63000"/>
                <a:satMod val="160000"/>
              </a:schemeClr>
            </a:gs>
            <a:gs pos="100000">
              <a:schemeClr val="phClr">
                <a:tint val="99000"/>
                <a:shade val="100000"/>
                <a:satMod val="155000"/>
              </a:schemeClr>
            </a:gs>
          </a:gsLst>
          <a:lin ang="54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scene3d>
            <a:camera prst="orthographicFront">
              <a:rot lat="0" lon="0" rev="0"/>
            </a:camera>
            <a:lightRig rig="glow" dir="tl">
              <a:rot lat="0" lon="0" rev="1800000"/>
            </a:lightRig>
          </a:scene3d>
          <a:sp3d contourW="10160" prstMaterial="dkEdge">
            <a:bevelT w="0" h="0" prst="angle"/>
            <a:contourClr>
              <a:schemeClr val="phClr">
                <a:shade val="30000"/>
                <a:satMod val="150000"/>
              </a:schemeClr>
            </a:contourClr>
          </a:sp3d>
        </a:effectStyle>
        <a:effectStyle>
          <a:effectLst>
            <a:glow rad="50800">
              <a:schemeClr val="phClr">
                <a:tint val="68000"/>
                <a:shade val="93000"/>
                <a:alpha val="37000"/>
                <a:satMod val="250000"/>
              </a:schemeClr>
            </a:glow>
          </a:effectLst>
          <a:scene3d>
            <a:camera prst="orthographicFront">
              <a:rot lat="0" lon="0" rev="0"/>
            </a:camera>
            <a:lightRig rig="glow" dir="t">
              <a:rot lat="0" lon="0" rev="1800000"/>
            </a:lightRig>
          </a:scene3d>
          <a:sp3d contourW="10160" prstMaterial="dkEdge">
            <a:bevelT w="20320" h="19050" prst="angle"/>
            <a:contourClr>
              <a:schemeClr val="phClr">
                <a:shade val="30000"/>
                <a:satMod val="15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236</TotalTime>
  <Words>505</Words>
  <Application>Microsoft Office PowerPoint</Application>
  <PresentationFormat>On-screen Show (4:3)</PresentationFormat>
  <Paragraphs>50</Paragraphs>
  <Slides>40</Slides>
  <Notes>0</Notes>
  <HiddenSlides>0</HiddenSlides>
  <MMClips>0</MMClips>
  <ScaleCrop>false</ScaleCrop>
  <HeadingPairs>
    <vt:vector size="4" baseType="variant">
      <vt:variant>
        <vt:lpstr>Theme</vt:lpstr>
      </vt:variant>
      <vt:variant>
        <vt:i4>1</vt:i4>
      </vt:variant>
      <vt:variant>
        <vt:lpstr>Slide Titles</vt:lpstr>
      </vt:variant>
      <vt:variant>
        <vt:i4>40</vt:i4>
      </vt:variant>
    </vt:vector>
  </HeadingPairs>
  <TitlesOfParts>
    <vt:vector size="41" baseType="lpstr">
      <vt:lpstr>Concourse</vt:lpstr>
      <vt:lpstr>EDA to understand how consumer attributes and loan attributes influence the tendency of default</vt:lpstr>
      <vt:lpstr> Business Objective </vt:lpstr>
      <vt:lpstr> Suggesting Missing Value treatment </vt:lpstr>
      <vt:lpstr>Boxplot for numerical data</vt:lpstr>
      <vt:lpstr>Contract type default percentage</vt:lpstr>
      <vt:lpstr>Gender default percentage</vt:lpstr>
      <vt:lpstr>Default percentage by people who own a car</vt:lpstr>
      <vt:lpstr>Percentage default by FLAG_OWN_REALTY</vt:lpstr>
      <vt:lpstr>Family status vs default</vt:lpstr>
      <vt:lpstr>Gender default percentage</vt:lpstr>
      <vt:lpstr>Target vs FLAG_OWN_CAR</vt:lpstr>
      <vt:lpstr>Target vs Flag own realty</vt:lpstr>
      <vt:lpstr>Target vs Name Type suite</vt:lpstr>
      <vt:lpstr>Target vs Income type</vt:lpstr>
      <vt:lpstr>Target vs Education type</vt:lpstr>
      <vt:lpstr>Target vs Family status</vt:lpstr>
      <vt:lpstr>Target vs Housing types</vt:lpstr>
      <vt:lpstr>Target vs Occupation</vt:lpstr>
      <vt:lpstr>Target vs Organisation</vt:lpstr>
      <vt:lpstr>Target vs Name income type</vt:lpstr>
      <vt:lpstr>Housing Types</vt:lpstr>
      <vt:lpstr>Family status vs Target</vt:lpstr>
      <vt:lpstr>Density plot-payment difficulties</vt:lpstr>
      <vt:lpstr>Amount credit vs payment difficulties</vt:lpstr>
      <vt:lpstr>Amount annuity vs payment difficulty</vt:lpstr>
      <vt:lpstr>Goods price vs payment difficulty</vt:lpstr>
      <vt:lpstr>Payment difficulties vs categories</vt:lpstr>
      <vt:lpstr> Bi-variate Analysis of Numeric and Numeric Variables </vt:lpstr>
      <vt:lpstr>Plot for different documents</vt:lpstr>
      <vt:lpstr>Bar plot of different contact flags</vt:lpstr>
      <vt:lpstr>AGE_GROUP vs CODE_GENDER</vt:lpstr>
      <vt:lpstr>AGE_GROUP vs INCOME_SLAB</vt:lpstr>
      <vt:lpstr>AGE_GROUP vs OCCUPATION_TYPE</vt:lpstr>
      <vt:lpstr>CODE_GENDER vs FLAG_OWN_CAR WITH PAYMENT DIFFICULTIES</vt:lpstr>
      <vt:lpstr>NAME CONTRACT TYPE AMT CREDIT</vt:lpstr>
      <vt:lpstr>Income slab vs Amount Slab</vt:lpstr>
      <vt:lpstr>Code Gender vs Amount credit</vt:lpstr>
      <vt:lpstr>Education vs Amount</vt:lpstr>
      <vt:lpstr>Occupation vs Amount credit</vt:lpstr>
      <vt:lpstr>Family status vs amount credit</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EDA to understand how consumer attributes and loan attributes influence the tendency of default</dc:title>
  <dc:creator>A Hareesh</dc:creator>
  <cp:lastModifiedBy>A Hareesh</cp:lastModifiedBy>
  <cp:revision>12</cp:revision>
  <dcterms:created xsi:type="dcterms:W3CDTF">2021-06-01T18:51:57Z</dcterms:created>
  <dcterms:modified xsi:type="dcterms:W3CDTF">2021-06-02T16:57:24Z</dcterms:modified>
</cp:coreProperties>
</file>