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63" r:id="rId2"/>
  </p:sldIdLst>
  <p:sldSz cx="42803763" cy="30275213"/>
  <p:notesSz cx="6858000" cy="9144000"/>
  <p:defaultTextStyle>
    <a:defPPr>
      <a:defRPr lang="en-US"/>
    </a:defPPr>
    <a:lvl1pPr marL="0" algn="l" defTabSz="4175669" rtl="0" eaLnBrk="1" latinLnBrk="0" hangingPunct="1">
      <a:defRPr sz="8200" kern="1200">
        <a:solidFill>
          <a:schemeClr val="tx1"/>
        </a:solidFill>
        <a:latin typeface="+mn-lt"/>
        <a:ea typeface="+mn-ea"/>
        <a:cs typeface="+mn-cs"/>
      </a:defRPr>
    </a:lvl1pPr>
    <a:lvl2pPr marL="2087835" algn="l" defTabSz="4175669" rtl="0" eaLnBrk="1" latinLnBrk="0" hangingPunct="1">
      <a:defRPr sz="8200" kern="1200">
        <a:solidFill>
          <a:schemeClr val="tx1"/>
        </a:solidFill>
        <a:latin typeface="+mn-lt"/>
        <a:ea typeface="+mn-ea"/>
        <a:cs typeface="+mn-cs"/>
      </a:defRPr>
    </a:lvl2pPr>
    <a:lvl3pPr marL="4175669" algn="l" defTabSz="4175669" rtl="0" eaLnBrk="1" latinLnBrk="0" hangingPunct="1">
      <a:defRPr sz="8200" kern="1200">
        <a:solidFill>
          <a:schemeClr val="tx1"/>
        </a:solidFill>
        <a:latin typeface="+mn-lt"/>
        <a:ea typeface="+mn-ea"/>
        <a:cs typeface="+mn-cs"/>
      </a:defRPr>
    </a:lvl3pPr>
    <a:lvl4pPr marL="6263504" algn="l" defTabSz="4175669" rtl="0" eaLnBrk="1" latinLnBrk="0" hangingPunct="1">
      <a:defRPr sz="8200" kern="1200">
        <a:solidFill>
          <a:schemeClr val="tx1"/>
        </a:solidFill>
        <a:latin typeface="+mn-lt"/>
        <a:ea typeface="+mn-ea"/>
        <a:cs typeface="+mn-cs"/>
      </a:defRPr>
    </a:lvl4pPr>
    <a:lvl5pPr marL="8351339" algn="l" defTabSz="4175669" rtl="0" eaLnBrk="1" latinLnBrk="0" hangingPunct="1">
      <a:defRPr sz="8200" kern="1200">
        <a:solidFill>
          <a:schemeClr val="tx1"/>
        </a:solidFill>
        <a:latin typeface="+mn-lt"/>
        <a:ea typeface="+mn-ea"/>
        <a:cs typeface="+mn-cs"/>
      </a:defRPr>
    </a:lvl5pPr>
    <a:lvl6pPr marL="10439173" algn="l" defTabSz="4175669" rtl="0" eaLnBrk="1" latinLnBrk="0" hangingPunct="1">
      <a:defRPr sz="8200" kern="1200">
        <a:solidFill>
          <a:schemeClr val="tx1"/>
        </a:solidFill>
        <a:latin typeface="+mn-lt"/>
        <a:ea typeface="+mn-ea"/>
        <a:cs typeface="+mn-cs"/>
      </a:defRPr>
    </a:lvl6pPr>
    <a:lvl7pPr marL="12527008" algn="l" defTabSz="4175669" rtl="0" eaLnBrk="1" latinLnBrk="0" hangingPunct="1">
      <a:defRPr sz="8200" kern="1200">
        <a:solidFill>
          <a:schemeClr val="tx1"/>
        </a:solidFill>
        <a:latin typeface="+mn-lt"/>
        <a:ea typeface="+mn-ea"/>
        <a:cs typeface="+mn-cs"/>
      </a:defRPr>
    </a:lvl7pPr>
    <a:lvl8pPr marL="14614843" algn="l" defTabSz="4175669" rtl="0" eaLnBrk="1" latinLnBrk="0" hangingPunct="1">
      <a:defRPr sz="8200" kern="1200">
        <a:solidFill>
          <a:schemeClr val="tx1"/>
        </a:solidFill>
        <a:latin typeface="+mn-lt"/>
        <a:ea typeface="+mn-ea"/>
        <a:cs typeface="+mn-cs"/>
      </a:defRPr>
    </a:lvl8pPr>
    <a:lvl9pPr marL="16702677" algn="l" defTabSz="4175669"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0">
          <p15:clr>
            <a:srgbClr val="A4A3A4"/>
          </p15:clr>
        </p15:guide>
        <p15:guide id="2" pos="134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457" autoAdjust="0"/>
    <p:restoredTop sz="95646" autoAdjust="0"/>
  </p:normalViewPr>
  <p:slideViewPr>
    <p:cSldViewPr>
      <p:cViewPr varScale="1">
        <p:scale>
          <a:sx n="22" d="100"/>
          <a:sy n="22" d="100"/>
        </p:scale>
        <p:origin x="156" y="54"/>
      </p:cViewPr>
      <p:guideLst>
        <p:guide orient="horz" pos="4050"/>
        <p:guide pos="1348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1259" y="-75"/>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pPr/>
              <a:t>29/10/2017</a:t>
            </a:fld>
            <a:endParaRPr lang="en-AU"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pPr/>
              <a:t>‹#›</a:t>
            </a:fld>
            <a:endParaRPr lang="en-AU" dirty="0"/>
          </a:p>
        </p:txBody>
      </p:sp>
    </p:spTree>
    <p:extLst>
      <p:ext uri="{BB962C8B-B14F-4D97-AF65-F5344CB8AC3E}">
        <p14:creationId xmlns:p14="http://schemas.microsoft.com/office/powerpoint/2010/main" val="4029272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pPr/>
              <a:t>29/10/2017</a:t>
            </a:fld>
            <a:endParaRPr lang="en-AU" dirty="0"/>
          </a:p>
        </p:txBody>
      </p:sp>
      <p:sp>
        <p:nvSpPr>
          <p:cNvPr id="4" name="Slide Image Placehold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pPr/>
              <a:t>‹#›</a:t>
            </a:fld>
            <a:endParaRPr lang="en-AU" dirty="0"/>
          </a:p>
        </p:txBody>
      </p:sp>
    </p:spTree>
    <p:extLst>
      <p:ext uri="{BB962C8B-B14F-4D97-AF65-F5344CB8AC3E}">
        <p14:creationId xmlns:p14="http://schemas.microsoft.com/office/powerpoint/2010/main" val="3122356856"/>
      </p:ext>
    </p:extLst>
  </p:cSld>
  <p:clrMap bg1="lt1" tx1="dk1" bg2="lt2" tx2="dk2" accent1="accent1" accent2="accent2" accent3="accent3" accent4="accent4" accent5="accent5" accent6="accent6" hlink="hlink" folHlink="folHlink"/>
  <p:notesStyle>
    <a:lvl1pPr marL="0" algn="l" defTabSz="4175669" rtl="0" eaLnBrk="1" latinLnBrk="0" hangingPunct="1">
      <a:defRPr sz="5500" kern="1200">
        <a:solidFill>
          <a:schemeClr val="tx1"/>
        </a:solidFill>
        <a:latin typeface="+mn-lt"/>
        <a:ea typeface="+mn-ea"/>
        <a:cs typeface="+mn-cs"/>
      </a:defRPr>
    </a:lvl1pPr>
    <a:lvl2pPr marL="2087835" algn="l" defTabSz="4175669" rtl="0" eaLnBrk="1" latinLnBrk="0" hangingPunct="1">
      <a:defRPr sz="5500" kern="1200">
        <a:solidFill>
          <a:schemeClr val="tx1"/>
        </a:solidFill>
        <a:latin typeface="+mn-lt"/>
        <a:ea typeface="+mn-ea"/>
        <a:cs typeface="+mn-cs"/>
      </a:defRPr>
    </a:lvl2pPr>
    <a:lvl3pPr marL="4175669" algn="l" defTabSz="4175669" rtl="0" eaLnBrk="1" latinLnBrk="0" hangingPunct="1">
      <a:defRPr sz="5500" kern="1200">
        <a:solidFill>
          <a:schemeClr val="tx1"/>
        </a:solidFill>
        <a:latin typeface="+mn-lt"/>
        <a:ea typeface="+mn-ea"/>
        <a:cs typeface="+mn-cs"/>
      </a:defRPr>
    </a:lvl3pPr>
    <a:lvl4pPr marL="6263504" algn="l" defTabSz="4175669" rtl="0" eaLnBrk="1" latinLnBrk="0" hangingPunct="1">
      <a:defRPr sz="5500" kern="1200">
        <a:solidFill>
          <a:schemeClr val="tx1"/>
        </a:solidFill>
        <a:latin typeface="+mn-lt"/>
        <a:ea typeface="+mn-ea"/>
        <a:cs typeface="+mn-cs"/>
      </a:defRPr>
    </a:lvl4pPr>
    <a:lvl5pPr marL="8351339" algn="l" defTabSz="4175669" rtl="0" eaLnBrk="1" latinLnBrk="0" hangingPunct="1">
      <a:defRPr sz="5500" kern="1200">
        <a:solidFill>
          <a:schemeClr val="tx1"/>
        </a:solidFill>
        <a:latin typeface="+mn-lt"/>
        <a:ea typeface="+mn-ea"/>
        <a:cs typeface="+mn-cs"/>
      </a:defRPr>
    </a:lvl5pPr>
    <a:lvl6pPr marL="10439173" algn="l" defTabSz="4175669" rtl="0" eaLnBrk="1" latinLnBrk="0" hangingPunct="1">
      <a:defRPr sz="5500" kern="1200">
        <a:solidFill>
          <a:schemeClr val="tx1"/>
        </a:solidFill>
        <a:latin typeface="+mn-lt"/>
        <a:ea typeface="+mn-ea"/>
        <a:cs typeface="+mn-cs"/>
      </a:defRPr>
    </a:lvl6pPr>
    <a:lvl7pPr marL="12527008" algn="l" defTabSz="4175669" rtl="0" eaLnBrk="1" latinLnBrk="0" hangingPunct="1">
      <a:defRPr sz="5500" kern="1200">
        <a:solidFill>
          <a:schemeClr val="tx1"/>
        </a:solidFill>
        <a:latin typeface="+mn-lt"/>
        <a:ea typeface="+mn-ea"/>
        <a:cs typeface="+mn-cs"/>
      </a:defRPr>
    </a:lvl7pPr>
    <a:lvl8pPr marL="14614843" algn="l" defTabSz="4175669" rtl="0" eaLnBrk="1" latinLnBrk="0" hangingPunct="1">
      <a:defRPr sz="5500" kern="1200">
        <a:solidFill>
          <a:schemeClr val="tx1"/>
        </a:solidFill>
        <a:latin typeface="+mn-lt"/>
        <a:ea typeface="+mn-ea"/>
        <a:cs typeface="+mn-cs"/>
      </a:defRPr>
    </a:lvl8pPr>
    <a:lvl9pPr marL="16702677" algn="l" defTabSz="4175669"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Poster - Portrait">
    <p:spTree>
      <p:nvGrpSpPr>
        <p:cNvPr id="1" name=""/>
        <p:cNvGrpSpPr/>
        <p:nvPr/>
      </p:nvGrpSpPr>
      <p:grpSpPr>
        <a:xfrm>
          <a:off x="0" y="0"/>
          <a:ext cx="0" cy="0"/>
          <a:chOff x="0" y="0"/>
          <a:chExt cx="0" cy="0"/>
        </a:xfrm>
      </p:grpSpPr>
      <p:sp>
        <p:nvSpPr>
          <p:cNvPr id="4" name="한쪽 모서리가 잘린 사각형 28">
            <a:extLst>
              <a:ext uri="{FF2B5EF4-FFF2-40B4-BE49-F238E27FC236}">
                <a16:creationId xmlns:a16="http://schemas.microsoft.com/office/drawing/2014/main" id="{A2A22A4D-D58B-4EA2-A826-8CA50A753052}"/>
              </a:ext>
            </a:extLst>
          </p:cNvPr>
          <p:cNvSpPr/>
          <p:nvPr userDrawn="1"/>
        </p:nvSpPr>
        <p:spPr>
          <a:xfrm flipH="1">
            <a:off x="30288445" y="5427529"/>
            <a:ext cx="11592000" cy="10657184"/>
          </a:xfrm>
          <a:prstGeom prst="snip1Rect">
            <a:avLst>
              <a:gd name="adj" fmla="val 8700"/>
            </a:avLst>
          </a:prstGeom>
          <a:gradFill>
            <a:gsLst>
              <a:gs pos="0">
                <a:schemeClr val="bg1"/>
              </a:gs>
              <a:gs pos="100000">
                <a:schemeClr val="bg1">
                  <a:lumMod val="95000"/>
                </a:schemeClr>
              </a:gs>
              <a:gs pos="54000">
                <a:schemeClr val="bg1"/>
              </a:gs>
            </a:gsLst>
            <a:lin ang="5400000" scaled="1"/>
          </a:gradFill>
          <a:ln w="76200">
            <a:solidFill>
              <a:schemeClr val="bg1">
                <a:lumMod val="85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ko-KR" sz="3000" dirty="0">
              <a:solidFill>
                <a:schemeClr val="tx1"/>
              </a:solidFill>
              <a:latin typeface="Arial" panose="020B0604020202020204" pitchFamily="34" charset="0"/>
              <a:cs typeface="Arial" panose="020B0604020202020204" pitchFamily="34" charset="0"/>
            </a:endParaRPr>
          </a:p>
          <a:p>
            <a:pPr algn="just"/>
            <a:endParaRPr lang="en-US" altLang="ko-KR" sz="3000" dirty="0">
              <a:solidFill>
                <a:schemeClr val="tx1"/>
              </a:solidFill>
              <a:latin typeface="Arial" panose="020B0604020202020204" pitchFamily="34" charset="0"/>
              <a:cs typeface="Arial" panose="020B0604020202020204" pitchFamily="34" charset="0"/>
            </a:endParaRPr>
          </a:p>
          <a:p>
            <a:pPr algn="just"/>
            <a:endParaRPr lang="en-US" altLang="ko-KR" sz="3000" dirty="0">
              <a:solidFill>
                <a:schemeClr val="tx1"/>
              </a:solidFill>
              <a:latin typeface="Arial" panose="020B0604020202020204" pitchFamily="34" charset="0"/>
              <a:cs typeface="Arial" panose="020B0604020202020204" pitchFamily="34" charset="0"/>
            </a:endParaRPr>
          </a:p>
          <a:p>
            <a:pPr algn="just"/>
            <a:endParaRPr lang="en-US" altLang="ko-KR" sz="3000" dirty="0">
              <a:solidFill>
                <a:schemeClr val="tx1"/>
              </a:solidFill>
              <a:latin typeface="Arial" panose="020B0604020202020204" pitchFamily="34" charset="0"/>
              <a:cs typeface="Arial" panose="020B0604020202020204" pitchFamily="34" charset="0"/>
            </a:endParaRPr>
          </a:p>
          <a:p>
            <a:pPr algn="just"/>
            <a:endParaRPr lang="en-US" altLang="ko-KR" sz="3000" dirty="0">
              <a:solidFill>
                <a:schemeClr val="tx1"/>
              </a:solidFill>
              <a:latin typeface="Arial" panose="020B0604020202020204" pitchFamily="34" charset="0"/>
              <a:cs typeface="Arial" panose="020B0604020202020204" pitchFamily="34" charset="0"/>
            </a:endParaRPr>
          </a:p>
          <a:p>
            <a:pPr algn="just"/>
            <a:endParaRPr lang="en-US" altLang="ko-KR" sz="3000" dirty="0">
              <a:solidFill>
                <a:schemeClr val="tx1"/>
              </a:solidFill>
              <a:latin typeface="Arial" panose="020B0604020202020204" pitchFamily="34" charset="0"/>
              <a:cs typeface="Arial" panose="020B0604020202020204" pitchFamily="34" charset="0"/>
            </a:endParaRPr>
          </a:p>
          <a:p>
            <a:pPr algn="ctr"/>
            <a:endParaRPr lang="ko-KR" altLang="en-US" sz="3500" dirty="0">
              <a:latin typeface="Arial" panose="020B0604020202020204" pitchFamily="34" charset="0"/>
              <a:cs typeface="Arial" panose="020B0604020202020204" pitchFamily="34" charset="0"/>
            </a:endParaRPr>
          </a:p>
        </p:txBody>
      </p:sp>
      <p:sp>
        <p:nvSpPr>
          <p:cNvPr id="5" name="한쪽 모서리가 잘린 사각형 26">
            <a:extLst>
              <a:ext uri="{FF2B5EF4-FFF2-40B4-BE49-F238E27FC236}">
                <a16:creationId xmlns:a16="http://schemas.microsoft.com/office/drawing/2014/main" id="{84C0E4BE-0EC7-4695-8D74-2D39F97AD352}"/>
              </a:ext>
            </a:extLst>
          </p:cNvPr>
          <p:cNvSpPr/>
          <p:nvPr userDrawn="1"/>
        </p:nvSpPr>
        <p:spPr>
          <a:xfrm flipV="1">
            <a:off x="959993" y="17465289"/>
            <a:ext cx="11593288" cy="10656000"/>
          </a:xfrm>
          <a:prstGeom prst="snip1Rect">
            <a:avLst>
              <a:gd name="adj" fmla="val 11150"/>
            </a:avLst>
          </a:prstGeom>
          <a:gradFill>
            <a:gsLst>
              <a:gs pos="0">
                <a:schemeClr val="bg1"/>
              </a:gs>
              <a:gs pos="100000">
                <a:schemeClr val="bg1">
                  <a:lumMod val="95000"/>
                </a:schemeClr>
              </a:gs>
              <a:gs pos="54000">
                <a:schemeClr val="bg1"/>
              </a:gs>
            </a:gsLst>
            <a:lin ang="5400000" scaled="1"/>
          </a:gradFill>
          <a:ln w="76200">
            <a:solidFill>
              <a:schemeClr val="bg1">
                <a:lumMod val="85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ko-KR" altLang="en-US" sz="3000" dirty="0">
              <a:latin typeface="Arial" panose="020B0604020202020204" pitchFamily="34" charset="0"/>
              <a:cs typeface="Arial" panose="020B0604020202020204" pitchFamily="34" charset="0"/>
            </a:endParaRPr>
          </a:p>
        </p:txBody>
      </p:sp>
      <p:sp>
        <p:nvSpPr>
          <p:cNvPr id="8" name="모서리가 둥근 직사각형 43">
            <a:extLst>
              <a:ext uri="{FF2B5EF4-FFF2-40B4-BE49-F238E27FC236}">
                <a16:creationId xmlns:a16="http://schemas.microsoft.com/office/drawing/2014/main" id="{1705F827-EDEB-4B7F-A91D-485493D2187B}"/>
              </a:ext>
            </a:extLst>
          </p:cNvPr>
          <p:cNvSpPr/>
          <p:nvPr userDrawn="1"/>
        </p:nvSpPr>
        <p:spPr>
          <a:xfrm>
            <a:off x="12829022" y="6534380"/>
            <a:ext cx="17137904" cy="4374141"/>
          </a:xfrm>
          <a:prstGeom prst="roundRect">
            <a:avLst>
              <a:gd name="adj" fmla="val 6888"/>
            </a:avLst>
          </a:prstGeom>
          <a:gradFill>
            <a:gsLst>
              <a:gs pos="0">
                <a:schemeClr val="bg1"/>
              </a:gs>
              <a:gs pos="100000">
                <a:schemeClr val="bg1">
                  <a:lumMod val="95000"/>
                </a:schemeClr>
              </a:gs>
              <a:gs pos="54000">
                <a:schemeClr val="bg1"/>
              </a:gs>
            </a:gsLst>
            <a:lin ang="5400000" scaled="1"/>
          </a:gradFill>
          <a:ln w="76200">
            <a:solidFill>
              <a:schemeClr val="bg1">
                <a:lumMod val="85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한쪽 모서리가 잘린 사각형 32">
            <a:extLst>
              <a:ext uri="{FF2B5EF4-FFF2-40B4-BE49-F238E27FC236}">
                <a16:creationId xmlns:a16="http://schemas.microsoft.com/office/drawing/2014/main" id="{BBEC36E7-427F-46C3-BF5F-A6F8775217E4}"/>
              </a:ext>
            </a:extLst>
          </p:cNvPr>
          <p:cNvSpPr/>
          <p:nvPr userDrawn="1"/>
        </p:nvSpPr>
        <p:spPr>
          <a:xfrm flipH="1" flipV="1">
            <a:off x="30288445" y="17617689"/>
            <a:ext cx="11592000" cy="10656000"/>
          </a:xfrm>
          <a:prstGeom prst="snip1Rect">
            <a:avLst>
              <a:gd name="adj" fmla="val 11150"/>
            </a:avLst>
          </a:prstGeom>
          <a:gradFill>
            <a:gsLst>
              <a:gs pos="0">
                <a:schemeClr val="bg1"/>
              </a:gs>
              <a:gs pos="100000">
                <a:schemeClr val="bg1">
                  <a:lumMod val="95000"/>
                </a:schemeClr>
              </a:gs>
              <a:gs pos="54000">
                <a:schemeClr val="bg1"/>
              </a:gs>
            </a:gsLst>
            <a:lin ang="5400000" scaled="1"/>
          </a:gradFill>
          <a:ln w="76200">
            <a:solidFill>
              <a:schemeClr val="bg1">
                <a:lumMod val="85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한쪽 모서리가 잘린 사각형 23">
            <a:extLst>
              <a:ext uri="{FF2B5EF4-FFF2-40B4-BE49-F238E27FC236}">
                <a16:creationId xmlns:a16="http://schemas.microsoft.com/office/drawing/2014/main" id="{BAA4F69C-3358-4477-BDF8-9F46CFA30FFA}"/>
              </a:ext>
            </a:extLst>
          </p:cNvPr>
          <p:cNvSpPr/>
          <p:nvPr userDrawn="1"/>
        </p:nvSpPr>
        <p:spPr>
          <a:xfrm>
            <a:off x="959993" y="5427529"/>
            <a:ext cx="11593288" cy="10657184"/>
          </a:xfrm>
          <a:prstGeom prst="snip1Rect">
            <a:avLst>
              <a:gd name="adj" fmla="val 8700"/>
            </a:avLst>
          </a:prstGeom>
          <a:gradFill>
            <a:gsLst>
              <a:gs pos="0">
                <a:schemeClr val="bg1"/>
              </a:gs>
              <a:gs pos="100000">
                <a:schemeClr val="bg1">
                  <a:lumMod val="95000"/>
                </a:schemeClr>
              </a:gs>
              <a:gs pos="54000">
                <a:schemeClr val="bg1"/>
              </a:gs>
            </a:gsLst>
            <a:lin ang="5400000" scaled="1"/>
          </a:gradFill>
          <a:ln w="76200">
            <a:solidFill>
              <a:schemeClr val="bg1">
                <a:lumMod val="85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altLang="ko-KR" sz="3000" dirty="0">
              <a:solidFill>
                <a:schemeClr val="tx1"/>
              </a:solidFill>
              <a:latin typeface="Arial" panose="020B0604020202020204" pitchFamily="34" charset="0"/>
              <a:cs typeface="Arial" panose="020B0604020202020204" pitchFamily="34" charset="0"/>
            </a:endParaRPr>
          </a:p>
        </p:txBody>
      </p:sp>
      <p:sp>
        <p:nvSpPr>
          <p:cNvPr id="13" name="모서리가 둥근 직사각형 51">
            <a:extLst>
              <a:ext uri="{FF2B5EF4-FFF2-40B4-BE49-F238E27FC236}">
                <a16:creationId xmlns:a16="http://schemas.microsoft.com/office/drawing/2014/main" id="{F95388B2-855F-49C9-97A6-D4F155874C2D}"/>
              </a:ext>
            </a:extLst>
          </p:cNvPr>
          <p:cNvSpPr/>
          <p:nvPr userDrawn="1"/>
        </p:nvSpPr>
        <p:spPr>
          <a:xfrm>
            <a:off x="12829022" y="12459609"/>
            <a:ext cx="17137904" cy="13707797"/>
          </a:xfrm>
          <a:prstGeom prst="roundRect">
            <a:avLst>
              <a:gd name="adj" fmla="val 6888"/>
            </a:avLst>
          </a:prstGeom>
          <a:gradFill>
            <a:gsLst>
              <a:gs pos="0">
                <a:schemeClr val="bg1"/>
              </a:gs>
              <a:gs pos="100000">
                <a:schemeClr val="bg1">
                  <a:lumMod val="95000"/>
                </a:schemeClr>
              </a:gs>
              <a:gs pos="54000">
                <a:schemeClr val="bg1"/>
              </a:gs>
            </a:gsLst>
            <a:lin ang="5400000" scaled="1"/>
          </a:gradFill>
          <a:ln w="76200">
            <a:solidFill>
              <a:schemeClr val="bg1">
                <a:lumMod val="85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88608" y="28466343"/>
            <a:ext cx="13554526" cy="1611875"/>
          </a:xfrm>
          <a:prstGeom prst="rect">
            <a:avLst/>
          </a:prstGeom>
        </p:spPr>
        <p:txBody>
          <a:bodyPr vert="horz" lIns="417567" tIns="208783" rIns="417567" bIns="208783" rtlCol="0" anchor="ctr"/>
          <a:lstStyle>
            <a:lvl1pPr algn="l">
              <a:defRPr sz="50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30676032" y="28466343"/>
            <a:ext cx="9987544" cy="1611875"/>
          </a:xfrm>
          <a:prstGeom prst="rect">
            <a:avLst/>
          </a:prstGeom>
        </p:spPr>
        <p:txBody>
          <a:bodyPr vert="horz" lIns="417567" tIns="208783" rIns="417567" bIns="208783" rtlCol="0" anchor="ctr"/>
          <a:lstStyle>
            <a:lvl1pPr algn="r">
              <a:defRPr sz="5000">
                <a:solidFill>
                  <a:srgbClr val="808285"/>
                </a:solidFill>
                <a:latin typeface="Georgia" pitchFamily="18" charset="0"/>
              </a:defRPr>
            </a:lvl1pPr>
          </a:lstStyle>
          <a:p>
            <a:fld id="{95078D05-E1F1-4281-8199-8B61E9D73635}" type="slidenum">
              <a:rPr lang="en-AU" smtClean="0"/>
              <a:pPr/>
              <a:t>‹#›</a:t>
            </a:fld>
            <a:endParaRPr lang="en-AU" dirty="0"/>
          </a:p>
        </p:txBody>
      </p:sp>
      <p:pic>
        <p:nvPicPr>
          <p:cNvPr id="7" name="Picture 6"/>
          <p:cNvPicPr preferRelativeResize="0">
            <a:picLocks noChangeAspect="1"/>
          </p:cNvPicPr>
          <p:nvPr userDrawn="1"/>
        </p:nvPicPr>
        <p:blipFill>
          <a:blip r:embed="rId3"/>
          <a:stretch>
            <a:fillRect/>
          </a:stretch>
        </p:blipFill>
        <p:spPr>
          <a:xfrm>
            <a:off x="-67078" y="-48426"/>
            <a:ext cx="42937916" cy="303720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4175669" rtl="0" eaLnBrk="1" latinLnBrk="0" hangingPunct="1">
        <a:spcBef>
          <a:spcPct val="0"/>
        </a:spcBef>
        <a:buNone/>
        <a:defRPr sz="16400" kern="1200">
          <a:solidFill>
            <a:srgbClr val="0060A8"/>
          </a:solidFill>
          <a:latin typeface="Georgia" pitchFamily="18" charset="0"/>
          <a:ea typeface="+mj-ea"/>
          <a:cs typeface="+mj-cs"/>
        </a:defRPr>
      </a:lvl1pPr>
    </p:titleStyle>
    <p:bodyStyle>
      <a:lvl1pPr marL="1565876" indent="-1565876" algn="l" defTabSz="4175669" rtl="0" eaLnBrk="1" latinLnBrk="0" hangingPunct="1">
        <a:spcBef>
          <a:spcPct val="20000"/>
        </a:spcBef>
        <a:buFont typeface="Arial" pitchFamily="34" charset="0"/>
        <a:buChar char="•"/>
        <a:defRPr sz="10900" kern="1200">
          <a:solidFill>
            <a:schemeClr val="tx1"/>
          </a:solidFill>
          <a:latin typeface="Georgia" pitchFamily="18" charset="0"/>
          <a:ea typeface="+mn-ea"/>
          <a:cs typeface="+mn-cs"/>
        </a:defRPr>
      </a:lvl1pPr>
      <a:lvl2pPr marL="3392731" indent="-1304896" algn="l" defTabSz="4175669" rtl="0" eaLnBrk="1" latinLnBrk="0" hangingPunct="1">
        <a:spcBef>
          <a:spcPct val="20000"/>
        </a:spcBef>
        <a:buFont typeface="Arial" pitchFamily="34" charset="0"/>
        <a:buChar char="–"/>
        <a:defRPr sz="9200" kern="1200">
          <a:solidFill>
            <a:schemeClr val="tx1"/>
          </a:solidFill>
          <a:latin typeface="Georgia" pitchFamily="18" charset="0"/>
          <a:ea typeface="+mn-ea"/>
          <a:cs typeface="+mn-cs"/>
        </a:defRPr>
      </a:lvl2pPr>
      <a:lvl3pPr marL="5219586" indent="-1043917" algn="l" defTabSz="4175669" rtl="0" eaLnBrk="1" latinLnBrk="0" hangingPunct="1">
        <a:spcBef>
          <a:spcPct val="20000"/>
        </a:spcBef>
        <a:buFont typeface="Arial" pitchFamily="34" charset="0"/>
        <a:buChar char="•"/>
        <a:defRPr sz="8200" kern="1200">
          <a:solidFill>
            <a:schemeClr val="tx1"/>
          </a:solidFill>
          <a:latin typeface="Georgia" pitchFamily="18" charset="0"/>
          <a:ea typeface="+mn-ea"/>
          <a:cs typeface="+mn-cs"/>
        </a:defRPr>
      </a:lvl3pPr>
      <a:lvl4pPr marL="7307421" indent="-1043917" algn="l" defTabSz="4175669" rtl="0" eaLnBrk="1" latinLnBrk="0" hangingPunct="1">
        <a:spcBef>
          <a:spcPct val="20000"/>
        </a:spcBef>
        <a:buFont typeface="Arial" pitchFamily="34" charset="0"/>
        <a:buChar char="–"/>
        <a:defRPr sz="7400" kern="1200">
          <a:solidFill>
            <a:schemeClr val="tx1"/>
          </a:solidFill>
          <a:latin typeface="Georgia" pitchFamily="18" charset="0"/>
          <a:ea typeface="+mn-ea"/>
          <a:cs typeface="+mn-cs"/>
        </a:defRPr>
      </a:lvl4pPr>
      <a:lvl5pPr marL="9395255" indent="-1043917" algn="l" defTabSz="4175669" rtl="0" eaLnBrk="1" latinLnBrk="0" hangingPunct="1">
        <a:spcBef>
          <a:spcPct val="20000"/>
        </a:spcBef>
        <a:buFont typeface="Arial" pitchFamily="34" charset="0"/>
        <a:buChar char="»"/>
        <a:defRPr sz="7400" kern="1200">
          <a:solidFill>
            <a:schemeClr val="tx1"/>
          </a:solidFill>
          <a:latin typeface="Georgia" pitchFamily="18" charset="0"/>
          <a:ea typeface="+mn-ea"/>
          <a:cs typeface="+mn-cs"/>
        </a:defRPr>
      </a:lvl5pPr>
      <a:lvl6pPr marL="11483090" indent="-1043917" algn="l" defTabSz="4175669"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70925" indent="-1043917" algn="l" defTabSz="4175669"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8759" indent="-1043917" algn="l" defTabSz="4175669"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6594" indent="-1043917" algn="l" defTabSz="4175669"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5669" rtl="0" eaLnBrk="1" latinLnBrk="0" hangingPunct="1">
        <a:defRPr sz="8200" kern="1200">
          <a:solidFill>
            <a:schemeClr val="tx1"/>
          </a:solidFill>
          <a:latin typeface="+mn-lt"/>
          <a:ea typeface="+mn-ea"/>
          <a:cs typeface="+mn-cs"/>
        </a:defRPr>
      </a:lvl1pPr>
      <a:lvl2pPr marL="2087835" algn="l" defTabSz="4175669" rtl="0" eaLnBrk="1" latinLnBrk="0" hangingPunct="1">
        <a:defRPr sz="8200" kern="1200">
          <a:solidFill>
            <a:schemeClr val="tx1"/>
          </a:solidFill>
          <a:latin typeface="+mn-lt"/>
          <a:ea typeface="+mn-ea"/>
          <a:cs typeface="+mn-cs"/>
        </a:defRPr>
      </a:lvl2pPr>
      <a:lvl3pPr marL="4175669" algn="l" defTabSz="4175669" rtl="0" eaLnBrk="1" latinLnBrk="0" hangingPunct="1">
        <a:defRPr sz="8200" kern="1200">
          <a:solidFill>
            <a:schemeClr val="tx1"/>
          </a:solidFill>
          <a:latin typeface="+mn-lt"/>
          <a:ea typeface="+mn-ea"/>
          <a:cs typeface="+mn-cs"/>
        </a:defRPr>
      </a:lvl3pPr>
      <a:lvl4pPr marL="6263504" algn="l" defTabSz="4175669" rtl="0" eaLnBrk="1" latinLnBrk="0" hangingPunct="1">
        <a:defRPr sz="8200" kern="1200">
          <a:solidFill>
            <a:schemeClr val="tx1"/>
          </a:solidFill>
          <a:latin typeface="+mn-lt"/>
          <a:ea typeface="+mn-ea"/>
          <a:cs typeface="+mn-cs"/>
        </a:defRPr>
      </a:lvl4pPr>
      <a:lvl5pPr marL="8351339" algn="l" defTabSz="4175669" rtl="0" eaLnBrk="1" latinLnBrk="0" hangingPunct="1">
        <a:defRPr sz="8200" kern="1200">
          <a:solidFill>
            <a:schemeClr val="tx1"/>
          </a:solidFill>
          <a:latin typeface="+mn-lt"/>
          <a:ea typeface="+mn-ea"/>
          <a:cs typeface="+mn-cs"/>
        </a:defRPr>
      </a:lvl5pPr>
      <a:lvl6pPr marL="10439173" algn="l" defTabSz="4175669" rtl="0" eaLnBrk="1" latinLnBrk="0" hangingPunct="1">
        <a:defRPr sz="8200" kern="1200">
          <a:solidFill>
            <a:schemeClr val="tx1"/>
          </a:solidFill>
          <a:latin typeface="+mn-lt"/>
          <a:ea typeface="+mn-ea"/>
          <a:cs typeface="+mn-cs"/>
        </a:defRPr>
      </a:lvl6pPr>
      <a:lvl7pPr marL="12527008" algn="l" defTabSz="4175669" rtl="0" eaLnBrk="1" latinLnBrk="0" hangingPunct="1">
        <a:defRPr sz="8200" kern="1200">
          <a:solidFill>
            <a:schemeClr val="tx1"/>
          </a:solidFill>
          <a:latin typeface="+mn-lt"/>
          <a:ea typeface="+mn-ea"/>
          <a:cs typeface="+mn-cs"/>
        </a:defRPr>
      </a:lvl7pPr>
      <a:lvl8pPr marL="14614843" algn="l" defTabSz="4175669" rtl="0" eaLnBrk="1" latinLnBrk="0" hangingPunct="1">
        <a:defRPr sz="8200" kern="1200">
          <a:solidFill>
            <a:schemeClr val="tx1"/>
          </a:solidFill>
          <a:latin typeface="+mn-lt"/>
          <a:ea typeface="+mn-ea"/>
          <a:cs typeface="+mn-cs"/>
        </a:defRPr>
      </a:lvl8pPr>
      <a:lvl9pPr marL="16702677" algn="l" defTabSz="417566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66BFE8C2-A39B-44A2-94A1-2FD1B81AF1F7}"/>
              </a:ext>
            </a:extLst>
          </p:cNvPr>
          <p:cNvSpPr/>
          <p:nvPr/>
        </p:nvSpPr>
        <p:spPr>
          <a:xfrm>
            <a:off x="8138974" y="591990"/>
            <a:ext cx="27945471" cy="2092881"/>
          </a:xfrm>
          <a:prstGeom prst="rect">
            <a:avLst/>
          </a:prstGeom>
        </p:spPr>
        <p:txBody>
          <a:bodyPr wrap="none" anchor="ctr">
            <a:spAutoFit/>
          </a:bodyPr>
          <a:lstStyle/>
          <a:p>
            <a:r>
              <a:rPr lang="en-US" altLang="ko-KR" sz="13000" baseline="30000" dirty="0">
                <a:effectLst>
                  <a:outerShdw blurRad="50800" dist="38100" dir="2700000" algn="tl" rotWithShape="0">
                    <a:prstClr val="black">
                      <a:alpha val="40000"/>
                    </a:prstClr>
                  </a:outerShdw>
                </a:effectLst>
                <a:latin typeface="Georgia"/>
                <a:cs typeface="Georgia"/>
              </a:rPr>
              <a:t>Crypto4RFID : Building Secure Computational RFID tags</a:t>
            </a:r>
            <a:endParaRPr lang="ko-KR" altLang="en-US" sz="13000" dirty="0">
              <a:effectLst>
                <a:outerShdw blurRad="50800" dist="38100" dir="2700000" algn="tl" rotWithShape="0">
                  <a:prstClr val="black">
                    <a:alpha val="40000"/>
                  </a:prstClr>
                </a:outerShdw>
              </a:effectLst>
            </a:endParaRPr>
          </a:p>
        </p:txBody>
      </p:sp>
      <p:sp>
        <p:nvSpPr>
          <p:cNvPr id="5" name="직사각형 4">
            <a:extLst>
              <a:ext uri="{FF2B5EF4-FFF2-40B4-BE49-F238E27FC236}">
                <a16:creationId xmlns:a16="http://schemas.microsoft.com/office/drawing/2014/main" id="{4CC00E12-5237-464F-9A10-05EE2DDE8290}"/>
              </a:ext>
            </a:extLst>
          </p:cNvPr>
          <p:cNvSpPr/>
          <p:nvPr/>
        </p:nvSpPr>
        <p:spPr>
          <a:xfrm>
            <a:off x="7466472" y="2465290"/>
            <a:ext cx="29445329" cy="2067233"/>
          </a:xfrm>
          <a:prstGeom prst="rect">
            <a:avLst/>
          </a:prstGeom>
        </p:spPr>
        <p:txBody>
          <a:bodyPr wrap="square">
            <a:spAutoFit/>
          </a:bodyPr>
          <a:lstStyle/>
          <a:p>
            <a:pPr algn="ctr"/>
            <a:r>
              <a:rPr lang="en-US" altLang="ko-KR" sz="5500" baseline="30000" dirty="0" err="1">
                <a:solidFill>
                  <a:schemeClr val="tx1">
                    <a:lumMod val="65000"/>
                    <a:lumOff val="35000"/>
                  </a:schemeClr>
                </a:solidFill>
                <a:latin typeface="Georgia"/>
                <a:cs typeface="Georgia"/>
              </a:rPr>
              <a:t>Sangyeol</a:t>
            </a:r>
            <a:r>
              <a:rPr lang="en-US" altLang="ko-KR" sz="5500" baseline="30000" dirty="0">
                <a:solidFill>
                  <a:schemeClr val="tx1">
                    <a:lumMod val="65000"/>
                    <a:lumOff val="35000"/>
                  </a:schemeClr>
                </a:solidFill>
                <a:latin typeface="Georgia"/>
                <a:cs typeface="Georgia"/>
              </a:rPr>
              <a:t> Kim, Yang Su, </a:t>
            </a:r>
            <a:r>
              <a:rPr lang="en-US" altLang="ko-KR" sz="5500" baseline="30000" dirty="0" err="1">
                <a:solidFill>
                  <a:schemeClr val="tx1">
                    <a:lumMod val="65000"/>
                    <a:lumOff val="35000"/>
                  </a:schemeClr>
                </a:solidFill>
                <a:latin typeface="Georgia"/>
                <a:cs typeface="Georgia"/>
              </a:rPr>
              <a:t>Jingwen</a:t>
            </a:r>
            <a:r>
              <a:rPr lang="en-US" altLang="ko-KR" sz="5500" baseline="30000" dirty="0">
                <a:solidFill>
                  <a:schemeClr val="tx1">
                    <a:lumMod val="65000"/>
                    <a:lumOff val="35000"/>
                  </a:schemeClr>
                </a:solidFill>
                <a:latin typeface="Georgia"/>
                <a:cs typeface="Georgia"/>
              </a:rPr>
              <a:t> Shan, </a:t>
            </a:r>
            <a:r>
              <a:rPr lang="en-US" altLang="ko-KR" sz="5500" baseline="30000" dirty="0" err="1">
                <a:solidFill>
                  <a:schemeClr val="tx1">
                    <a:lumMod val="65000"/>
                    <a:lumOff val="35000"/>
                  </a:schemeClr>
                </a:solidFill>
                <a:latin typeface="Georgia"/>
                <a:cs typeface="Georgia"/>
              </a:rPr>
              <a:t>Yuanzhong</a:t>
            </a:r>
            <a:r>
              <a:rPr lang="en-US" altLang="ko-KR" sz="5500" baseline="30000" dirty="0">
                <a:solidFill>
                  <a:schemeClr val="tx1">
                    <a:lumMod val="65000"/>
                    <a:lumOff val="35000"/>
                  </a:schemeClr>
                </a:solidFill>
                <a:latin typeface="Georgia"/>
                <a:cs typeface="Georgia"/>
              </a:rPr>
              <a:t> Xia (a1689938, a1697562, a1700051, a1700831) @student.adelaide.edu.au</a:t>
            </a:r>
          </a:p>
          <a:p>
            <a:pPr algn="ctr"/>
            <a:r>
              <a:rPr lang="en-US" altLang="ko-KR" sz="5500" baseline="30000" dirty="0">
                <a:solidFill>
                  <a:schemeClr val="tx1">
                    <a:lumMod val="65000"/>
                    <a:lumOff val="35000"/>
                  </a:schemeClr>
                </a:solidFill>
                <a:latin typeface="Georgia"/>
                <a:cs typeface="Georgia"/>
              </a:rPr>
              <a:t> Supervised by </a:t>
            </a:r>
            <a:r>
              <a:rPr lang="en-US" altLang="ko-KR" sz="5500" baseline="30000" dirty="0" err="1">
                <a:solidFill>
                  <a:schemeClr val="tx1">
                    <a:lumMod val="65000"/>
                    <a:lumOff val="35000"/>
                  </a:schemeClr>
                </a:solidFill>
                <a:latin typeface="Georgia"/>
                <a:cs typeface="Georgia"/>
              </a:rPr>
              <a:t>Damith</a:t>
            </a:r>
            <a:r>
              <a:rPr lang="en-US" altLang="ko-KR" sz="5500" baseline="30000" dirty="0">
                <a:solidFill>
                  <a:schemeClr val="tx1">
                    <a:lumMod val="65000"/>
                    <a:lumOff val="35000"/>
                  </a:schemeClr>
                </a:solidFill>
                <a:latin typeface="Georgia"/>
                <a:cs typeface="Georgia"/>
              </a:rPr>
              <a:t> </a:t>
            </a:r>
            <a:r>
              <a:rPr lang="en-US" altLang="ko-KR" sz="5500" baseline="30000" dirty="0" err="1">
                <a:solidFill>
                  <a:schemeClr val="tx1">
                    <a:lumMod val="65000"/>
                    <a:lumOff val="35000"/>
                  </a:schemeClr>
                </a:solidFill>
                <a:latin typeface="Georgia"/>
                <a:cs typeface="Georgia"/>
              </a:rPr>
              <a:t>Ranasinghe</a:t>
            </a:r>
            <a:r>
              <a:rPr lang="en-US" altLang="ko-KR" sz="5500" baseline="30000" dirty="0">
                <a:solidFill>
                  <a:schemeClr val="tx1">
                    <a:lumMod val="65000"/>
                    <a:lumOff val="35000"/>
                  </a:schemeClr>
                </a:solidFill>
                <a:latin typeface="Georgia"/>
                <a:cs typeface="Georgia"/>
              </a:rPr>
              <a:t>, Michael </a:t>
            </a:r>
            <a:r>
              <a:rPr lang="en-US" altLang="ko-KR" sz="5500" baseline="30000" dirty="0" err="1">
                <a:solidFill>
                  <a:schemeClr val="tx1">
                    <a:lumMod val="65000"/>
                    <a:lumOff val="35000"/>
                  </a:schemeClr>
                </a:solidFill>
                <a:latin typeface="Georgia"/>
                <a:cs typeface="Georgia"/>
              </a:rPr>
              <a:t>Chesser</a:t>
            </a:r>
            <a:r>
              <a:rPr lang="en-US" altLang="ko-KR" sz="5500" baseline="30000" dirty="0">
                <a:solidFill>
                  <a:schemeClr val="tx1">
                    <a:lumMod val="65000"/>
                    <a:lumOff val="35000"/>
                  </a:schemeClr>
                </a:solidFill>
                <a:latin typeface="Georgia"/>
                <a:cs typeface="Georgia"/>
              </a:rPr>
              <a:t>, Yang Su</a:t>
            </a:r>
          </a:p>
          <a:p>
            <a:pPr algn="ctr"/>
            <a:r>
              <a:rPr lang="en-US" altLang="ko-KR" sz="5500" baseline="30000" dirty="0">
                <a:solidFill>
                  <a:schemeClr val="tx1">
                    <a:lumMod val="65000"/>
                    <a:lumOff val="35000"/>
                  </a:schemeClr>
                </a:solidFill>
                <a:latin typeface="Georgia"/>
                <a:cs typeface="Georgia"/>
              </a:rPr>
              <a:t>School of Computer Science</a:t>
            </a:r>
            <a:r>
              <a:rPr lang="en-US" altLang="ko-KR" sz="5500" baseline="30000" dirty="0">
                <a:solidFill>
                  <a:schemeClr val="tx1">
                    <a:lumMod val="50000"/>
                    <a:lumOff val="50000"/>
                  </a:schemeClr>
                </a:solidFill>
                <a:latin typeface="Georgia"/>
                <a:cs typeface="Georgia"/>
              </a:rPr>
              <a:t> </a:t>
            </a:r>
            <a:endParaRPr lang="ko-KR" altLang="en-US" sz="5500" dirty="0">
              <a:solidFill>
                <a:schemeClr val="tx1">
                  <a:lumMod val="65000"/>
                  <a:lumOff val="35000"/>
                </a:schemeClr>
              </a:solidFill>
            </a:endParaRPr>
          </a:p>
        </p:txBody>
      </p:sp>
      <p:grpSp>
        <p:nvGrpSpPr>
          <p:cNvPr id="8" name="그룹 7">
            <a:extLst>
              <a:ext uri="{FF2B5EF4-FFF2-40B4-BE49-F238E27FC236}">
                <a16:creationId xmlns:a16="http://schemas.microsoft.com/office/drawing/2014/main" id="{E0A6ED4C-F794-4BAD-9A72-40FFAC144DDB}"/>
              </a:ext>
            </a:extLst>
          </p:cNvPr>
          <p:cNvGrpSpPr/>
          <p:nvPr/>
        </p:nvGrpSpPr>
        <p:grpSpPr>
          <a:xfrm>
            <a:off x="270927" y="4520460"/>
            <a:ext cx="8783678" cy="1402741"/>
            <a:chOff x="270927" y="5381937"/>
            <a:chExt cx="8783678" cy="1402741"/>
          </a:xfrm>
        </p:grpSpPr>
        <p:sp>
          <p:nvSpPr>
            <p:cNvPr id="9" name="사각형: 둥근 모서리 72">
              <a:extLst>
                <a:ext uri="{FF2B5EF4-FFF2-40B4-BE49-F238E27FC236}">
                  <a16:creationId xmlns:a16="http://schemas.microsoft.com/office/drawing/2014/main" id="{403DE0FE-F2C4-4C7F-BF17-31E481B307F7}"/>
                </a:ext>
              </a:extLst>
            </p:cNvPr>
            <p:cNvSpPr/>
            <p:nvPr/>
          </p:nvSpPr>
          <p:spPr>
            <a:xfrm>
              <a:off x="381036" y="5488534"/>
              <a:ext cx="8673569" cy="1296144"/>
            </a:xfrm>
            <a:prstGeom prst="roundRect">
              <a:avLst/>
            </a:prstGeom>
            <a:solidFill>
              <a:schemeClr val="tx1">
                <a:lumMod val="65000"/>
                <a:lumOff val="35000"/>
                <a:alpha val="40000"/>
              </a:schemeClr>
            </a:solidFill>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endParaRPr lang="en-GB" altLang="ko-KR" sz="7000" baseline="30000" dirty="0">
                <a:latin typeface="Arial"/>
                <a:cs typeface="Arial"/>
              </a:endParaRPr>
            </a:p>
          </p:txBody>
        </p:sp>
        <p:sp>
          <p:nvSpPr>
            <p:cNvPr id="10" name="사각형: 둥근 모서리 1023">
              <a:extLst>
                <a:ext uri="{FF2B5EF4-FFF2-40B4-BE49-F238E27FC236}">
                  <a16:creationId xmlns:a16="http://schemas.microsoft.com/office/drawing/2014/main" id="{C922EC3F-BDC4-439A-8FB5-BC6E9B009F6F}"/>
                </a:ext>
              </a:extLst>
            </p:cNvPr>
            <p:cNvSpPr/>
            <p:nvPr/>
          </p:nvSpPr>
          <p:spPr>
            <a:xfrm>
              <a:off x="270927" y="5381937"/>
              <a:ext cx="8673569" cy="1296144"/>
            </a:xfrm>
            <a:prstGeom prst="roundRect">
              <a:avLst/>
            </a:prstGeom>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r>
                <a:rPr lang="en-GB" altLang="ko-KR" sz="7000" baseline="30000" dirty="0">
                  <a:latin typeface="Georgia"/>
                  <a:cs typeface="Georgia"/>
                </a:rPr>
                <a:t>Hash Function</a:t>
              </a:r>
              <a:endParaRPr lang="en-GB" altLang="ko-KR" sz="7000" baseline="30000" dirty="0">
                <a:latin typeface="Arial"/>
                <a:cs typeface="Arial"/>
              </a:endParaRPr>
            </a:p>
          </p:txBody>
        </p:sp>
      </p:grpSp>
      <p:grpSp>
        <p:nvGrpSpPr>
          <p:cNvPr id="11" name="그룹 10">
            <a:extLst>
              <a:ext uri="{FF2B5EF4-FFF2-40B4-BE49-F238E27FC236}">
                <a16:creationId xmlns:a16="http://schemas.microsoft.com/office/drawing/2014/main" id="{E0A6ED4C-F794-4BAD-9A72-40FFAC144DDB}"/>
              </a:ext>
            </a:extLst>
          </p:cNvPr>
          <p:cNvGrpSpPr/>
          <p:nvPr/>
        </p:nvGrpSpPr>
        <p:grpSpPr>
          <a:xfrm>
            <a:off x="270927" y="16469035"/>
            <a:ext cx="8783678" cy="1402741"/>
            <a:chOff x="270927" y="5381937"/>
            <a:chExt cx="8783678" cy="1402741"/>
          </a:xfrm>
        </p:grpSpPr>
        <p:sp>
          <p:nvSpPr>
            <p:cNvPr id="12" name="사각형: 둥근 모서리 72">
              <a:extLst>
                <a:ext uri="{FF2B5EF4-FFF2-40B4-BE49-F238E27FC236}">
                  <a16:creationId xmlns:a16="http://schemas.microsoft.com/office/drawing/2014/main" id="{403DE0FE-F2C4-4C7F-BF17-31E481B307F7}"/>
                </a:ext>
              </a:extLst>
            </p:cNvPr>
            <p:cNvSpPr/>
            <p:nvPr/>
          </p:nvSpPr>
          <p:spPr>
            <a:xfrm>
              <a:off x="381036" y="5488534"/>
              <a:ext cx="8673569" cy="1296144"/>
            </a:xfrm>
            <a:prstGeom prst="roundRect">
              <a:avLst/>
            </a:prstGeom>
            <a:solidFill>
              <a:schemeClr val="tx1">
                <a:lumMod val="65000"/>
                <a:lumOff val="35000"/>
                <a:alpha val="40000"/>
              </a:schemeClr>
            </a:solidFill>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endParaRPr lang="en-GB" altLang="ko-KR" sz="7000" baseline="30000" dirty="0">
                <a:latin typeface="Arial"/>
                <a:cs typeface="Arial"/>
              </a:endParaRPr>
            </a:p>
          </p:txBody>
        </p:sp>
        <p:sp>
          <p:nvSpPr>
            <p:cNvPr id="13" name="사각형: 둥근 모서리 1023">
              <a:extLst>
                <a:ext uri="{FF2B5EF4-FFF2-40B4-BE49-F238E27FC236}">
                  <a16:creationId xmlns:a16="http://schemas.microsoft.com/office/drawing/2014/main" id="{C922EC3F-BDC4-439A-8FB5-BC6E9B009F6F}"/>
                </a:ext>
              </a:extLst>
            </p:cNvPr>
            <p:cNvSpPr/>
            <p:nvPr/>
          </p:nvSpPr>
          <p:spPr>
            <a:xfrm>
              <a:off x="270927" y="5381937"/>
              <a:ext cx="8673569" cy="1296144"/>
            </a:xfrm>
            <a:prstGeom prst="roundRect">
              <a:avLst/>
            </a:prstGeom>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r>
                <a:rPr lang="en-GB" altLang="ko-KR" sz="7000" baseline="30000" dirty="0">
                  <a:latin typeface="Georgia"/>
                  <a:cs typeface="Arial"/>
                </a:rPr>
                <a:t>Attestation</a:t>
              </a:r>
              <a:endParaRPr lang="en-GB" altLang="ko-KR" sz="7000" baseline="30000" dirty="0">
                <a:latin typeface="Arial"/>
                <a:cs typeface="Arial"/>
              </a:endParaRPr>
            </a:p>
          </p:txBody>
        </p:sp>
      </p:grpSp>
      <p:grpSp>
        <p:nvGrpSpPr>
          <p:cNvPr id="14" name="그룹 13">
            <a:extLst>
              <a:ext uri="{FF2B5EF4-FFF2-40B4-BE49-F238E27FC236}">
                <a16:creationId xmlns:a16="http://schemas.microsoft.com/office/drawing/2014/main" id="{E0A6ED4C-F794-4BAD-9A72-40FFAC144DDB}"/>
              </a:ext>
            </a:extLst>
          </p:cNvPr>
          <p:cNvGrpSpPr/>
          <p:nvPr/>
        </p:nvGrpSpPr>
        <p:grpSpPr>
          <a:xfrm>
            <a:off x="33499225" y="4520460"/>
            <a:ext cx="8783678" cy="1402741"/>
            <a:chOff x="270927" y="5381937"/>
            <a:chExt cx="8783678" cy="1402741"/>
          </a:xfrm>
        </p:grpSpPr>
        <p:sp>
          <p:nvSpPr>
            <p:cNvPr id="15" name="사각형: 둥근 모서리 72">
              <a:extLst>
                <a:ext uri="{FF2B5EF4-FFF2-40B4-BE49-F238E27FC236}">
                  <a16:creationId xmlns:a16="http://schemas.microsoft.com/office/drawing/2014/main" id="{403DE0FE-F2C4-4C7F-BF17-31E481B307F7}"/>
                </a:ext>
              </a:extLst>
            </p:cNvPr>
            <p:cNvSpPr/>
            <p:nvPr/>
          </p:nvSpPr>
          <p:spPr>
            <a:xfrm>
              <a:off x="381036" y="5488534"/>
              <a:ext cx="8673569" cy="1296144"/>
            </a:xfrm>
            <a:prstGeom prst="roundRect">
              <a:avLst/>
            </a:prstGeom>
            <a:solidFill>
              <a:schemeClr val="tx1">
                <a:lumMod val="65000"/>
                <a:lumOff val="35000"/>
                <a:alpha val="40000"/>
              </a:schemeClr>
            </a:solidFill>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endParaRPr lang="en-GB" altLang="ko-KR" sz="7000" baseline="30000" dirty="0">
                <a:latin typeface="Arial"/>
                <a:cs typeface="Arial"/>
              </a:endParaRPr>
            </a:p>
          </p:txBody>
        </p:sp>
        <p:sp>
          <p:nvSpPr>
            <p:cNvPr id="16" name="사각형: 둥근 모서리 1023">
              <a:extLst>
                <a:ext uri="{FF2B5EF4-FFF2-40B4-BE49-F238E27FC236}">
                  <a16:creationId xmlns:a16="http://schemas.microsoft.com/office/drawing/2014/main" id="{C922EC3F-BDC4-439A-8FB5-BC6E9B009F6F}"/>
                </a:ext>
              </a:extLst>
            </p:cNvPr>
            <p:cNvSpPr/>
            <p:nvPr/>
          </p:nvSpPr>
          <p:spPr>
            <a:xfrm>
              <a:off x="270927" y="5381937"/>
              <a:ext cx="8673569" cy="1296144"/>
            </a:xfrm>
            <a:prstGeom prst="roundRect">
              <a:avLst/>
            </a:prstGeom>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r>
                <a:rPr lang="en-AU" altLang="ko-KR" sz="7000" baseline="30000" dirty="0">
                  <a:latin typeface="Arial"/>
                  <a:cs typeface="Arial"/>
                </a:rPr>
                <a:t>Fingerprints</a:t>
              </a:r>
              <a:r>
                <a:rPr lang="ko-KR" altLang="en-US" sz="7000" baseline="30000" dirty="0">
                  <a:latin typeface="Arial"/>
                  <a:cs typeface="Arial"/>
                </a:rPr>
                <a:t> </a:t>
              </a:r>
              <a:r>
                <a:rPr lang="en-US" altLang="ko-KR" sz="7000" baseline="30000" dirty="0">
                  <a:latin typeface="Arial"/>
                  <a:cs typeface="Arial"/>
                </a:rPr>
                <a:t>using </a:t>
              </a:r>
              <a:r>
                <a:rPr lang="en-GB" altLang="ko-KR" sz="7000" baseline="30000" dirty="0">
                  <a:latin typeface="Arial"/>
                  <a:cs typeface="Arial"/>
                </a:rPr>
                <a:t>SRAM</a:t>
              </a:r>
            </a:p>
          </p:txBody>
        </p:sp>
      </p:grpSp>
      <p:grpSp>
        <p:nvGrpSpPr>
          <p:cNvPr id="30" name="그룹 29">
            <a:extLst>
              <a:ext uri="{FF2B5EF4-FFF2-40B4-BE49-F238E27FC236}">
                <a16:creationId xmlns:a16="http://schemas.microsoft.com/office/drawing/2014/main" id="{E0A6ED4C-F794-4BAD-9A72-40FFAC144DDB}"/>
              </a:ext>
            </a:extLst>
          </p:cNvPr>
          <p:cNvGrpSpPr/>
          <p:nvPr/>
        </p:nvGrpSpPr>
        <p:grpSpPr>
          <a:xfrm>
            <a:off x="33389116" y="16469035"/>
            <a:ext cx="8783678" cy="1402741"/>
            <a:chOff x="270927" y="5381937"/>
            <a:chExt cx="8783678" cy="1402741"/>
          </a:xfrm>
        </p:grpSpPr>
        <p:sp>
          <p:nvSpPr>
            <p:cNvPr id="31" name="사각형: 둥근 모서리 72">
              <a:extLst>
                <a:ext uri="{FF2B5EF4-FFF2-40B4-BE49-F238E27FC236}">
                  <a16:creationId xmlns:a16="http://schemas.microsoft.com/office/drawing/2014/main" id="{403DE0FE-F2C4-4C7F-BF17-31E481B307F7}"/>
                </a:ext>
              </a:extLst>
            </p:cNvPr>
            <p:cNvSpPr/>
            <p:nvPr/>
          </p:nvSpPr>
          <p:spPr>
            <a:xfrm>
              <a:off x="381036" y="5488534"/>
              <a:ext cx="8673569" cy="1296144"/>
            </a:xfrm>
            <a:prstGeom prst="roundRect">
              <a:avLst/>
            </a:prstGeom>
            <a:solidFill>
              <a:schemeClr val="tx1">
                <a:lumMod val="65000"/>
                <a:lumOff val="35000"/>
                <a:alpha val="40000"/>
              </a:schemeClr>
            </a:solidFill>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endParaRPr lang="en-GB" altLang="ko-KR" sz="7000" baseline="30000" dirty="0">
                <a:latin typeface="Arial"/>
                <a:cs typeface="Arial"/>
              </a:endParaRPr>
            </a:p>
          </p:txBody>
        </p:sp>
        <p:sp>
          <p:nvSpPr>
            <p:cNvPr id="32" name="사각형: 둥근 모서리 1023">
              <a:extLst>
                <a:ext uri="{FF2B5EF4-FFF2-40B4-BE49-F238E27FC236}">
                  <a16:creationId xmlns:a16="http://schemas.microsoft.com/office/drawing/2014/main" id="{C922EC3F-BDC4-439A-8FB5-BC6E9B009F6F}"/>
                </a:ext>
              </a:extLst>
            </p:cNvPr>
            <p:cNvSpPr/>
            <p:nvPr/>
          </p:nvSpPr>
          <p:spPr>
            <a:xfrm>
              <a:off x="270927" y="5381937"/>
              <a:ext cx="8673569" cy="1296144"/>
            </a:xfrm>
            <a:prstGeom prst="roundRect">
              <a:avLst/>
            </a:prstGeom>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r>
                <a:rPr lang="en-GB" altLang="ko-KR" sz="7000" baseline="30000" dirty="0">
                  <a:latin typeface="Arial"/>
                  <a:cs typeface="Arial"/>
                </a:rPr>
                <a:t>Client Software</a:t>
              </a:r>
            </a:p>
          </p:txBody>
        </p:sp>
      </p:grpSp>
      <p:grpSp>
        <p:nvGrpSpPr>
          <p:cNvPr id="38" name="그룹 37">
            <a:extLst>
              <a:ext uri="{FF2B5EF4-FFF2-40B4-BE49-F238E27FC236}">
                <a16:creationId xmlns:a16="http://schemas.microsoft.com/office/drawing/2014/main" id="{E0A6ED4C-F794-4BAD-9A72-40FFAC144DDB}"/>
              </a:ext>
            </a:extLst>
          </p:cNvPr>
          <p:cNvGrpSpPr/>
          <p:nvPr/>
        </p:nvGrpSpPr>
        <p:grpSpPr>
          <a:xfrm>
            <a:off x="17048557" y="5196060"/>
            <a:ext cx="8783678" cy="1402741"/>
            <a:chOff x="270927" y="5381937"/>
            <a:chExt cx="8783678" cy="1402741"/>
          </a:xfrm>
        </p:grpSpPr>
        <p:sp>
          <p:nvSpPr>
            <p:cNvPr id="39" name="사각형: 둥근 모서리 72">
              <a:extLst>
                <a:ext uri="{FF2B5EF4-FFF2-40B4-BE49-F238E27FC236}">
                  <a16:creationId xmlns:a16="http://schemas.microsoft.com/office/drawing/2014/main" id="{403DE0FE-F2C4-4C7F-BF17-31E481B307F7}"/>
                </a:ext>
              </a:extLst>
            </p:cNvPr>
            <p:cNvSpPr/>
            <p:nvPr/>
          </p:nvSpPr>
          <p:spPr>
            <a:xfrm>
              <a:off x="381036" y="5488534"/>
              <a:ext cx="8673569" cy="1296144"/>
            </a:xfrm>
            <a:prstGeom prst="roundRect">
              <a:avLst/>
            </a:prstGeom>
            <a:solidFill>
              <a:schemeClr val="tx1">
                <a:lumMod val="65000"/>
                <a:lumOff val="35000"/>
                <a:alpha val="40000"/>
              </a:schemeClr>
            </a:solidFill>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endParaRPr lang="en-GB" altLang="ko-KR" sz="7000" baseline="30000" dirty="0">
                <a:latin typeface="Arial"/>
                <a:cs typeface="Arial"/>
              </a:endParaRPr>
            </a:p>
          </p:txBody>
        </p:sp>
        <p:sp>
          <p:nvSpPr>
            <p:cNvPr id="40" name="사각형: 둥근 모서리 1023">
              <a:extLst>
                <a:ext uri="{FF2B5EF4-FFF2-40B4-BE49-F238E27FC236}">
                  <a16:creationId xmlns:a16="http://schemas.microsoft.com/office/drawing/2014/main" id="{C922EC3F-BDC4-439A-8FB5-BC6E9B009F6F}"/>
                </a:ext>
              </a:extLst>
            </p:cNvPr>
            <p:cNvSpPr/>
            <p:nvPr/>
          </p:nvSpPr>
          <p:spPr>
            <a:xfrm>
              <a:off x="270927" y="5381937"/>
              <a:ext cx="8673569" cy="1296144"/>
            </a:xfrm>
            <a:prstGeom prst="roundRect">
              <a:avLst/>
            </a:prstGeom>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r>
                <a:rPr lang="en-GB" altLang="ko-KR" sz="7000" baseline="30000" dirty="0">
                  <a:latin typeface="Georgia"/>
                  <a:cs typeface="Georgia"/>
                </a:rPr>
                <a:t>Introduction and Motivation</a:t>
              </a:r>
              <a:endParaRPr lang="en-GB" altLang="ko-KR" sz="7000" baseline="30000" dirty="0">
                <a:latin typeface="Arial"/>
                <a:cs typeface="Arial"/>
              </a:endParaRPr>
            </a:p>
          </p:txBody>
        </p:sp>
      </p:grpSp>
      <p:grpSp>
        <p:nvGrpSpPr>
          <p:cNvPr id="49" name="그룹 48">
            <a:extLst>
              <a:ext uri="{FF2B5EF4-FFF2-40B4-BE49-F238E27FC236}">
                <a16:creationId xmlns:a16="http://schemas.microsoft.com/office/drawing/2014/main" id="{E0A6ED4C-F794-4BAD-9A72-40FFAC144DDB}"/>
              </a:ext>
            </a:extLst>
          </p:cNvPr>
          <p:cNvGrpSpPr/>
          <p:nvPr/>
        </p:nvGrpSpPr>
        <p:grpSpPr>
          <a:xfrm>
            <a:off x="17048557" y="11451391"/>
            <a:ext cx="8783678" cy="1402741"/>
            <a:chOff x="270927" y="5381937"/>
            <a:chExt cx="8783678" cy="1402741"/>
          </a:xfrm>
        </p:grpSpPr>
        <p:sp>
          <p:nvSpPr>
            <p:cNvPr id="50" name="사각형: 둥근 모서리 72">
              <a:extLst>
                <a:ext uri="{FF2B5EF4-FFF2-40B4-BE49-F238E27FC236}">
                  <a16:creationId xmlns:a16="http://schemas.microsoft.com/office/drawing/2014/main" id="{403DE0FE-F2C4-4C7F-BF17-31E481B307F7}"/>
                </a:ext>
              </a:extLst>
            </p:cNvPr>
            <p:cNvSpPr/>
            <p:nvPr/>
          </p:nvSpPr>
          <p:spPr>
            <a:xfrm>
              <a:off x="381036" y="5488534"/>
              <a:ext cx="8673569" cy="1296144"/>
            </a:xfrm>
            <a:prstGeom prst="roundRect">
              <a:avLst/>
            </a:prstGeom>
            <a:solidFill>
              <a:schemeClr val="tx1">
                <a:lumMod val="65000"/>
                <a:lumOff val="35000"/>
                <a:alpha val="40000"/>
              </a:schemeClr>
            </a:solidFill>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endParaRPr lang="en-GB" altLang="ko-KR" sz="7000" baseline="30000" dirty="0">
                <a:latin typeface="Arial"/>
                <a:cs typeface="Arial"/>
              </a:endParaRPr>
            </a:p>
          </p:txBody>
        </p:sp>
        <p:sp>
          <p:nvSpPr>
            <p:cNvPr id="51" name="사각형: 둥근 모서리 1023">
              <a:extLst>
                <a:ext uri="{FF2B5EF4-FFF2-40B4-BE49-F238E27FC236}">
                  <a16:creationId xmlns:a16="http://schemas.microsoft.com/office/drawing/2014/main" id="{C922EC3F-BDC4-439A-8FB5-BC6E9B009F6F}"/>
                </a:ext>
              </a:extLst>
            </p:cNvPr>
            <p:cNvSpPr/>
            <p:nvPr/>
          </p:nvSpPr>
          <p:spPr>
            <a:xfrm>
              <a:off x="270927" y="5381937"/>
              <a:ext cx="8673569" cy="1296144"/>
            </a:xfrm>
            <a:prstGeom prst="roundRect">
              <a:avLst/>
            </a:prstGeom>
            <a:ln w="25400">
              <a:noFill/>
              <a:prstDash val="sysDash"/>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r>
                <a:rPr lang="en-GB" altLang="ko-KR" sz="7000" baseline="30000" dirty="0">
                  <a:latin typeface="Georgia"/>
                  <a:cs typeface="Georgia"/>
                </a:rPr>
                <a:t>System Overview</a:t>
              </a:r>
              <a:endParaRPr lang="en-GB" altLang="ko-KR" sz="7000" baseline="30000" dirty="0">
                <a:latin typeface="Arial"/>
                <a:cs typeface="Arial"/>
              </a:endParaRPr>
            </a:p>
          </p:txBody>
        </p:sp>
      </p:grpSp>
      <p:sp>
        <p:nvSpPr>
          <p:cNvPr id="53" name="직사각형 52">
            <a:extLst>
              <a:ext uri="{FF2B5EF4-FFF2-40B4-BE49-F238E27FC236}">
                <a16:creationId xmlns:a16="http://schemas.microsoft.com/office/drawing/2014/main" id="{5FC373F8-5DFA-4FF5-8C04-F233B1AB1542}"/>
              </a:ext>
            </a:extLst>
          </p:cNvPr>
          <p:cNvSpPr/>
          <p:nvPr/>
        </p:nvSpPr>
        <p:spPr>
          <a:xfrm>
            <a:off x="12896994" y="26429495"/>
            <a:ext cx="16854346" cy="268109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altLang="ko-KR" sz="2800" dirty="0">
                <a:solidFill>
                  <a:schemeClr val="tx1"/>
                </a:solidFill>
                <a:latin typeface="Arial" panose="020B0604020202020204" pitchFamily="34" charset="0"/>
                <a:cs typeface="Arial" panose="020B0604020202020204" pitchFamily="34" charset="0"/>
              </a:rPr>
              <a:t>1) Security, Koenig. 'What Is A Stream Cipher?'. Information Security Blog | Koenig Solutions Limited. </a:t>
            </a:r>
            <a:r>
              <a:rPr lang="en-US" altLang="ko-KR" sz="2800" dirty="0" err="1">
                <a:solidFill>
                  <a:schemeClr val="tx1"/>
                </a:solidFill>
                <a:latin typeface="Arial" panose="020B0604020202020204" pitchFamily="34" charset="0"/>
                <a:cs typeface="Arial" panose="020B0604020202020204" pitchFamily="34" charset="0"/>
              </a:rPr>
              <a:t>N.p</a:t>
            </a:r>
            <a:r>
              <a:rPr lang="en-US" altLang="ko-KR" sz="2800" dirty="0">
                <a:solidFill>
                  <a:schemeClr val="tx1"/>
                </a:solidFill>
                <a:latin typeface="Arial" panose="020B0604020202020204" pitchFamily="34" charset="0"/>
                <a:cs typeface="Arial" panose="020B0604020202020204" pitchFamily="34" charset="0"/>
              </a:rPr>
              <a:t>., 2015. Web. 17 Nov. 2015</a:t>
            </a:r>
          </a:p>
          <a:p>
            <a:pPr marL="457200" indent="-457200">
              <a:buFont typeface="Arial" panose="020B0604020202020204" pitchFamily="34" charset="0"/>
              <a:buChar char="•"/>
            </a:pPr>
            <a:endParaRPr lang="en-US" altLang="ko-KR" sz="100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ko-KR" sz="2800" dirty="0">
                <a:solidFill>
                  <a:schemeClr val="tx1"/>
                </a:solidFill>
                <a:latin typeface="Arial" panose="020B0604020202020204" pitchFamily="34" charset="0"/>
                <a:cs typeface="Arial" panose="020B0604020202020204" pitchFamily="34" charset="0"/>
              </a:rPr>
              <a:t>2) </a:t>
            </a:r>
            <a:r>
              <a:rPr lang="en-US" altLang="ko-KR" sz="2800" dirty="0" err="1">
                <a:solidFill>
                  <a:schemeClr val="tx1"/>
                </a:solidFill>
                <a:latin typeface="Arial" panose="020B0604020202020204" pitchFamily="34" charset="0"/>
                <a:cs typeface="Arial" panose="020B0604020202020204" pitchFamily="34" charset="0"/>
              </a:rPr>
              <a:t>Aantjes</a:t>
            </a:r>
            <a:r>
              <a:rPr lang="en-US" altLang="ko-KR" sz="2800" dirty="0">
                <a:solidFill>
                  <a:schemeClr val="tx1"/>
                </a:solidFill>
                <a:latin typeface="Arial" panose="020B0604020202020204" pitchFamily="34" charset="0"/>
                <a:cs typeface="Arial" panose="020B0604020202020204" pitchFamily="34" charset="0"/>
              </a:rPr>
              <a:t>, </a:t>
            </a:r>
            <a:r>
              <a:rPr lang="en-US" altLang="ko-KR" sz="2800" dirty="0" err="1">
                <a:solidFill>
                  <a:schemeClr val="tx1"/>
                </a:solidFill>
                <a:latin typeface="Arial" panose="020B0604020202020204" pitchFamily="34" charset="0"/>
                <a:cs typeface="Arial" panose="020B0604020202020204" pitchFamily="34" charset="0"/>
              </a:rPr>
              <a:t>Henko</a:t>
            </a:r>
            <a:r>
              <a:rPr lang="en-US" altLang="ko-KR" sz="2800" dirty="0">
                <a:solidFill>
                  <a:schemeClr val="tx1"/>
                </a:solidFill>
                <a:latin typeface="Arial" panose="020B0604020202020204" pitchFamily="34" charset="0"/>
                <a:cs typeface="Arial" panose="020B0604020202020204" pitchFamily="34" charset="0"/>
              </a:rPr>
              <a:t>, Amjad Y. Majid, </a:t>
            </a:r>
            <a:r>
              <a:rPr lang="en-US" altLang="ko-KR" sz="2800" dirty="0" err="1">
                <a:solidFill>
                  <a:schemeClr val="tx1"/>
                </a:solidFill>
                <a:latin typeface="Arial" panose="020B0604020202020204" pitchFamily="34" charset="0"/>
                <a:cs typeface="Arial" panose="020B0604020202020204" pitchFamily="34" charset="0"/>
              </a:rPr>
              <a:t>Przemyslaw</a:t>
            </a:r>
            <a:r>
              <a:rPr lang="en-US" altLang="ko-KR" sz="2800" dirty="0">
                <a:solidFill>
                  <a:schemeClr val="tx1"/>
                </a:solidFill>
                <a:latin typeface="Arial" panose="020B0604020202020204" pitchFamily="34" charset="0"/>
                <a:cs typeface="Arial" panose="020B0604020202020204" pitchFamily="34" charset="0"/>
              </a:rPr>
              <a:t> </a:t>
            </a:r>
            <a:r>
              <a:rPr lang="en-US" altLang="ko-KR" sz="2800" dirty="0" err="1">
                <a:solidFill>
                  <a:schemeClr val="tx1"/>
                </a:solidFill>
                <a:latin typeface="Arial" panose="020B0604020202020204" pitchFamily="34" charset="0"/>
                <a:cs typeface="Arial" panose="020B0604020202020204" pitchFamily="34" charset="0"/>
              </a:rPr>
              <a:t>Pawelczak</a:t>
            </a:r>
            <a:r>
              <a:rPr lang="en-US" altLang="ko-KR" sz="2800" dirty="0">
                <a:solidFill>
                  <a:schemeClr val="tx1"/>
                </a:solidFill>
                <a:latin typeface="Arial" panose="020B0604020202020204" pitchFamily="34" charset="0"/>
                <a:cs typeface="Arial" panose="020B0604020202020204" pitchFamily="34" charset="0"/>
              </a:rPr>
              <a:t>, Jethro Tan, Aaron Parks, Joshua R. Smith, </a:t>
            </a:r>
            <a:r>
              <a:rPr lang="en-US" altLang="ko-KR" sz="2800" dirty="0" err="1">
                <a:solidFill>
                  <a:schemeClr val="tx1"/>
                </a:solidFill>
                <a:latin typeface="Arial" panose="020B0604020202020204" pitchFamily="34" charset="0"/>
                <a:cs typeface="Arial" panose="020B0604020202020204" pitchFamily="34" charset="0"/>
              </a:rPr>
              <a:t>Akshay</a:t>
            </a:r>
            <a:r>
              <a:rPr lang="en-US" altLang="ko-KR" sz="2800" dirty="0">
                <a:solidFill>
                  <a:schemeClr val="tx1"/>
                </a:solidFill>
                <a:latin typeface="Arial" panose="020B0604020202020204" pitchFamily="34" charset="0"/>
                <a:cs typeface="Arial" panose="020B0604020202020204" pitchFamily="34" charset="0"/>
              </a:rPr>
              <a:t> </a:t>
            </a:r>
            <a:r>
              <a:rPr lang="en-US" altLang="ko-KR" sz="2800" dirty="0" err="1">
                <a:solidFill>
                  <a:schemeClr val="tx1"/>
                </a:solidFill>
                <a:latin typeface="Arial" panose="020B0604020202020204" pitchFamily="34" charset="0"/>
                <a:cs typeface="Arial" panose="020B0604020202020204" pitchFamily="34" charset="0"/>
              </a:rPr>
              <a:t>Uttama</a:t>
            </a:r>
            <a:r>
              <a:rPr lang="en-US" altLang="ko-KR" sz="2800" dirty="0">
                <a:solidFill>
                  <a:schemeClr val="tx1"/>
                </a:solidFill>
                <a:latin typeface="Arial" panose="020B0604020202020204" pitchFamily="34" charset="0"/>
                <a:cs typeface="Arial" panose="020B0604020202020204" pitchFamily="34" charset="0"/>
              </a:rPr>
              <a:t> </a:t>
            </a:r>
            <a:r>
              <a:rPr lang="en-US" altLang="ko-KR" sz="2800" dirty="0" err="1">
                <a:solidFill>
                  <a:schemeClr val="tx1"/>
                </a:solidFill>
                <a:latin typeface="Arial" panose="020B0604020202020204" pitchFamily="34" charset="0"/>
                <a:cs typeface="Arial" panose="020B0604020202020204" pitchFamily="34" charset="0"/>
              </a:rPr>
              <a:t>Nambi</a:t>
            </a:r>
            <a:r>
              <a:rPr lang="en-US" altLang="ko-KR" sz="2800" dirty="0">
                <a:solidFill>
                  <a:schemeClr val="tx1"/>
                </a:solidFill>
                <a:latin typeface="Arial" panose="020B0604020202020204" pitchFamily="34" charset="0"/>
                <a:cs typeface="Arial" panose="020B0604020202020204" pitchFamily="34" charset="0"/>
              </a:rPr>
              <a:t> SN et al. "Fast Downstream to Many (Computational) RFIDs." Proc. IEEE 54 (2016): 1-12.</a:t>
            </a:r>
          </a:p>
        </p:txBody>
      </p:sp>
      <p:grpSp>
        <p:nvGrpSpPr>
          <p:cNvPr id="54" name="그룹 53">
            <a:extLst>
              <a:ext uri="{FF2B5EF4-FFF2-40B4-BE49-F238E27FC236}">
                <a16:creationId xmlns:a16="http://schemas.microsoft.com/office/drawing/2014/main" id="{559F70CE-38E3-4016-96F9-A2DCC57FAAAC}"/>
              </a:ext>
            </a:extLst>
          </p:cNvPr>
          <p:cNvGrpSpPr/>
          <p:nvPr/>
        </p:nvGrpSpPr>
        <p:grpSpPr>
          <a:xfrm>
            <a:off x="12828001" y="25820061"/>
            <a:ext cx="3042177" cy="720080"/>
            <a:chOff x="179765" y="5381937"/>
            <a:chExt cx="8874840" cy="1402741"/>
          </a:xfrm>
        </p:grpSpPr>
        <p:sp>
          <p:nvSpPr>
            <p:cNvPr id="55" name="사각형: 둥근 모서리 289">
              <a:extLst>
                <a:ext uri="{FF2B5EF4-FFF2-40B4-BE49-F238E27FC236}">
                  <a16:creationId xmlns:a16="http://schemas.microsoft.com/office/drawing/2014/main" id="{EB89C5D1-C047-4168-B290-6EA64BBDFA9D}"/>
                </a:ext>
              </a:extLst>
            </p:cNvPr>
            <p:cNvSpPr/>
            <p:nvPr/>
          </p:nvSpPr>
          <p:spPr>
            <a:xfrm>
              <a:off x="381036" y="5488534"/>
              <a:ext cx="8673569" cy="1296144"/>
            </a:xfrm>
            <a:prstGeom prst="roundRect">
              <a:avLst/>
            </a:prstGeom>
            <a:solidFill>
              <a:schemeClr val="tx1">
                <a:lumMod val="65000"/>
                <a:lumOff val="35000"/>
                <a:alpha val="40000"/>
              </a:schemeClr>
            </a:solidFill>
            <a:ln>
              <a:noFill/>
            </a:ln>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endParaRPr lang="en-GB" altLang="ko-KR" sz="3800" baseline="30000" dirty="0">
                <a:latin typeface="Arial"/>
                <a:cs typeface="Arial"/>
              </a:endParaRPr>
            </a:p>
          </p:txBody>
        </p:sp>
        <p:sp>
          <p:nvSpPr>
            <p:cNvPr id="56" name="사각형: 둥근 모서리 290">
              <a:extLst>
                <a:ext uri="{FF2B5EF4-FFF2-40B4-BE49-F238E27FC236}">
                  <a16:creationId xmlns:a16="http://schemas.microsoft.com/office/drawing/2014/main" id="{79181E6D-16C2-47EB-867B-1098B30FCA22}"/>
                </a:ext>
              </a:extLst>
            </p:cNvPr>
            <p:cNvSpPr/>
            <p:nvPr/>
          </p:nvSpPr>
          <p:spPr>
            <a:xfrm>
              <a:off x="179765" y="5381937"/>
              <a:ext cx="8718880" cy="1296145"/>
            </a:xfrm>
            <a:prstGeom prst="roundRect">
              <a:avLst/>
            </a:prstGeom>
            <a:effectLst>
              <a:innerShdw blurRad="63500" dist="50800" dir="13320000">
                <a:schemeClr val="bg1"/>
              </a:inn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b" anchorCtr="0"/>
            <a:lstStyle/>
            <a:p>
              <a:pPr algn="ctr"/>
              <a:r>
                <a:rPr lang="en-GB" altLang="ko-KR" sz="3800" baseline="30000" dirty="0">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Reference</a:t>
              </a:r>
            </a:p>
          </p:txBody>
        </p:sp>
      </p:grpSp>
      <p:sp>
        <p:nvSpPr>
          <p:cNvPr id="4" name="TextBox 3">
            <a:extLst>
              <a:ext uri="{FF2B5EF4-FFF2-40B4-BE49-F238E27FC236}">
                <a16:creationId xmlns:a16="http://schemas.microsoft.com/office/drawing/2014/main" id="{2F409EEF-B521-4ECE-8FEB-171422D3B8D3}"/>
              </a:ext>
            </a:extLst>
          </p:cNvPr>
          <p:cNvSpPr txBox="1"/>
          <p:nvPr/>
        </p:nvSpPr>
        <p:spPr>
          <a:xfrm>
            <a:off x="1167633" y="18317439"/>
            <a:ext cx="11017224" cy="1477328"/>
          </a:xfrm>
          <a:prstGeom prst="rect">
            <a:avLst/>
          </a:prstGeom>
          <a:noFill/>
        </p:spPr>
        <p:txBody>
          <a:bodyPr wrap="square" rtlCol="0">
            <a:spAutoFit/>
          </a:bodyPr>
          <a:lstStyle/>
          <a:p>
            <a:pPr marL="457200" indent="-457200">
              <a:buFont typeface="Arial" panose="020B0604020202020204" pitchFamily="34" charset="0"/>
              <a:buChar char="•"/>
            </a:pPr>
            <a:r>
              <a:rPr lang="en-US" altLang="zh-CN" sz="3000" dirty="0">
                <a:latin typeface="Arial" panose="020B0604020202020204" pitchFamily="34" charset="0"/>
                <a:cs typeface="Arial" panose="020B0604020202020204" pitchFamily="34" charset="0"/>
              </a:rPr>
              <a:t>The software-based attestation relies on challenge-response protocol to check the integrity of the memory states of a remote device.</a:t>
            </a:r>
            <a:endParaRPr lang="zh-CN" altLang="en-US" sz="3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3BDA7BE-E5F2-4B7F-97C5-C34A5D6D4E51}"/>
              </a:ext>
            </a:extLst>
          </p:cNvPr>
          <p:cNvSpPr txBox="1"/>
          <p:nvPr/>
        </p:nvSpPr>
        <p:spPr>
          <a:xfrm>
            <a:off x="4416760" y="23706558"/>
            <a:ext cx="4176465"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Software-based attestation scheme</a:t>
            </a:r>
            <a:endParaRPr lang="zh-CN" altLang="en-US" sz="2000" dirty="0">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04992FC8-3957-453D-948F-07F87404588F}"/>
              </a:ext>
            </a:extLst>
          </p:cNvPr>
          <p:cNvPicPr>
            <a:picLocks noChangeAspect="1"/>
          </p:cNvPicPr>
          <p:nvPr/>
        </p:nvPicPr>
        <p:blipFill>
          <a:blip r:embed="rId2"/>
          <a:stretch>
            <a:fillRect/>
          </a:stretch>
        </p:blipFill>
        <p:spPr>
          <a:xfrm>
            <a:off x="833399" y="24646473"/>
            <a:ext cx="5662826" cy="2143125"/>
          </a:xfrm>
          <a:prstGeom prst="rect">
            <a:avLst/>
          </a:prstGeom>
        </p:spPr>
      </p:pic>
      <p:pic>
        <p:nvPicPr>
          <p:cNvPr id="35" name="Picture 34">
            <a:extLst>
              <a:ext uri="{FF2B5EF4-FFF2-40B4-BE49-F238E27FC236}">
                <a16:creationId xmlns:a16="http://schemas.microsoft.com/office/drawing/2014/main" id="{648D221F-D29D-4DFD-A858-61522285450E}"/>
              </a:ext>
            </a:extLst>
          </p:cNvPr>
          <p:cNvPicPr>
            <a:picLocks noChangeAspect="1"/>
          </p:cNvPicPr>
          <p:nvPr/>
        </p:nvPicPr>
        <p:blipFill>
          <a:blip r:embed="rId3"/>
          <a:stretch>
            <a:fillRect/>
          </a:stretch>
        </p:blipFill>
        <p:spPr>
          <a:xfrm>
            <a:off x="6504993" y="24646473"/>
            <a:ext cx="5699719" cy="2124075"/>
          </a:xfrm>
          <a:prstGeom prst="rect">
            <a:avLst/>
          </a:prstGeom>
        </p:spPr>
      </p:pic>
      <p:sp>
        <p:nvSpPr>
          <p:cNvPr id="99" name="TextBox 98">
            <a:extLst>
              <a:ext uri="{FF2B5EF4-FFF2-40B4-BE49-F238E27FC236}">
                <a16:creationId xmlns:a16="http://schemas.microsoft.com/office/drawing/2014/main" id="{6B06A359-2BC7-431E-A9AE-4E5E5A07289E}"/>
              </a:ext>
            </a:extLst>
          </p:cNvPr>
          <p:cNvSpPr txBox="1"/>
          <p:nvPr/>
        </p:nvSpPr>
        <p:spPr>
          <a:xfrm>
            <a:off x="6437258" y="26789598"/>
            <a:ext cx="5027519" cy="707886"/>
          </a:xfrm>
          <a:prstGeom prst="rect">
            <a:avLst/>
          </a:prstGeom>
          <a:noFill/>
        </p:spPr>
        <p:txBody>
          <a:bodyPr wrap="square" rtlCol="0">
            <a:spAutoFit/>
          </a:bodyPr>
          <a:lstStyle/>
          <a:p>
            <a:r>
              <a:rPr lang="en-US" altLang="zh-CN" sz="2000" dirty="0">
                <a:solidFill>
                  <a:srgbClr val="808285"/>
                </a:solidFill>
                <a:latin typeface="Arial" panose="020B0604020202020204" pitchFamily="34" charset="0"/>
                <a:cs typeface="Arial" panose="020B0604020202020204" pitchFamily="34" charset="0"/>
              </a:rPr>
              <a:t>Verification procedure failed: the memory content has been changed</a:t>
            </a:r>
            <a:endParaRPr lang="zh-CN" altLang="en-US" sz="2000" dirty="0">
              <a:solidFill>
                <a:srgbClr val="808285"/>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87BA10C1-53EB-4C10-9944-52E0BD38CFFA}"/>
              </a:ext>
            </a:extLst>
          </p:cNvPr>
          <p:cNvSpPr txBox="1"/>
          <p:nvPr/>
        </p:nvSpPr>
        <p:spPr>
          <a:xfrm>
            <a:off x="900595" y="26825544"/>
            <a:ext cx="5172431" cy="707886"/>
          </a:xfrm>
          <a:prstGeom prst="rect">
            <a:avLst/>
          </a:prstGeom>
          <a:noFill/>
        </p:spPr>
        <p:txBody>
          <a:bodyPr wrap="square" rtlCol="0">
            <a:spAutoFit/>
          </a:bodyPr>
          <a:lstStyle/>
          <a:p>
            <a:r>
              <a:rPr lang="en-US" altLang="zh-CN" sz="2000" dirty="0">
                <a:solidFill>
                  <a:srgbClr val="808285"/>
                </a:solidFill>
                <a:latin typeface="Arial" panose="020B0604020202020204" pitchFamily="34" charset="0"/>
                <a:cs typeface="Arial" panose="020B0604020202020204" pitchFamily="34" charset="0"/>
              </a:rPr>
              <a:t>Verification procedure succeed: the memory content is the same as expected</a:t>
            </a:r>
            <a:endParaRPr lang="zh-CN" altLang="en-US" sz="2000" dirty="0">
              <a:solidFill>
                <a:srgbClr val="808285"/>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BCFD6AE-D564-4713-B0AB-1F09C46635F6}"/>
              </a:ext>
            </a:extLst>
          </p:cNvPr>
          <p:cNvPicPr>
            <a:picLocks noChangeAspect="1"/>
          </p:cNvPicPr>
          <p:nvPr/>
        </p:nvPicPr>
        <p:blipFill>
          <a:blip r:embed="rId4"/>
          <a:stretch>
            <a:fillRect/>
          </a:stretch>
        </p:blipFill>
        <p:spPr>
          <a:xfrm>
            <a:off x="2175744" y="20058335"/>
            <a:ext cx="8991709" cy="3516576"/>
          </a:xfrm>
          <a:prstGeom prst="rect">
            <a:avLst/>
          </a:prstGeom>
        </p:spPr>
      </p:pic>
      <p:sp>
        <p:nvSpPr>
          <p:cNvPr id="41" name="직사각형 40">
            <a:extLst>
              <a:ext uri="{FF2B5EF4-FFF2-40B4-BE49-F238E27FC236}">
                <a16:creationId xmlns:a16="http://schemas.microsoft.com/office/drawing/2014/main" id="{D0C3215F-4D23-4B46-AE9C-9AE91D021EAD}"/>
              </a:ext>
            </a:extLst>
          </p:cNvPr>
          <p:cNvSpPr/>
          <p:nvPr/>
        </p:nvSpPr>
        <p:spPr>
          <a:xfrm>
            <a:off x="13048953" y="6676665"/>
            <a:ext cx="16561840" cy="342038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altLang="ko-KR" sz="3000" dirty="0">
                <a:solidFill>
                  <a:schemeClr val="tx1"/>
                </a:solidFill>
                <a:latin typeface="Arial" panose="020B0604020202020204" pitchFamily="34" charset="0"/>
                <a:cs typeface="Arial" panose="020B0604020202020204" pitchFamily="34" charset="0"/>
              </a:rPr>
              <a:t>Computational RFID tags are generally </a:t>
            </a:r>
            <a:r>
              <a:rPr lang="en-US" altLang="ko-KR" sz="3000" dirty="0" err="1">
                <a:solidFill>
                  <a:schemeClr val="tx1"/>
                </a:solidFill>
                <a:latin typeface="Arial" panose="020B0604020202020204" pitchFamily="34" charset="0"/>
                <a:cs typeface="Arial" panose="020B0604020202020204" pitchFamily="34" charset="0"/>
              </a:rPr>
              <a:t>batteryless</a:t>
            </a:r>
            <a:r>
              <a:rPr lang="en-US" altLang="ko-KR" sz="3000" dirty="0">
                <a:solidFill>
                  <a:schemeClr val="tx1"/>
                </a:solidFill>
                <a:latin typeface="Arial" panose="020B0604020202020204" pitchFamily="34" charset="0"/>
                <a:cs typeface="Arial" panose="020B0604020202020204" pitchFamily="34" charset="0"/>
              </a:rPr>
              <a:t>, RF-powered computing and sensing systems built on (CRFID) RFID technology. The CRFID provides the limited resources of its devices that is difficult to implement a traditional ciphers and implementing security services that is extremely challenging.</a:t>
            </a:r>
          </a:p>
          <a:p>
            <a:endParaRPr lang="en-US" altLang="ko-KR" sz="120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ko-KR" sz="3000" dirty="0">
                <a:solidFill>
                  <a:schemeClr val="tx1"/>
                </a:solidFill>
                <a:latin typeface="Arial" panose="020B0604020202020204" pitchFamily="34" charset="0"/>
                <a:cs typeface="Arial" panose="020B0604020202020204" pitchFamily="34" charset="0"/>
              </a:rPr>
              <a:t>Crypto4RFID project supports to strengthen the security services by verifying between an RFID reader and CRFID with Hash function, Attestation, and SRAM-based PUFs.</a:t>
            </a:r>
          </a:p>
        </p:txBody>
      </p:sp>
      <p:sp>
        <p:nvSpPr>
          <p:cNvPr id="42" name="직사각형 124">
            <a:extLst>
              <a:ext uri="{FF2B5EF4-FFF2-40B4-BE49-F238E27FC236}">
                <a16:creationId xmlns:a16="http://schemas.microsoft.com/office/drawing/2014/main" id="{04962F86-4FA5-42D3-9162-ABEDEFA2DB7E}"/>
              </a:ext>
            </a:extLst>
          </p:cNvPr>
          <p:cNvSpPr/>
          <p:nvPr/>
        </p:nvSpPr>
        <p:spPr>
          <a:xfrm>
            <a:off x="30421884" y="17981642"/>
            <a:ext cx="11358262" cy="223224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AU" altLang="ko-KR" sz="3000" b="1" dirty="0">
                <a:solidFill>
                  <a:schemeClr val="tx1"/>
                </a:solidFill>
                <a:latin typeface="Arial" panose="020B0604020202020204" pitchFamily="34" charset="0"/>
                <a:cs typeface="Arial" panose="020B0604020202020204" pitchFamily="34" charset="0"/>
              </a:rPr>
              <a:t>Client Software?</a:t>
            </a:r>
            <a:br>
              <a:rPr lang="en-AU" altLang="ko-KR" sz="3000" dirty="0">
                <a:solidFill>
                  <a:schemeClr val="tx1"/>
                </a:solidFill>
                <a:latin typeface="Arial" panose="020B0604020202020204" pitchFamily="34" charset="0"/>
                <a:cs typeface="Arial" panose="020B0604020202020204" pitchFamily="34" charset="0"/>
              </a:rPr>
            </a:br>
            <a:r>
              <a:rPr lang="en-US" altLang="ko-KR" sz="3000" dirty="0">
                <a:solidFill>
                  <a:schemeClr val="tx1"/>
                </a:solidFill>
                <a:latin typeface="Arial" panose="020B0604020202020204" pitchFamily="34" charset="0"/>
                <a:cs typeface="Arial" panose="020B0604020202020204" pitchFamily="34" charset="0"/>
              </a:rPr>
              <a:t>Client software can make the communication between a reader and CRFID tag using Low-Level Reader Protocol.</a:t>
            </a:r>
          </a:p>
          <a:p>
            <a:pPr marL="457200" indent="-457200">
              <a:buFont typeface="Arial" panose="020B0604020202020204" pitchFamily="34" charset="0"/>
              <a:buChar char="•"/>
            </a:pPr>
            <a:endParaRPr lang="en-US" altLang="ko-KR" sz="300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altLang="ko-KR" sz="1200" dirty="0">
              <a:solidFill>
                <a:schemeClr val="tx1"/>
              </a:solidFill>
              <a:latin typeface="Arial" panose="020B0604020202020204" pitchFamily="34" charset="0"/>
              <a:cs typeface="Arial" panose="020B0604020202020204" pitchFamily="34" charset="0"/>
            </a:endParaRPr>
          </a:p>
          <a:p>
            <a:endParaRPr lang="en-US" altLang="ko-KR" sz="1200" dirty="0">
              <a:solidFill>
                <a:schemeClr val="tx1"/>
              </a:solidFill>
              <a:latin typeface="Arial" panose="020B0604020202020204" pitchFamily="34" charset="0"/>
              <a:cs typeface="Arial" panose="020B0604020202020204" pitchFamily="34" charset="0"/>
            </a:endParaRPr>
          </a:p>
        </p:txBody>
      </p:sp>
      <p:grpSp>
        <p:nvGrpSpPr>
          <p:cNvPr id="43" name="그룹 5">
            <a:extLst>
              <a:ext uri="{FF2B5EF4-FFF2-40B4-BE49-F238E27FC236}">
                <a16:creationId xmlns:a16="http://schemas.microsoft.com/office/drawing/2014/main" id="{3DBD494D-2614-458D-8CC6-BA5B4E1FC4B3}"/>
              </a:ext>
            </a:extLst>
          </p:cNvPr>
          <p:cNvGrpSpPr/>
          <p:nvPr/>
        </p:nvGrpSpPr>
        <p:grpSpPr>
          <a:xfrm>
            <a:off x="30489641" y="19614595"/>
            <a:ext cx="5510352" cy="3658609"/>
            <a:chOff x="30489641" y="19614595"/>
            <a:chExt cx="5510352" cy="3658609"/>
          </a:xfrm>
        </p:grpSpPr>
        <p:pic>
          <p:nvPicPr>
            <p:cNvPr id="45" name="Picture 3">
              <a:extLst>
                <a:ext uri="{FF2B5EF4-FFF2-40B4-BE49-F238E27FC236}">
                  <a16:creationId xmlns:a16="http://schemas.microsoft.com/office/drawing/2014/main" id="{BAEAE162-65E5-491F-94AD-35D6BAEB37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9641" y="19614595"/>
              <a:ext cx="5510352" cy="3197218"/>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모서리가 둥근 직사각형 1">
              <a:extLst>
                <a:ext uri="{FF2B5EF4-FFF2-40B4-BE49-F238E27FC236}">
                  <a16:creationId xmlns:a16="http://schemas.microsoft.com/office/drawing/2014/main" id="{4C9C7297-D3A0-4BF1-B052-5097C7470403}"/>
                </a:ext>
              </a:extLst>
            </p:cNvPr>
            <p:cNvSpPr/>
            <p:nvPr/>
          </p:nvSpPr>
          <p:spPr>
            <a:xfrm>
              <a:off x="31439568" y="22816004"/>
              <a:ext cx="3297616"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latin typeface="Arial"/>
                </a:rPr>
                <a:t>&lt;Read WISP data&gt;</a:t>
              </a:r>
              <a:endParaRPr lang="ko-KR" altLang="en-US" sz="2800" dirty="0">
                <a:solidFill>
                  <a:schemeClr val="tx1"/>
                </a:solidFill>
                <a:latin typeface="Arial"/>
              </a:endParaRPr>
            </a:p>
          </p:txBody>
        </p:sp>
      </p:grpSp>
      <p:grpSp>
        <p:nvGrpSpPr>
          <p:cNvPr id="47" name="그룹 6">
            <a:extLst>
              <a:ext uri="{FF2B5EF4-FFF2-40B4-BE49-F238E27FC236}">
                <a16:creationId xmlns:a16="http://schemas.microsoft.com/office/drawing/2014/main" id="{6E2A12AE-6403-451F-A23F-A4393A56E9EF}"/>
              </a:ext>
            </a:extLst>
          </p:cNvPr>
          <p:cNvGrpSpPr/>
          <p:nvPr/>
        </p:nvGrpSpPr>
        <p:grpSpPr>
          <a:xfrm>
            <a:off x="36122761" y="19614595"/>
            <a:ext cx="5520130" cy="3658609"/>
            <a:chOff x="36122761" y="19614595"/>
            <a:chExt cx="5520130" cy="3658609"/>
          </a:xfrm>
        </p:grpSpPr>
        <p:pic>
          <p:nvPicPr>
            <p:cNvPr id="48" name="Picture 4">
              <a:extLst>
                <a:ext uri="{FF2B5EF4-FFF2-40B4-BE49-F238E27FC236}">
                  <a16:creationId xmlns:a16="http://schemas.microsoft.com/office/drawing/2014/main" id="{0E97A202-7E50-440D-B728-FEDE3F0A23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22761" y="19614595"/>
              <a:ext cx="5520130" cy="318138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모서리가 둥근 직사각형 34">
              <a:extLst>
                <a:ext uri="{FF2B5EF4-FFF2-40B4-BE49-F238E27FC236}">
                  <a16:creationId xmlns:a16="http://schemas.microsoft.com/office/drawing/2014/main" id="{394928FE-2FB8-4F43-9EA0-EA5B9F53B93C}"/>
                </a:ext>
              </a:extLst>
            </p:cNvPr>
            <p:cNvSpPr/>
            <p:nvPr/>
          </p:nvSpPr>
          <p:spPr>
            <a:xfrm>
              <a:off x="37234018" y="22816004"/>
              <a:ext cx="3297616"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latin typeface="Arial"/>
                </a:rPr>
                <a:t>&lt;Write WISP data&gt;</a:t>
              </a:r>
              <a:endParaRPr lang="ko-KR" altLang="en-US" sz="2800" dirty="0">
                <a:solidFill>
                  <a:schemeClr val="tx1"/>
                </a:solidFill>
                <a:latin typeface="Arial"/>
              </a:endParaRPr>
            </a:p>
          </p:txBody>
        </p:sp>
      </p:grpSp>
      <p:grpSp>
        <p:nvGrpSpPr>
          <p:cNvPr id="58" name="그룹 3">
            <a:extLst>
              <a:ext uri="{FF2B5EF4-FFF2-40B4-BE49-F238E27FC236}">
                <a16:creationId xmlns:a16="http://schemas.microsoft.com/office/drawing/2014/main" id="{B0224026-BE8D-48F7-8A87-E34A9A97DD88}"/>
              </a:ext>
            </a:extLst>
          </p:cNvPr>
          <p:cNvGrpSpPr/>
          <p:nvPr/>
        </p:nvGrpSpPr>
        <p:grpSpPr>
          <a:xfrm>
            <a:off x="31439568" y="23273204"/>
            <a:ext cx="10623116" cy="4915191"/>
            <a:chOff x="31439568" y="23273204"/>
            <a:chExt cx="10623116" cy="4915191"/>
          </a:xfrm>
        </p:grpSpPr>
        <p:pic>
          <p:nvPicPr>
            <p:cNvPr id="59" name="그림 17">
              <a:extLst>
                <a:ext uri="{FF2B5EF4-FFF2-40B4-BE49-F238E27FC236}">
                  <a16:creationId xmlns:a16="http://schemas.microsoft.com/office/drawing/2014/main" id="{66182E8B-A2D0-4642-975A-B91DCD1317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39568" y="23273204"/>
              <a:ext cx="9761378" cy="4915191"/>
            </a:xfrm>
            <a:prstGeom prst="rect">
              <a:avLst/>
            </a:prstGeom>
          </p:spPr>
        </p:pic>
        <p:sp>
          <p:nvSpPr>
            <p:cNvPr id="60" name="모서리가 둥근 직사각형 35">
              <a:extLst>
                <a:ext uri="{FF2B5EF4-FFF2-40B4-BE49-F238E27FC236}">
                  <a16:creationId xmlns:a16="http://schemas.microsoft.com/office/drawing/2014/main" id="{7DF47CA0-05BC-45D3-8242-6217B7FBA2FA}"/>
                </a:ext>
              </a:extLst>
            </p:cNvPr>
            <p:cNvSpPr/>
            <p:nvPr/>
          </p:nvSpPr>
          <p:spPr>
            <a:xfrm>
              <a:off x="37836009" y="27658264"/>
              <a:ext cx="4226675"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latin typeface="Arial"/>
                </a:rPr>
                <a:t>&lt;System architecture&gt;</a:t>
              </a:r>
              <a:endParaRPr lang="ko-KR" altLang="en-US" sz="2800" dirty="0">
                <a:solidFill>
                  <a:schemeClr val="tx1"/>
                </a:solidFill>
                <a:latin typeface="Arial"/>
              </a:endParaRPr>
            </a:p>
          </p:txBody>
        </p:sp>
      </p:grpSp>
      <p:pic>
        <p:nvPicPr>
          <p:cNvPr id="62" name="图片 3">
            <a:extLst>
              <a:ext uri="{FF2B5EF4-FFF2-40B4-BE49-F238E27FC236}">
                <a16:creationId xmlns:a16="http://schemas.microsoft.com/office/drawing/2014/main" id="{C9798C82-713B-4BC7-B59C-72FD1D5E25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26345" y="9502408"/>
            <a:ext cx="3325541" cy="1702226"/>
          </a:xfrm>
          <a:prstGeom prst="rect">
            <a:avLst/>
          </a:prstGeom>
        </p:spPr>
      </p:pic>
      <p:pic>
        <p:nvPicPr>
          <p:cNvPr id="63" name="图片 6" descr="图片包含 纵横字谜, 文字&#10;&#10;已生成高可信度的说明">
            <a:extLst>
              <a:ext uri="{FF2B5EF4-FFF2-40B4-BE49-F238E27FC236}">
                <a16:creationId xmlns:a16="http://schemas.microsoft.com/office/drawing/2014/main" id="{4559F6C4-FAC3-4FDF-9177-96F9697533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99625" y="9507306"/>
            <a:ext cx="3468829" cy="1769336"/>
          </a:xfrm>
          <a:prstGeom prst="rect">
            <a:avLst/>
          </a:prstGeom>
        </p:spPr>
      </p:pic>
      <p:grpSp>
        <p:nvGrpSpPr>
          <p:cNvPr id="199" name="组合 5">
            <a:extLst>
              <a:ext uri="{FF2B5EF4-FFF2-40B4-BE49-F238E27FC236}">
                <a16:creationId xmlns:a16="http://schemas.microsoft.com/office/drawing/2014/main" id="{42E5AC5B-D46D-4F36-8043-B7103890A587}"/>
              </a:ext>
            </a:extLst>
          </p:cNvPr>
          <p:cNvGrpSpPr/>
          <p:nvPr/>
        </p:nvGrpSpPr>
        <p:grpSpPr>
          <a:xfrm>
            <a:off x="19605498" y="22360408"/>
            <a:ext cx="4336975" cy="2591372"/>
            <a:chOff x="19123372" y="20551106"/>
            <a:chExt cx="4336975" cy="2591372"/>
          </a:xfrm>
        </p:grpSpPr>
        <p:sp>
          <p:nvSpPr>
            <p:cNvPr id="200" name="矩形 33">
              <a:extLst>
                <a:ext uri="{FF2B5EF4-FFF2-40B4-BE49-F238E27FC236}">
                  <a16:creationId xmlns:a16="http://schemas.microsoft.com/office/drawing/2014/main" id="{D8D338B4-1F4C-4981-8B91-2B01CCAFB59F}"/>
                </a:ext>
              </a:extLst>
            </p:cNvPr>
            <p:cNvSpPr/>
            <p:nvPr/>
          </p:nvSpPr>
          <p:spPr>
            <a:xfrm>
              <a:off x="19123372" y="21330294"/>
              <a:ext cx="4336975" cy="1812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000" dirty="0">
                  <a:latin typeface="Arial" panose="020B0604020202020204" pitchFamily="34" charset="0"/>
                  <a:cs typeface="Arial" panose="020B0604020202020204" pitchFamily="34" charset="0"/>
                </a:rPr>
                <a:t>PC Client</a:t>
              </a:r>
              <a:endParaRPr lang="zh-CN" altLang="en-US" sz="3000" dirty="0">
                <a:latin typeface="Arial" panose="020B0604020202020204" pitchFamily="34" charset="0"/>
                <a:cs typeface="Arial" panose="020B0604020202020204" pitchFamily="34" charset="0"/>
              </a:endParaRPr>
            </a:p>
          </p:txBody>
        </p:sp>
        <p:pic>
          <p:nvPicPr>
            <p:cNvPr id="201" name="图片 3">
              <a:extLst>
                <a:ext uri="{FF2B5EF4-FFF2-40B4-BE49-F238E27FC236}">
                  <a16:creationId xmlns:a16="http://schemas.microsoft.com/office/drawing/2014/main" id="{7D221C12-F8B1-43C4-A85A-27F0AE5BD381}"/>
                </a:ext>
              </a:extLst>
            </p:cNvPr>
            <p:cNvPicPr>
              <a:picLocks noChangeAspect="1"/>
            </p:cNvPicPr>
            <p:nvPr/>
          </p:nvPicPr>
          <p:blipFill>
            <a:blip r:embed="rId10"/>
            <a:stretch>
              <a:fillRect/>
            </a:stretch>
          </p:blipFill>
          <p:spPr>
            <a:xfrm>
              <a:off x="20950203" y="20551106"/>
              <a:ext cx="683311" cy="779188"/>
            </a:xfrm>
            <a:prstGeom prst="rect">
              <a:avLst/>
            </a:prstGeom>
          </p:spPr>
        </p:pic>
      </p:grpSp>
      <p:cxnSp>
        <p:nvCxnSpPr>
          <p:cNvPr id="202" name="直接箭头连接符 16">
            <a:extLst>
              <a:ext uri="{FF2B5EF4-FFF2-40B4-BE49-F238E27FC236}">
                <a16:creationId xmlns:a16="http://schemas.microsoft.com/office/drawing/2014/main" id="{5843F451-BCE8-4DA9-A4AE-E2BD3BA80513}"/>
              </a:ext>
            </a:extLst>
          </p:cNvPr>
          <p:cNvCxnSpPr/>
          <p:nvPr/>
        </p:nvCxnSpPr>
        <p:spPr>
          <a:xfrm flipV="1">
            <a:off x="19992174" y="15800675"/>
            <a:ext cx="0" cy="64350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3" name="文本框 17">
            <a:extLst>
              <a:ext uri="{FF2B5EF4-FFF2-40B4-BE49-F238E27FC236}">
                <a16:creationId xmlns:a16="http://schemas.microsoft.com/office/drawing/2014/main" id="{C01E11AB-D2DA-4731-9053-67085CF52048}"/>
              </a:ext>
            </a:extLst>
          </p:cNvPr>
          <p:cNvSpPr txBox="1"/>
          <p:nvPr/>
        </p:nvSpPr>
        <p:spPr>
          <a:xfrm>
            <a:off x="19344136" y="17740138"/>
            <a:ext cx="646331" cy="2697355"/>
          </a:xfrm>
          <a:prstGeom prst="rect">
            <a:avLst/>
          </a:prstGeom>
          <a:noFill/>
        </p:spPr>
        <p:txBody>
          <a:bodyPr vert="eaVert" wrap="square" rtlCol="0">
            <a:spAutoFit/>
          </a:bodyPr>
          <a:lstStyle/>
          <a:p>
            <a:r>
              <a:rPr lang="en-US" altLang="zh-CN" sz="3000" b="1" i="1" dirty="0">
                <a:latin typeface="Arial" panose="020B0604020202020204" pitchFamily="34" charset="0"/>
                <a:cs typeface="Arial" panose="020B0604020202020204" pitchFamily="34" charset="0"/>
              </a:rPr>
              <a:t>INVENTORY</a:t>
            </a:r>
            <a:endParaRPr lang="zh-CN" altLang="en-US" sz="3000" b="1" i="1" dirty="0">
              <a:latin typeface="Arial" panose="020B0604020202020204" pitchFamily="34" charset="0"/>
              <a:cs typeface="Arial" panose="020B0604020202020204" pitchFamily="34" charset="0"/>
            </a:endParaRPr>
          </a:p>
        </p:txBody>
      </p:sp>
      <p:cxnSp>
        <p:nvCxnSpPr>
          <p:cNvPr id="204" name="直接箭头连接符 40">
            <a:extLst>
              <a:ext uri="{FF2B5EF4-FFF2-40B4-BE49-F238E27FC236}">
                <a16:creationId xmlns:a16="http://schemas.microsoft.com/office/drawing/2014/main" id="{ACA11A60-077C-481E-B01D-ACC8760D1391}"/>
              </a:ext>
            </a:extLst>
          </p:cNvPr>
          <p:cNvCxnSpPr/>
          <p:nvPr/>
        </p:nvCxnSpPr>
        <p:spPr>
          <a:xfrm flipV="1">
            <a:off x="21281462" y="15772963"/>
            <a:ext cx="0" cy="643504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05" name="文本框 41">
            <a:extLst>
              <a:ext uri="{FF2B5EF4-FFF2-40B4-BE49-F238E27FC236}">
                <a16:creationId xmlns:a16="http://schemas.microsoft.com/office/drawing/2014/main" id="{C06D4909-DBAA-4362-8790-338B0757C3A1}"/>
              </a:ext>
            </a:extLst>
          </p:cNvPr>
          <p:cNvSpPr txBox="1"/>
          <p:nvPr/>
        </p:nvSpPr>
        <p:spPr>
          <a:xfrm>
            <a:off x="20623678" y="17712426"/>
            <a:ext cx="646331" cy="2697355"/>
          </a:xfrm>
          <a:prstGeom prst="rect">
            <a:avLst/>
          </a:prstGeom>
          <a:noFill/>
        </p:spPr>
        <p:txBody>
          <a:bodyPr vert="eaVert" wrap="square" rtlCol="0">
            <a:spAutoFit/>
          </a:bodyPr>
          <a:lstStyle/>
          <a:p>
            <a:r>
              <a:rPr lang="en-US" altLang="zh-CN" sz="3000" b="1" i="1" dirty="0">
                <a:latin typeface="Arial" panose="020B0604020202020204" pitchFamily="34" charset="0"/>
                <a:cs typeface="Arial" panose="020B0604020202020204" pitchFamily="34" charset="0"/>
              </a:rPr>
              <a:t>CHALLENGE</a:t>
            </a:r>
            <a:endParaRPr lang="zh-CN" altLang="en-US" sz="3000" b="1" i="1" dirty="0">
              <a:latin typeface="Arial" panose="020B0604020202020204" pitchFamily="34" charset="0"/>
              <a:cs typeface="Arial" panose="020B0604020202020204" pitchFamily="34" charset="0"/>
            </a:endParaRPr>
          </a:p>
        </p:txBody>
      </p:sp>
      <p:sp>
        <p:nvSpPr>
          <p:cNvPr id="206" name="文本框 42">
            <a:extLst>
              <a:ext uri="{FF2B5EF4-FFF2-40B4-BE49-F238E27FC236}">
                <a16:creationId xmlns:a16="http://schemas.microsoft.com/office/drawing/2014/main" id="{6AC201B0-12B7-43D0-93D4-A08D72C1786B}"/>
              </a:ext>
            </a:extLst>
          </p:cNvPr>
          <p:cNvSpPr txBox="1"/>
          <p:nvPr/>
        </p:nvSpPr>
        <p:spPr>
          <a:xfrm>
            <a:off x="21332271" y="16618599"/>
            <a:ext cx="646331" cy="4866981"/>
          </a:xfrm>
          <a:prstGeom prst="rect">
            <a:avLst/>
          </a:prstGeom>
          <a:noFill/>
        </p:spPr>
        <p:txBody>
          <a:bodyPr vert="eaVert" wrap="square" rtlCol="0">
            <a:spAutoFit/>
          </a:bodyPr>
          <a:lstStyle/>
          <a:p>
            <a:r>
              <a:rPr lang="en-US" altLang="zh-CN" sz="3000" i="1" dirty="0">
                <a:latin typeface="Arial" panose="020B0604020202020204" pitchFamily="34" charset="0"/>
                <a:cs typeface="Arial" panose="020B0604020202020204" pitchFamily="34" charset="0"/>
              </a:rPr>
              <a:t>Start Address, Round count</a:t>
            </a:r>
            <a:endParaRPr lang="zh-CN" altLang="en-US" sz="3000" i="1" dirty="0">
              <a:latin typeface="Arial" panose="020B0604020202020204" pitchFamily="34" charset="0"/>
              <a:cs typeface="Arial" panose="020B0604020202020204" pitchFamily="34" charset="0"/>
            </a:endParaRPr>
          </a:p>
        </p:txBody>
      </p:sp>
      <p:cxnSp>
        <p:nvCxnSpPr>
          <p:cNvPr id="207" name="直接箭头连接符 44">
            <a:extLst>
              <a:ext uri="{FF2B5EF4-FFF2-40B4-BE49-F238E27FC236}">
                <a16:creationId xmlns:a16="http://schemas.microsoft.com/office/drawing/2014/main" id="{FC98E817-D4E1-4F6A-BE87-758C1B56A7FA}"/>
              </a:ext>
            </a:extLst>
          </p:cNvPr>
          <p:cNvCxnSpPr/>
          <p:nvPr/>
        </p:nvCxnSpPr>
        <p:spPr>
          <a:xfrm flipV="1">
            <a:off x="22420497" y="15772963"/>
            <a:ext cx="0" cy="6435045"/>
          </a:xfrm>
          <a:prstGeom prst="straightConnector1">
            <a:avLst/>
          </a:prstGeom>
          <a:ln w="3810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208" name="文本框 45">
            <a:extLst>
              <a:ext uri="{FF2B5EF4-FFF2-40B4-BE49-F238E27FC236}">
                <a16:creationId xmlns:a16="http://schemas.microsoft.com/office/drawing/2014/main" id="{BB9E8B4B-8772-4485-81F7-9C0CDB323FB8}"/>
              </a:ext>
            </a:extLst>
          </p:cNvPr>
          <p:cNvSpPr txBox="1"/>
          <p:nvPr/>
        </p:nvSpPr>
        <p:spPr>
          <a:xfrm>
            <a:off x="22412954" y="16970854"/>
            <a:ext cx="646331" cy="4866981"/>
          </a:xfrm>
          <a:prstGeom prst="rect">
            <a:avLst/>
          </a:prstGeom>
          <a:noFill/>
        </p:spPr>
        <p:txBody>
          <a:bodyPr vert="eaVert" wrap="square" rtlCol="0">
            <a:spAutoFit/>
          </a:bodyPr>
          <a:lstStyle/>
          <a:p>
            <a:r>
              <a:rPr lang="en-US" altLang="zh-CN" sz="3000" i="1" dirty="0">
                <a:latin typeface="Arial" panose="020B0604020202020204" pitchFamily="34" charset="0"/>
                <a:cs typeface="Arial" panose="020B0604020202020204" pitchFamily="34" charset="0"/>
              </a:rPr>
              <a:t>Checksum (hash result)</a:t>
            </a:r>
            <a:endParaRPr lang="zh-CN" altLang="en-US" sz="3000" i="1" dirty="0">
              <a:latin typeface="Arial" panose="020B0604020202020204" pitchFamily="34" charset="0"/>
              <a:cs typeface="Arial" panose="020B0604020202020204" pitchFamily="34" charset="0"/>
            </a:endParaRPr>
          </a:p>
        </p:txBody>
      </p:sp>
      <p:cxnSp>
        <p:nvCxnSpPr>
          <p:cNvPr id="209" name="直接箭头连接符 46">
            <a:extLst>
              <a:ext uri="{FF2B5EF4-FFF2-40B4-BE49-F238E27FC236}">
                <a16:creationId xmlns:a16="http://schemas.microsoft.com/office/drawing/2014/main" id="{C468AF4D-9F8F-4F49-BB9F-9A7A7845A1D2}"/>
              </a:ext>
            </a:extLst>
          </p:cNvPr>
          <p:cNvCxnSpPr/>
          <p:nvPr/>
        </p:nvCxnSpPr>
        <p:spPr>
          <a:xfrm flipV="1">
            <a:off x="23744698" y="15816387"/>
            <a:ext cx="0" cy="643504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0" name="文本框 47">
            <a:extLst>
              <a:ext uri="{FF2B5EF4-FFF2-40B4-BE49-F238E27FC236}">
                <a16:creationId xmlns:a16="http://schemas.microsoft.com/office/drawing/2014/main" id="{FCE4F63C-279E-4684-8FE9-5557D8ECA3F0}"/>
              </a:ext>
            </a:extLst>
          </p:cNvPr>
          <p:cNvSpPr txBox="1"/>
          <p:nvPr/>
        </p:nvSpPr>
        <p:spPr>
          <a:xfrm>
            <a:off x="23101587" y="17753509"/>
            <a:ext cx="646331" cy="2697355"/>
          </a:xfrm>
          <a:prstGeom prst="rect">
            <a:avLst/>
          </a:prstGeom>
          <a:noFill/>
        </p:spPr>
        <p:txBody>
          <a:bodyPr vert="eaVert" wrap="square" rtlCol="0">
            <a:spAutoFit/>
          </a:bodyPr>
          <a:lstStyle/>
          <a:p>
            <a:r>
              <a:rPr lang="en-US" altLang="zh-CN" sz="3000" b="1" i="1" dirty="0">
                <a:latin typeface="Arial" panose="020B0604020202020204" pitchFamily="34" charset="0"/>
                <a:cs typeface="Arial" panose="020B0604020202020204" pitchFamily="34" charset="0"/>
              </a:rPr>
              <a:t>More Actions</a:t>
            </a:r>
            <a:endParaRPr lang="zh-CN" altLang="en-US" sz="3000" b="1" i="1" dirty="0">
              <a:latin typeface="Arial" panose="020B0604020202020204" pitchFamily="34" charset="0"/>
              <a:cs typeface="Arial" panose="020B0604020202020204" pitchFamily="34" charset="0"/>
            </a:endParaRPr>
          </a:p>
        </p:txBody>
      </p:sp>
      <p:grpSp>
        <p:nvGrpSpPr>
          <p:cNvPr id="211" name="组合 18">
            <a:extLst>
              <a:ext uri="{FF2B5EF4-FFF2-40B4-BE49-F238E27FC236}">
                <a16:creationId xmlns:a16="http://schemas.microsoft.com/office/drawing/2014/main" id="{4635683F-0619-472A-9EBC-8E9C17A42710}"/>
              </a:ext>
            </a:extLst>
          </p:cNvPr>
          <p:cNvGrpSpPr/>
          <p:nvPr/>
        </p:nvGrpSpPr>
        <p:grpSpPr>
          <a:xfrm>
            <a:off x="19632045" y="13337406"/>
            <a:ext cx="4336975" cy="2045596"/>
            <a:chOff x="19192124" y="13496756"/>
            <a:chExt cx="4336975" cy="2045596"/>
          </a:xfrm>
        </p:grpSpPr>
        <p:sp>
          <p:nvSpPr>
            <p:cNvPr id="212" name="矩形 1">
              <a:extLst>
                <a:ext uri="{FF2B5EF4-FFF2-40B4-BE49-F238E27FC236}">
                  <a16:creationId xmlns:a16="http://schemas.microsoft.com/office/drawing/2014/main" id="{33FA0443-46B9-45ED-AF22-2BA809AC7074}"/>
                </a:ext>
              </a:extLst>
            </p:cNvPr>
            <p:cNvSpPr/>
            <p:nvPr/>
          </p:nvSpPr>
          <p:spPr>
            <a:xfrm>
              <a:off x="19192124" y="13496756"/>
              <a:ext cx="4336975" cy="1812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000" dirty="0">
                  <a:latin typeface="Arial" panose="020B0604020202020204" pitchFamily="34" charset="0"/>
                  <a:cs typeface="Arial" panose="020B0604020202020204" pitchFamily="34" charset="0"/>
                </a:rPr>
                <a:t>WISP5</a:t>
              </a:r>
              <a:endParaRPr lang="zh-CN" altLang="en-US" sz="3000" dirty="0">
                <a:latin typeface="Arial" panose="020B0604020202020204" pitchFamily="34" charset="0"/>
                <a:cs typeface="Arial" panose="020B0604020202020204" pitchFamily="34" charset="0"/>
              </a:endParaRPr>
            </a:p>
          </p:txBody>
        </p:sp>
        <p:pic>
          <p:nvPicPr>
            <p:cNvPr id="213" name="图片 6">
              <a:extLst>
                <a:ext uri="{FF2B5EF4-FFF2-40B4-BE49-F238E27FC236}">
                  <a16:creationId xmlns:a16="http://schemas.microsoft.com/office/drawing/2014/main" id="{AFEB3989-7D66-43AF-9A5E-9B48EA020F48}"/>
                </a:ext>
              </a:extLst>
            </p:cNvPr>
            <p:cNvPicPr>
              <a:picLocks noChangeAspect="1"/>
            </p:cNvPicPr>
            <p:nvPr/>
          </p:nvPicPr>
          <p:blipFill>
            <a:blip r:embed="rId11"/>
            <a:stretch>
              <a:fillRect/>
            </a:stretch>
          </p:blipFill>
          <p:spPr>
            <a:xfrm rot="10800000">
              <a:off x="21265692" y="15256891"/>
              <a:ext cx="344522" cy="285461"/>
            </a:xfrm>
            <a:prstGeom prst="rect">
              <a:avLst/>
            </a:prstGeom>
          </p:spPr>
        </p:pic>
      </p:grpSp>
      <p:grpSp>
        <p:nvGrpSpPr>
          <p:cNvPr id="214" name="组合 24">
            <a:extLst>
              <a:ext uri="{FF2B5EF4-FFF2-40B4-BE49-F238E27FC236}">
                <a16:creationId xmlns:a16="http://schemas.microsoft.com/office/drawing/2014/main" id="{D4788C2F-1542-4008-8686-328A64EE0A4D}"/>
              </a:ext>
            </a:extLst>
          </p:cNvPr>
          <p:cNvGrpSpPr/>
          <p:nvPr/>
        </p:nvGrpSpPr>
        <p:grpSpPr>
          <a:xfrm>
            <a:off x="14044216" y="13337406"/>
            <a:ext cx="4121125" cy="11865986"/>
            <a:chOff x="13604295" y="13496756"/>
            <a:chExt cx="4121125" cy="11865986"/>
          </a:xfrm>
        </p:grpSpPr>
        <p:sp>
          <p:nvSpPr>
            <p:cNvPr id="215" name="圆柱形 20">
              <a:extLst>
                <a:ext uri="{FF2B5EF4-FFF2-40B4-BE49-F238E27FC236}">
                  <a16:creationId xmlns:a16="http://schemas.microsoft.com/office/drawing/2014/main" id="{85A836F8-785F-45E7-8B0E-F7A21D649F19}"/>
                </a:ext>
              </a:extLst>
            </p:cNvPr>
            <p:cNvSpPr/>
            <p:nvPr/>
          </p:nvSpPr>
          <p:spPr>
            <a:xfrm>
              <a:off x="13604295" y="13496756"/>
              <a:ext cx="4121125" cy="11865986"/>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a:p>
          </p:txBody>
        </p:sp>
        <p:sp>
          <p:nvSpPr>
            <p:cNvPr id="216" name="文本框 21">
              <a:extLst>
                <a:ext uri="{FF2B5EF4-FFF2-40B4-BE49-F238E27FC236}">
                  <a16:creationId xmlns:a16="http://schemas.microsoft.com/office/drawing/2014/main" id="{48445E22-6E96-45A1-B115-5BD194D7F796}"/>
                </a:ext>
              </a:extLst>
            </p:cNvPr>
            <p:cNvSpPr txBox="1"/>
            <p:nvPr/>
          </p:nvSpPr>
          <p:spPr>
            <a:xfrm>
              <a:off x="14829489" y="13764648"/>
              <a:ext cx="2015479" cy="553998"/>
            </a:xfrm>
            <a:prstGeom prst="rect">
              <a:avLst/>
            </a:prstGeom>
            <a:noFill/>
          </p:spPr>
          <p:txBody>
            <a:bodyPr wrap="square" rtlCol="0">
              <a:spAutoFit/>
            </a:bodyPr>
            <a:lstStyle/>
            <a:p>
              <a:r>
                <a:rPr lang="en-US" altLang="zh-CN" sz="3000" dirty="0">
                  <a:latin typeface="Arial" panose="020B0604020202020204" pitchFamily="34" charset="0"/>
                  <a:cs typeface="Arial" panose="020B0604020202020204" pitchFamily="34" charset="0"/>
                </a:rPr>
                <a:t>Database</a:t>
              </a:r>
              <a:endParaRPr lang="zh-CN" altLang="en-US" sz="3000" dirty="0">
                <a:latin typeface="Arial" panose="020B0604020202020204" pitchFamily="34" charset="0"/>
                <a:cs typeface="Arial" panose="020B0604020202020204" pitchFamily="34" charset="0"/>
              </a:endParaRPr>
            </a:p>
          </p:txBody>
        </p:sp>
      </p:grpSp>
      <p:sp>
        <p:nvSpPr>
          <p:cNvPr id="217" name="矩形 25">
            <a:extLst>
              <a:ext uri="{FF2B5EF4-FFF2-40B4-BE49-F238E27FC236}">
                <a16:creationId xmlns:a16="http://schemas.microsoft.com/office/drawing/2014/main" id="{413C665B-5659-443D-BB9C-E0D2D27F8440}"/>
              </a:ext>
            </a:extLst>
          </p:cNvPr>
          <p:cNvSpPr/>
          <p:nvPr/>
        </p:nvSpPr>
        <p:spPr>
          <a:xfrm>
            <a:off x="14496575" y="14713651"/>
            <a:ext cx="3222333" cy="2592288"/>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altLang="zh-CN" sz="3000" b="1" dirty="0">
                <a:solidFill>
                  <a:schemeClr val="tx1"/>
                </a:solidFill>
              </a:rPr>
              <a:t>.</a:t>
            </a:r>
          </a:p>
          <a:p>
            <a:pPr algn="ctr"/>
            <a:r>
              <a:rPr lang="en-US" altLang="zh-CN" sz="3000" b="1" dirty="0">
                <a:solidFill>
                  <a:schemeClr val="tx1"/>
                </a:solidFill>
              </a:rPr>
              <a:t>.</a:t>
            </a:r>
          </a:p>
          <a:p>
            <a:pPr algn="ctr"/>
            <a:r>
              <a:rPr lang="en-US" altLang="zh-CN" sz="3000" b="1" dirty="0">
                <a:solidFill>
                  <a:schemeClr val="tx1"/>
                </a:solidFill>
              </a:rPr>
              <a:t>.</a:t>
            </a:r>
            <a:endParaRPr lang="zh-CN" altLang="en-US" sz="3000" b="1" dirty="0">
              <a:solidFill>
                <a:schemeClr val="tx1"/>
              </a:solidFill>
            </a:endParaRPr>
          </a:p>
        </p:txBody>
      </p:sp>
      <p:sp>
        <p:nvSpPr>
          <p:cNvPr id="218" name="矩形 56">
            <a:extLst>
              <a:ext uri="{FF2B5EF4-FFF2-40B4-BE49-F238E27FC236}">
                <a16:creationId xmlns:a16="http://schemas.microsoft.com/office/drawing/2014/main" id="{10300820-407E-4F5E-9AC1-5C2182C6A4AF}"/>
              </a:ext>
            </a:extLst>
          </p:cNvPr>
          <p:cNvSpPr/>
          <p:nvPr/>
        </p:nvSpPr>
        <p:spPr>
          <a:xfrm>
            <a:off x="14537654" y="21686321"/>
            <a:ext cx="3222333" cy="2592288"/>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altLang="zh-CN" sz="3000" b="1" dirty="0">
                <a:solidFill>
                  <a:schemeClr val="tx1"/>
                </a:solidFill>
              </a:rPr>
              <a:t>.</a:t>
            </a:r>
          </a:p>
          <a:p>
            <a:pPr algn="ctr"/>
            <a:r>
              <a:rPr lang="en-US" altLang="zh-CN" sz="3000" b="1" dirty="0">
                <a:solidFill>
                  <a:schemeClr val="tx1"/>
                </a:solidFill>
              </a:rPr>
              <a:t>.</a:t>
            </a:r>
          </a:p>
          <a:p>
            <a:pPr algn="ctr"/>
            <a:r>
              <a:rPr lang="en-US" altLang="zh-CN" sz="3000" b="1" dirty="0">
                <a:solidFill>
                  <a:schemeClr val="tx1"/>
                </a:solidFill>
              </a:rPr>
              <a:t>.</a:t>
            </a:r>
            <a:endParaRPr lang="zh-CN" altLang="en-US" sz="3000" b="1" dirty="0">
              <a:solidFill>
                <a:schemeClr val="tx1"/>
              </a:solidFill>
            </a:endParaRPr>
          </a:p>
        </p:txBody>
      </p:sp>
      <p:sp>
        <p:nvSpPr>
          <p:cNvPr id="219" name="矩形 57">
            <a:extLst>
              <a:ext uri="{FF2B5EF4-FFF2-40B4-BE49-F238E27FC236}">
                <a16:creationId xmlns:a16="http://schemas.microsoft.com/office/drawing/2014/main" id="{EA9FB251-6F11-4B1A-82FF-698EF5CBA84D}"/>
              </a:ext>
            </a:extLst>
          </p:cNvPr>
          <p:cNvSpPr/>
          <p:nvPr/>
        </p:nvSpPr>
        <p:spPr>
          <a:xfrm>
            <a:off x="14523542" y="17712426"/>
            <a:ext cx="3222333" cy="3528219"/>
          </a:xfrm>
          <a:prstGeom prst="rect">
            <a:avLst/>
          </a:prstGeom>
          <a:noFill/>
          <a:ln>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lIns="360000" tIns="360000" rIns="360000" bIns="360000" rtlCol="0" anchor="ctr"/>
          <a:lstStyle/>
          <a:p>
            <a:pPr algn="ctr"/>
            <a:r>
              <a:rPr lang="en-US" altLang="zh-CN" sz="3000" dirty="0">
                <a:solidFill>
                  <a:schemeClr val="tx1"/>
                </a:solidFill>
                <a:latin typeface="Arial" panose="020B0604020202020204" pitchFamily="34" charset="0"/>
                <a:cs typeface="Arial" panose="020B0604020202020204" pitchFamily="34" charset="0"/>
              </a:rPr>
              <a:t>ID (6ef331c)</a:t>
            </a:r>
          </a:p>
          <a:p>
            <a:pPr algn="ctr"/>
            <a:endParaRPr lang="en-US" altLang="zh-CN" sz="3000" dirty="0">
              <a:solidFill>
                <a:schemeClr val="tx1"/>
              </a:solidFill>
              <a:latin typeface="Arial" panose="020B0604020202020204" pitchFamily="34" charset="0"/>
              <a:cs typeface="Arial" panose="020B0604020202020204" pitchFamily="34" charset="0"/>
            </a:endParaRPr>
          </a:p>
          <a:p>
            <a:pPr algn="ctr"/>
            <a:r>
              <a:rPr lang="en-US" altLang="zh-CN" sz="3000" dirty="0">
                <a:solidFill>
                  <a:schemeClr val="tx1"/>
                </a:solidFill>
                <a:latin typeface="Arial" panose="020B0604020202020204" pitchFamily="34" charset="0"/>
                <a:cs typeface="Arial" panose="020B0604020202020204" pitchFamily="34" charset="0"/>
              </a:rPr>
              <a:t>SRAM</a:t>
            </a:r>
          </a:p>
          <a:p>
            <a:pPr algn="ctr"/>
            <a:r>
              <a:rPr lang="en-US" altLang="zh-CN" sz="3000" dirty="0">
                <a:solidFill>
                  <a:schemeClr val="tx1"/>
                </a:solidFill>
                <a:latin typeface="Arial" panose="020B0604020202020204" pitchFamily="34" charset="0"/>
                <a:cs typeface="Arial" panose="020B0604020202020204" pitchFamily="34" charset="0"/>
              </a:rPr>
              <a:t>(2KB data)</a:t>
            </a:r>
          </a:p>
          <a:p>
            <a:pPr algn="ctr"/>
            <a:endParaRPr lang="en-US" altLang="zh-CN" sz="3000" dirty="0">
              <a:solidFill>
                <a:schemeClr val="tx1"/>
              </a:solidFill>
              <a:latin typeface="Arial" panose="020B0604020202020204" pitchFamily="34" charset="0"/>
              <a:cs typeface="Arial" panose="020B0604020202020204" pitchFamily="34" charset="0"/>
            </a:endParaRPr>
          </a:p>
          <a:p>
            <a:pPr algn="ctr"/>
            <a:r>
              <a:rPr lang="en-US" altLang="zh-CN" sz="3000" dirty="0">
                <a:solidFill>
                  <a:schemeClr val="tx1"/>
                </a:solidFill>
                <a:latin typeface="Arial" panose="020B0604020202020204" pitchFamily="34" charset="0"/>
                <a:cs typeface="Arial" panose="020B0604020202020204" pitchFamily="34" charset="0"/>
              </a:rPr>
              <a:t>FRAM</a:t>
            </a:r>
          </a:p>
          <a:p>
            <a:pPr algn="ctr"/>
            <a:r>
              <a:rPr lang="en-US" altLang="zh-CN" sz="3000" dirty="0">
                <a:solidFill>
                  <a:schemeClr val="tx1"/>
                </a:solidFill>
                <a:latin typeface="Arial" panose="020B0604020202020204" pitchFamily="34" charset="0"/>
                <a:cs typeface="Arial" panose="020B0604020202020204" pitchFamily="34" charset="0"/>
              </a:rPr>
              <a:t>(64KB data)</a:t>
            </a:r>
          </a:p>
        </p:txBody>
      </p:sp>
      <p:cxnSp>
        <p:nvCxnSpPr>
          <p:cNvPr id="220" name="直接箭头连接符 58">
            <a:extLst>
              <a:ext uri="{FF2B5EF4-FFF2-40B4-BE49-F238E27FC236}">
                <a16:creationId xmlns:a16="http://schemas.microsoft.com/office/drawing/2014/main" id="{A1168E22-234D-4462-A798-A74D7E40AA42}"/>
              </a:ext>
            </a:extLst>
          </p:cNvPr>
          <p:cNvCxnSpPr/>
          <p:nvPr/>
        </p:nvCxnSpPr>
        <p:spPr>
          <a:xfrm flipH="1" flipV="1">
            <a:off x="17761695" y="19203778"/>
            <a:ext cx="1832673" cy="43729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1" name="直接箭头连接符 65">
            <a:extLst>
              <a:ext uri="{FF2B5EF4-FFF2-40B4-BE49-F238E27FC236}">
                <a16:creationId xmlns:a16="http://schemas.microsoft.com/office/drawing/2014/main" id="{660DD467-0084-4C9F-A96D-FC4C17D1311F}"/>
              </a:ext>
            </a:extLst>
          </p:cNvPr>
          <p:cNvCxnSpPr>
            <a:stCxn id="219" idx="2"/>
          </p:cNvCxnSpPr>
          <p:nvPr/>
        </p:nvCxnSpPr>
        <p:spPr>
          <a:xfrm>
            <a:off x="16134709" y="21240645"/>
            <a:ext cx="3453576" cy="328735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2" name="文本框 69">
            <a:extLst>
              <a:ext uri="{FF2B5EF4-FFF2-40B4-BE49-F238E27FC236}">
                <a16:creationId xmlns:a16="http://schemas.microsoft.com/office/drawing/2014/main" id="{4B34A2AB-67BE-4ACE-BA09-D6090D2ED6DF}"/>
              </a:ext>
            </a:extLst>
          </p:cNvPr>
          <p:cNvSpPr txBox="1"/>
          <p:nvPr/>
        </p:nvSpPr>
        <p:spPr>
          <a:xfrm rot="2614074">
            <a:off x="16181441" y="22547143"/>
            <a:ext cx="3591446" cy="338554"/>
          </a:xfrm>
          <a:prstGeom prst="rect">
            <a:avLst/>
          </a:prstGeom>
          <a:noFill/>
        </p:spPr>
        <p:txBody>
          <a:bodyPr wrap="square" rtlCol="0">
            <a:spAutoFit/>
          </a:bodyPr>
          <a:lstStyle/>
          <a:p>
            <a:r>
              <a:rPr lang="en-US" altLang="zh-CN" sz="1600" dirty="0">
                <a:solidFill>
                  <a:srgbClr val="FF0000"/>
                </a:solidFill>
                <a:latin typeface="Arial" panose="020B0604020202020204" pitchFamily="34" charset="0"/>
                <a:cs typeface="Arial" panose="020B0604020202020204" pitchFamily="34" charset="0"/>
              </a:rPr>
              <a:t>Expect same checksum (hash results)</a:t>
            </a:r>
            <a:endParaRPr lang="zh-CN" altLang="en-US" sz="1600" dirty="0">
              <a:solidFill>
                <a:srgbClr val="FF0000"/>
              </a:solidFill>
              <a:latin typeface="Arial" panose="020B0604020202020204" pitchFamily="34" charset="0"/>
              <a:cs typeface="Arial" panose="020B0604020202020204" pitchFamily="34" charset="0"/>
            </a:endParaRPr>
          </a:p>
        </p:txBody>
      </p:sp>
      <p:sp>
        <p:nvSpPr>
          <p:cNvPr id="223" name="文本框 70">
            <a:extLst>
              <a:ext uri="{FF2B5EF4-FFF2-40B4-BE49-F238E27FC236}">
                <a16:creationId xmlns:a16="http://schemas.microsoft.com/office/drawing/2014/main" id="{1BD8AD38-F476-4890-9773-E912E6AF2BB8}"/>
              </a:ext>
            </a:extLst>
          </p:cNvPr>
          <p:cNvSpPr txBox="1"/>
          <p:nvPr/>
        </p:nvSpPr>
        <p:spPr>
          <a:xfrm rot="4108108">
            <a:off x="18283014" y="21210846"/>
            <a:ext cx="1152172" cy="338554"/>
          </a:xfrm>
          <a:prstGeom prst="rect">
            <a:avLst/>
          </a:prstGeom>
          <a:noFill/>
        </p:spPr>
        <p:txBody>
          <a:bodyPr wrap="square" rtlCol="0">
            <a:spAutoFit/>
          </a:bodyPr>
          <a:lstStyle/>
          <a:p>
            <a:r>
              <a:rPr lang="en-US" altLang="zh-CN" sz="1600" dirty="0">
                <a:solidFill>
                  <a:srgbClr val="FF0000"/>
                </a:solidFill>
                <a:latin typeface="Arial" panose="020B0604020202020204" pitchFamily="34" charset="0"/>
                <a:cs typeface="Arial" panose="020B0604020202020204" pitchFamily="34" charset="0"/>
              </a:rPr>
              <a:t>Query ID</a:t>
            </a:r>
            <a:endParaRPr lang="zh-CN" altLang="en-US" sz="1600" dirty="0">
              <a:solidFill>
                <a:srgbClr val="FF0000"/>
              </a:solidFill>
              <a:latin typeface="Arial" panose="020B0604020202020204" pitchFamily="34" charset="0"/>
              <a:cs typeface="Arial" panose="020B0604020202020204" pitchFamily="34" charset="0"/>
            </a:endParaRPr>
          </a:p>
        </p:txBody>
      </p:sp>
      <p:sp>
        <p:nvSpPr>
          <p:cNvPr id="224" name="文本框 71">
            <a:extLst>
              <a:ext uri="{FF2B5EF4-FFF2-40B4-BE49-F238E27FC236}">
                <a16:creationId xmlns:a16="http://schemas.microsoft.com/office/drawing/2014/main" id="{51ABCF68-DB51-45B1-AD90-226532AF75A4}"/>
              </a:ext>
            </a:extLst>
          </p:cNvPr>
          <p:cNvSpPr txBox="1"/>
          <p:nvPr/>
        </p:nvSpPr>
        <p:spPr>
          <a:xfrm>
            <a:off x="23740902" y="16547412"/>
            <a:ext cx="646331" cy="5339906"/>
          </a:xfrm>
          <a:prstGeom prst="rect">
            <a:avLst/>
          </a:prstGeom>
          <a:noFill/>
        </p:spPr>
        <p:txBody>
          <a:bodyPr vert="eaVert" wrap="square" rtlCol="0">
            <a:spAutoFit/>
          </a:bodyPr>
          <a:lstStyle/>
          <a:p>
            <a:r>
              <a:rPr lang="en-US" altLang="zh-CN" sz="3000" i="1" dirty="0">
                <a:latin typeface="Arial" panose="020B0604020202020204" pitchFamily="34" charset="0"/>
                <a:cs typeface="Arial" panose="020B0604020202020204" pitchFamily="34" charset="0"/>
              </a:rPr>
              <a:t>Only when checksum verified</a:t>
            </a:r>
            <a:endParaRPr lang="zh-CN" altLang="en-US" sz="3000" i="1" dirty="0">
              <a:latin typeface="Arial" panose="020B0604020202020204" pitchFamily="34" charset="0"/>
              <a:cs typeface="Arial" panose="020B0604020202020204" pitchFamily="34" charset="0"/>
            </a:endParaRPr>
          </a:p>
        </p:txBody>
      </p:sp>
      <p:sp>
        <p:nvSpPr>
          <p:cNvPr id="225" name="矩形 72">
            <a:extLst>
              <a:ext uri="{FF2B5EF4-FFF2-40B4-BE49-F238E27FC236}">
                <a16:creationId xmlns:a16="http://schemas.microsoft.com/office/drawing/2014/main" id="{0A3F88E3-DD36-49F4-994D-70EB4C3E2F80}"/>
              </a:ext>
            </a:extLst>
          </p:cNvPr>
          <p:cNvSpPr/>
          <p:nvPr/>
        </p:nvSpPr>
        <p:spPr>
          <a:xfrm>
            <a:off x="25668380" y="13882297"/>
            <a:ext cx="3222333" cy="9826979"/>
          </a:xfrm>
          <a:prstGeom prst="rect">
            <a:avLst/>
          </a:prstGeom>
          <a:noFill/>
          <a:ln>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lIns="360000" tIns="360000" rIns="360000" bIns="360000" rtlCol="0" anchor="ctr"/>
          <a:lstStyle/>
          <a:p>
            <a:pPr algn="ctr"/>
            <a:r>
              <a:rPr lang="en-US" altLang="zh-CN" sz="3000" dirty="0">
                <a:solidFill>
                  <a:schemeClr val="tx1"/>
                </a:solidFill>
                <a:latin typeface="Arial" panose="020B0604020202020204" pitchFamily="34" charset="0"/>
                <a:cs typeface="Arial" panose="020B0604020202020204" pitchFamily="34" charset="0"/>
              </a:rPr>
              <a:t>ID (6ef331c)</a:t>
            </a:r>
          </a:p>
          <a:p>
            <a:pPr algn="ctr"/>
            <a:endParaRPr lang="en-US" altLang="zh-CN" sz="3000" dirty="0">
              <a:solidFill>
                <a:schemeClr val="tx1"/>
              </a:solidFill>
              <a:latin typeface="Arial" panose="020B0604020202020204" pitchFamily="34" charset="0"/>
              <a:cs typeface="Arial" panose="020B0604020202020204" pitchFamily="34" charset="0"/>
            </a:endParaRPr>
          </a:p>
          <a:p>
            <a:pPr algn="ctr"/>
            <a:r>
              <a:rPr lang="en-US" altLang="zh-CN" sz="3000" dirty="0">
                <a:solidFill>
                  <a:schemeClr val="tx1"/>
                </a:solidFill>
                <a:latin typeface="Arial" panose="020B0604020202020204" pitchFamily="34" charset="0"/>
                <a:cs typeface="Arial" panose="020B0604020202020204" pitchFamily="34" charset="0"/>
              </a:rPr>
              <a:t>SRAM</a:t>
            </a:r>
          </a:p>
          <a:p>
            <a:pPr algn="ctr"/>
            <a:r>
              <a:rPr lang="en-US" altLang="zh-CN" sz="3000" dirty="0">
                <a:solidFill>
                  <a:schemeClr val="tx1"/>
                </a:solidFill>
                <a:latin typeface="Arial" panose="020B0604020202020204" pitchFamily="34" charset="0"/>
                <a:cs typeface="Arial" panose="020B0604020202020204" pitchFamily="34" charset="0"/>
              </a:rPr>
              <a:t>(2KB data)</a:t>
            </a:r>
          </a:p>
          <a:p>
            <a:pPr algn="ctr"/>
            <a:endParaRPr lang="en-US" altLang="zh-CN" sz="3000" dirty="0">
              <a:solidFill>
                <a:schemeClr val="tx1"/>
              </a:solidFill>
              <a:latin typeface="Arial" panose="020B0604020202020204" pitchFamily="34" charset="0"/>
              <a:cs typeface="Arial" panose="020B0604020202020204" pitchFamily="34" charset="0"/>
            </a:endParaRPr>
          </a:p>
          <a:p>
            <a:pPr algn="ctr"/>
            <a:endParaRPr lang="en-US" altLang="zh-CN" sz="3000" dirty="0">
              <a:solidFill>
                <a:schemeClr val="tx1"/>
              </a:solidFill>
              <a:latin typeface="Arial" panose="020B0604020202020204" pitchFamily="34" charset="0"/>
              <a:cs typeface="Arial" panose="020B0604020202020204" pitchFamily="34" charset="0"/>
            </a:endParaRPr>
          </a:p>
          <a:p>
            <a:pPr algn="ctr"/>
            <a:endParaRPr lang="en-US" altLang="zh-CN" sz="3000" dirty="0">
              <a:solidFill>
                <a:schemeClr val="tx1"/>
              </a:solidFill>
              <a:latin typeface="Arial" panose="020B0604020202020204" pitchFamily="34" charset="0"/>
              <a:cs typeface="Arial" panose="020B0604020202020204" pitchFamily="34" charset="0"/>
            </a:endParaRPr>
          </a:p>
          <a:p>
            <a:pPr algn="ctr"/>
            <a:endParaRPr lang="en-US" altLang="zh-CN" sz="3000" dirty="0">
              <a:solidFill>
                <a:schemeClr val="tx1"/>
              </a:solidFill>
              <a:latin typeface="Arial" panose="020B0604020202020204" pitchFamily="34" charset="0"/>
              <a:cs typeface="Arial" panose="020B0604020202020204" pitchFamily="34" charset="0"/>
            </a:endParaRPr>
          </a:p>
          <a:p>
            <a:pPr algn="ctr"/>
            <a:endParaRPr lang="en-US" altLang="zh-CN" sz="3000" dirty="0">
              <a:solidFill>
                <a:schemeClr val="tx1"/>
              </a:solidFill>
              <a:latin typeface="Arial" panose="020B0604020202020204" pitchFamily="34" charset="0"/>
              <a:cs typeface="Arial" panose="020B0604020202020204" pitchFamily="34" charset="0"/>
            </a:endParaRPr>
          </a:p>
          <a:p>
            <a:pPr algn="ctr"/>
            <a:r>
              <a:rPr lang="en-US" altLang="zh-CN" sz="3000" dirty="0">
                <a:solidFill>
                  <a:schemeClr val="tx1"/>
                </a:solidFill>
                <a:latin typeface="Arial" panose="020B0604020202020204" pitchFamily="34" charset="0"/>
                <a:cs typeface="Arial" panose="020B0604020202020204" pitchFamily="34" charset="0"/>
              </a:rPr>
              <a:t>FRAM</a:t>
            </a:r>
          </a:p>
          <a:p>
            <a:pPr algn="ctr"/>
            <a:r>
              <a:rPr lang="en-US" altLang="zh-CN" sz="3000" dirty="0">
                <a:solidFill>
                  <a:schemeClr val="tx1"/>
                </a:solidFill>
                <a:latin typeface="Arial" panose="020B0604020202020204" pitchFamily="34" charset="0"/>
                <a:cs typeface="Arial" panose="020B0604020202020204" pitchFamily="34" charset="0"/>
              </a:rPr>
              <a:t>(64KB data)</a:t>
            </a:r>
          </a:p>
          <a:p>
            <a:pPr algn="ctr"/>
            <a:endParaRPr lang="en-US" altLang="zh-CN" sz="3000" dirty="0">
              <a:solidFill>
                <a:schemeClr val="tx1"/>
              </a:solidFill>
              <a:latin typeface="Arial" panose="020B0604020202020204" pitchFamily="34" charset="0"/>
              <a:cs typeface="Arial" panose="020B0604020202020204" pitchFamily="34" charset="0"/>
            </a:endParaRPr>
          </a:p>
          <a:p>
            <a:pPr algn="ctr"/>
            <a:endParaRPr lang="en-US" altLang="zh-CN" sz="3000" dirty="0">
              <a:solidFill>
                <a:schemeClr val="tx1"/>
              </a:solidFill>
              <a:latin typeface="Arial" panose="020B0604020202020204" pitchFamily="34" charset="0"/>
              <a:cs typeface="Arial" panose="020B0604020202020204" pitchFamily="34" charset="0"/>
            </a:endParaRPr>
          </a:p>
          <a:p>
            <a:pPr algn="ctr"/>
            <a:endParaRPr lang="en-US" altLang="zh-CN" sz="3000" dirty="0">
              <a:solidFill>
                <a:schemeClr val="tx1"/>
              </a:solidFill>
              <a:latin typeface="Arial" panose="020B0604020202020204" pitchFamily="34" charset="0"/>
              <a:cs typeface="Arial" panose="020B0604020202020204" pitchFamily="34" charset="0"/>
            </a:endParaRPr>
          </a:p>
          <a:p>
            <a:pPr algn="ctr"/>
            <a:endParaRPr lang="en-US" altLang="zh-CN" sz="3000" dirty="0">
              <a:solidFill>
                <a:schemeClr val="tx1"/>
              </a:solidFill>
              <a:latin typeface="Arial" panose="020B0604020202020204" pitchFamily="34" charset="0"/>
              <a:cs typeface="Arial" panose="020B0604020202020204" pitchFamily="34" charset="0"/>
            </a:endParaRPr>
          </a:p>
        </p:txBody>
      </p:sp>
      <p:sp>
        <p:nvSpPr>
          <p:cNvPr id="226" name="文本框 75">
            <a:extLst>
              <a:ext uri="{FF2B5EF4-FFF2-40B4-BE49-F238E27FC236}">
                <a16:creationId xmlns:a16="http://schemas.microsoft.com/office/drawing/2014/main" id="{E071C8D6-59A2-4AC9-B7F5-71A18F90BFE1}"/>
              </a:ext>
            </a:extLst>
          </p:cNvPr>
          <p:cNvSpPr txBox="1"/>
          <p:nvPr/>
        </p:nvSpPr>
        <p:spPr>
          <a:xfrm>
            <a:off x="26141612" y="17569883"/>
            <a:ext cx="2711219" cy="1569660"/>
          </a:xfrm>
          <a:prstGeom prst="rect">
            <a:avLst/>
          </a:prstGeom>
          <a:noFill/>
        </p:spPr>
        <p:txBody>
          <a:bodyPr wrap="square" rtlCol="0">
            <a:spAutoFit/>
          </a:bodyPr>
          <a:lstStyle/>
          <a:p>
            <a:r>
              <a:rPr lang="en-US" altLang="zh-CN" sz="2400" dirty="0">
                <a:solidFill>
                  <a:srgbClr val="FF0000"/>
                </a:solidFill>
                <a:latin typeface="Arial" panose="020B0604020202020204" pitchFamily="34" charset="0"/>
                <a:cs typeface="Arial" panose="020B0604020202020204" pitchFamily="34" charset="0"/>
              </a:rPr>
              <a:t>Using SRAM PUF to generate 64-bit pseudo-random number</a:t>
            </a:r>
            <a:endParaRPr lang="zh-CN" altLang="en-US" sz="2400" dirty="0">
              <a:solidFill>
                <a:srgbClr val="FF0000"/>
              </a:solidFill>
              <a:latin typeface="Arial" panose="020B0604020202020204" pitchFamily="34" charset="0"/>
              <a:cs typeface="Arial" panose="020B0604020202020204" pitchFamily="34" charset="0"/>
            </a:endParaRPr>
          </a:p>
        </p:txBody>
      </p:sp>
      <p:cxnSp>
        <p:nvCxnSpPr>
          <p:cNvPr id="227" name="直接箭头连接符 77">
            <a:extLst>
              <a:ext uri="{FF2B5EF4-FFF2-40B4-BE49-F238E27FC236}">
                <a16:creationId xmlns:a16="http://schemas.microsoft.com/office/drawing/2014/main" id="{B0C740BE-5EC1-4C12-A9AC-D5C498F25233}"/>
              </a:ext>
            </a:extLst>
          </p:cNvPr>
          <p:cNvCxnSpPr/>
          <p:nvPr/>
        </p:nvCxnSpPr>
        <p:spPr>
          <a:xfrm flipH="1" flipV="1">
            <a:off x="23969021" y="14978257"/>
            <a:ext cx="1693276" cy="14380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8" name="文本框 80">
            <a:extLst>
              <a:ext uri="{FF2B5EF4-FFF2-40B4-BE49-F238E27FC236}">
                <a16:creationId xmlns:a16="http://schemas.microsoft.com/office/drawing/2014/main" id="{086112C8-78B6-4777-80A5-C203DF5437E0}"/>
              </a:ext>
            </a:extLst>
          </p:cNvPr>
          <p:cNvSpPr txBox="1"/>
          <p:nvPr/>
        </p:nvSpPr>
        <p:spPr>
          <a:xfrm>
            <a:off x="25928304" y="20588386"/>
            <a:ext cx="2855346" cy="2308324"/>
          </a:xfrm>
          <a:prstGeom prst="rect">
            <a:avLst/>
          </a:prstGeom>
          <a:noFill/>
        </p:spPr>
        <p:txBody>
          <a:bodyPr wrap="square" rtlCol="0">
            <a:spAutoFit/>
          </a:bodyPr>
          <a:lstStyle/>
          <a:p>
            <a:r>
              <a:rPr lang="en-US" altLang="zh-CN" sz="2400" dirty="0">
                <a:solidFill>
                  <a:srgbClr val="FF0000"/>
                </a:solidFill>
                <a:latin typeface="Arial" panose="020B0604020202020204" pitchFamily="34" charset="0"/>
                <a:cs typeface="Arial" panose="020B0604020202020204" pitchFamily="34" charset="0"/>
              </a:rPr>
              <a:t>Using </a:t>
            </a:r>
            <a:r>
              <a:rPr lang="en-US" altLang="zh-CN" sz="2400" i="1" dirty="0">
                <a:solidFill>
                  <a:srgbClr val="FF0000"/>
                </a:solidFill>
                <a:latin typeface="Arial" panose="020B0604020202020204" pitchFamily="34" charset="0"/>
                <a:cs typeface="Arial" panose="020B0604020202020204" pitchFamily="34" charset="0"/>
              </a:rPr>
              <a:t>t</a:t>
            </a:r>
            <a:r>
              <a:rPr lang="en-US" altLang="zh-CN" sz="2400" dirty="0">
                <a:solidFill>
                  <a:srgbClr val="FF0000"/>
                </a:solidFill>
                <a:latin typeface="Arial" panose="020B0604020202020204" pitchFamily="34" charset="0"/>
                <a:cs typeface="Arial" panose="020B0604020202020204" pitchFamily="34" charset="0"/>
              </a:rPr>
              <a:t>-function to select some of random addresses in the whole FRAM for hash function to generate checksum</a:t>
            </a:r>
            <a:endParaRPr lang="zh-CN" altLang="en-US" sz="2400" dirty="0">
              <a:solidFill>
                <a:srgbClr val="FF0000"/>
              </a:solidFill>
              <a:latin typeface="Arial" panose="020B0604020202020204" pitchFamily="34" charset="0"/>
              <a:cs typeface="Arial" panose="020B0604020202020204" pitchFamily="34" charset="0"/>
            </a:endParaRPr>
          </a:p>
        </p:txBody>
      </p:sp>
      <p:cxnSp>
        <p:nvCxnSpPr>
          <p:cNvPr id="229" name="直接箭头连接符 86">
            <a:extLst>
              <a:ext uri="{FF2B5EF4-FFF2-40B4-BE49-F238E27FC236}">
                <a16:creationId xmlns:a16="http://schemas.microsoft.com/office/drawing/2014/main" id="{31EEB2FB-6939-40F1-A5E8-14C9FD7F7F36}"/>
              </a:ext>
            </a:extLst>
          </p:cNvPr>
          <p:cNvCxnSpPr/>
          <p:nvPr/>
        </p:nvCxnSpPr>
        <p:spPr>
          <a:xfrm>
            <a:off x="23969020" y="13722318"/>
            <a:ext cx="2172592" cy="1832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92">
            <a:extLst>
              <a:ext uri="{FF2B5EF4-FFF2-40B4-BE49-F238E27FC236}">
                <a16:creationId xmlns:a16="http://schemas.microsoft.com/office/drawing/2014/main" id="{42064F35-4096-4014-9968-40F4BFB59974}"/>
              </a:ext>
            </a:extLst>
          </p:cNvPr>
          <p:cNvCxnSpPr/>
          <p:nvPr/>
        </p:nvCxnSpPr>
        <p:spPr>
          <a:xfrm>
            <a:off x="23973816" y="14387631"/>
            <a:ext cx="2548506" cy="215978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1" name="文本框 96">
            <a:extLst>
              <a:ext uri="{FF2B5EF4-FFF2-40B4-BE49-F238E27FC236}">
                <a16:creationId xmlns:a16="http://schemas.microsoft.com/office/drawing/2014/main" id="{076C7C6F-E9AA-4EE4-9B7C-FDC277D5AD46}"/>
              </a:ext>
            </a:extLst>
          </p:cNvPr>
          <p:cNvSpPr txBox="1"/>
          <p:nvPr/>
        </p:nvSpPr>
        <p:spPr>
          <a:xfrm rot="2375742">
            <a:off x="24362948" y="15414286"/>
            <a:ext cx="1152172" cy="338554"/>
          </a:xfrm>
          <a:prstGeom prst="rect">
            <a:avLst/>
          </a:prstGeom>
          <a:noFill/>
        </p:spPr>
        <p:txBody>
          <a:bodyPr wrap="square" rtlCol="0">
            <a:spAutoFit/>
          </a:bodyPr>
          <a:lstStyle/>
          <a:p>
            <a:r>
              <a:rPr lang="en-US" altLang="zh-CN" sz="1600" dirty="0">
                <a:solidFill>
                  <a:srgbClr val="FF0000"/>
                </a:solidFill>
                <a:latin typeface="Arial" panose="020B0604020202020204" pitchFamily="34" charset="0"/>
                <a:cs typeface="Arial" panose="020B0604020202020204" pitchFamily="34" charset="0"/>
              </a:rPr>
              <a:t>Checksum</a:t>
            </a:r>
            <a:endParaRPr lang="zh-CN" altLang="en-US" sz="1600" dirty="0">
              <a:solidFill>
                <a:srgbClr val="FF0000"/>
              </a:solidFill>
              <a:latin typeface="Arial" panose="020B0604020202020204" pitchFamily="34" charset="0"/>
              <a:cs typeface="Arial" panose="020B0604020202020204" pitchFamily="34" charset="0"/>
            </a:endParaRPr>
          </a:p>
        </p:txBody>
      </p:sp>
      <p:sp>
        <p:nvSpPr>
          <p:cNvPr id="232" name="文本框 97">
            <a:extLst>
              <a:ext uri="{FF2B5EF4-FFF2-40B4-BE49-F238E27FC236}">
                <a16:creationId xmlns:a16="http://schemas.microsoft.com/office/drawing/2014/main" id="{FEDD6D85-43F6-4F4C-81AC-B667E5BFDD9F}"/>
              </a:ext>
            </a:extLst>
          </p:cNvPr>
          <p:cNvSpPr txBox="1"/>
          <p:nvPr/>
        </p:nvSpPr>
        <p:spPr>
          <a:xfrm rot="2375742">
            <a:off x="23899315" y="15309966"/>
            <a:ext cx="3256592" cy="338554"/>
          </a:xfrm>
          <a:prstGeom prst="rect">
            <a:avLst/>
          </a:prstGeom>
          <a:noFill/>
        </p:spPr>
        <p:txBody>
          <a:bodyPr wrap="square" rtlCol="0">
            <a:spAutoFit/>
          </a:bodyPr>
          <a:lstStyle/>
          <a:p>
            <a:r>
              <a:rPr lang="en-US" altLang="zh-CN" sz="1600" dirty="0">
                <a:solidFill>
                  <a:srgbClr val="FF0000"/>
                </a:solidFill>
                <a:latin typeface="Arial" panose="020B0604020202020204" pitchFamily="34" charset="0"/>
                <a:cs typeface="Arial" panose="020B0604020202020204" pitchFamily="34" charset="0"/>
              </a:rPr>
              <a:t>Start address, round count</a:t>
            </a:r>
            <a:endParaRPr lang="zh-CN" altLang="en-US" sz="1600" dirty="0">
              <a:solidFill>
                <a:srgbClr val="FF0000"/>
              </a:solidFill>
              <a:latin typeface="Arial" panose="020B0604020202020204" pitchFamily="34" charset="0"/>
              <a:cs typeface="Arial" panose="020B0604020202020204" pitchFamily="34" charset="0"/>
            </a:endParaRPr>
          </a:p>
        </p:txBody>
      </p:sp>
      <p:sp>
        <p:nvSpPr>
          <p:cNvPr id="7" name="직사각형 6">
            <a:extLst>
              <a:ext uri="{FF2B5EF4-FFF2-40B4-BE49-F238E27FC236}">
                <a16:creationId xmlns:a16="http://schemas.microsoft.com/office/drawing/2014/main" id="{3997DD0A-FAE1-4FA9-827E-BCE0E9BD97EE}"/>
              </a:ext>
            </a:extLst>
          </p:cNvPr>
          <p:cNvSpPr/>
          <p:nvPr/>
        </p:nvSpPr>
        <p:spPr>
          <a:xfrm>
            <a:off x="30501196" y="6487469"/>
            <a:ext cx="11141695" cy="2400657"/>
          </a:xfrm>
          <a:prstGeom prst="rect">
            <a:avLst/>
          </a:prstGeom>
        </p:spPr>
        <p:txBody>
          <a:bodyPr wrap="square">
            <a:spAutoFit/>
          </a:bodyPr>
          <a:lstStyle/>
          <a:p>
            <a:pPr marL="457200" indent="-457200" algn="just">
              <a:buFont typeface="Arial" panose="020B0604020202020204" pitchFamily="34" charset="0"/>
              <a:buChar char="•"/>
            </a:pPr>
            <a:r>
              <a:rPr lang="en-US" altLang="ko-KR" sz="3000" dirty="0">
                <a:latin typeface="Arial" panose="020B0604020202020204" pitchFamily="34" charset="0"/>
                <a:cs typeface="Arial" panose="020B0604020202020204" pitchFamily="34" charset="0"/>
              </a:rPr>
              <a:t>We use the power-up state of SRAM to identify different tags from each other. By measuring each chip’s unique initial SRAM state, a database can be built at client side. Then when a tag connects to the client, we can get it’s SRAM read authenticate it if it has a match in the database.</a:t>
            </a:r>
          </a:p>
        </p:txBody>
      </p:sp>
      <p:sp>
        <p:nvSpPr>
          <p:cNvPr id="17" name="직사각형 16">
            <a:extLst>
              <a:ext uri="{FF2B5EF4-FFF2-40B4-BE49-F238E27FC236}">
                <a16:creationId xmlns:a16="http://schemas.microsoft.com/office/drawing/2014/main" id="{039D333B-EDDA-4B74-A4C8-A55539D46E69}"/>
              </a:ext>
            </a:extLst>
          </p:cNvPr>
          <p:cNvSpPr/>
          <p:nvPr/>
        </p:nvSpPr>
        <p:spPr>
          <a:xfrm>
            <a:off x="30514051" y="11679327"/>
            <a:ext cx="11128840" cy="4247317"/>
          </a:xfrm>
          <a:prstGeom prst="rect">
            <a:avLst/>
          </a:prstGeom>
        </p:spPr>
        <p:txBody>
          <a:bodyPr wrap="square">
            <a:spAutoFit/>
          </a:bodyPr>
          <a:lstStyle/>
          <a:p>
            <a:pPr marL="457200" indent="-457200" algn="just">
              <a:buFont typeface="Arial" panose="020B0604020202020204" pitchFamily="34" charset="0"/>
              <a:buChar char="•"/>
            </a:pPr>
            <a:r>
              <a:rPr lang="en-US" altLang="ko-KR" sz="3000" dirty="0">
                <a:latin typeface="Arial" panose="020B0604020202020204" pitchFamily="34" charset="0"/>
                <a:cs typeface="Arial" panose="020B0604020202020204" pitchFamily="34" charset="0"/>
              </a:rPr>
              <a:t>These 2 pictures represent part (64B) of the memory map of 2 chips at the same address, which is enough to support the authentication. The pure black squares stand for the stable bits that are always 0, and the pure white squares stand for the stable bits that are always 1. The gray squares are the changing bits. With the lighter of shade, the probability of this bit to be 1 is higher. Generally, the reads from same chip have about 80% bits stable, reads from different chips have more than 50% bits different.</a:t>
            </a:r>
          </a:p>
        </p:txBody>
      </p:sp>
      <p:sp>
        <p:nvSpPr>
          <p:cNvPr id="18" name="직사각형 17">
            <a:extLst>
              <a:ext uri="{FF2B5EF4-FFF2-40B4-BE49-F238E27FC236}">
                <a16:creationId xmlns:a16="http://schemas.microsoft.com/office/drawing/2014/main" id="{F90F0958-3D1D-4046-BA28-6DB241E0C5CE}"/>
              </a:ext>
            </a:extLst>
          </p:cNvPr>
          <p:cNvSpPr/>
          <p:nvPr/>
        </p:nvSpPr>
        <p:spPr>
          <a:xfrm>
            <a:off x="1134827" y="6454996"/>
            <a:ext cx="11317344" cy="8863965"/>
          </a:xfrm>
          <a:prstGeom prst="rect">
            <a:avLst/>
          </a:prstGeom>
        </p:spPr>
        <p:txBody>
          <a:bodyPr wrap="square">
            <a:spAutoFit/>
          </a:bodyPr>
          <a:lstStyle/>
          <a:p>
            <a:pPr marL="457200" indent="-457200">
              <a:buFont typeface="Arial" panose="020B0604020202020204" pitchFamily="34" charset="0"/>
              <a:buChar char="•"/>
            </a:pPr>
            <a:r>
              <a:rPr lang="en-US" altLang="ko-KR" sz="3000" dirty="0">
                <a:latin typeface="Arial" panose="020B0604020202020204" pitchFamily="34" charset="0"/>
                <a:cs typeface="Arial" panose="020B0604020202020204" pitchFamily="34" charset="0"/>
              </a:rPr>
              <a:t>We found and studied 10 secure (until Sep. 2017) lightweight block cipher algorithms: AES128, Camellia, CLEFIA, </a:t>
            </a:r>
            <a:r>
              <a:rPr lang="en-US" altLang="ko-KR" sz="3000" dirty="0" err="1">
                <a:latin typeface="Arial" panose="020B0604020202020204" pitchFamily="34" charset="0"/>
                <a:cs typeface="Arial" panose="020B0604020202020204" pitchFamily="34" charset="0"/>
              </a:rPr>
              <a:t>LBlock</a:t>
            </a:r>
            <a:r>
              <a:rPr lang="en-US" altLang="ko-KR" sz="3000" dirty="0">
                <a:latin typeface="Arial" panose="020B0604020202020204" pitchFamily="34" charset="0"/>
                <a:cs typeface="Arial" panose="020B0604020202020204" pitchFamily="34" charset="0"/>
              </a:rPr>
              <a:t>, LEA, PRINCE, SEA, SIMON128, SPECK128 and XTEA; and we constructed 30 hash functions using Merkle-</a:t>
            </a:r>
            <a:r>
              <a:rPr lang="en-US" altLang="ko-KR" sz="3000" dirty="0" err="1">
                <a:latin typeface="Arial" panose="020B0604020202020204" pitchFamily="34" charset="0"/>
                <a:cs typeface="Arial" panose="020B0604020202020204" pitchFamily="34" charset="0"/>
              </a:rPr>
              <a:t>Damgard</a:t>
            </a:r>
            <a:r>
              <a:rPr lang="en-US" altLang="ko-KR" sz="3000" dirty="0">
                <a:latin typeface="Arial" panose="020B0604020202020204" pitchFamily="34" charset="0"/>
                <a:cs typeface="Arial" panose="020B0604020202020204" pitchFamily="34" charset="0"/>
              </a:rPr>
              <a:t>, </a:t>
            </a:r>
            <a:r>
              <a:rPr lang="en-US" altLang="ko-KR" sz="3000" dirty="0" err="1">
                <a:latin typeface="Arial" panose="020B0604020202020204" pitchFamily="34" charset="0"/>
                <a:cs typeface="Arial" panose="020B0604020202020204" pitchFamily="34" charset="0"/>
              </a:rPr>
              <a:t>Matyas</a:t>
            </a:r>
            <a:r>
              <a:rPr lang="en-US" altLang="ko-KR" sz="3000" dirty="0">
                <a:latin typeface="Arial" panose="020B0604020202020204" pitchFamily="34" charset="0"/>
                <a:cs typeface="Arial" panose="020B0604020202020204" pitchFamily="34" charset="0"/>
              </a:rPr>
              <a:t>-Meyer-</a:t>
            </a:r>
            <a:r>
              <a:rPr lang="en-US" altLang="ko-KR" sz="3000" dirty="0" err="1">
                <a:latin typeface="Arial" panose="020B0604020202020204" pitchFamily="34" charset="0"/>
                <a:cs typeface="Arial" panose="020B0604020202020204" pitchFamily="34" charset="0"/>
              </a:rPr>
              <a:t>Oseas</a:t>
            </a:r>
            <a:r>
              <a:rPr lang="en-US" altLang="ko-KR" sz="3000" dirty="0">
                <a:latin typeface="Arial" panose="020B0604020202020204" pitchFamily="34" charset="0"/>
                <a:cs typeface="Arial" panose="020B0604020202020204" pitchFamily="34" charset="0"/>
              </a:rPr>
              <a:t> and </a:t>
            </a:r>
            <a:r>
              <a:rPr lang="en-US" altLang="ko-KR" sz="3000" dirty="0" err="1">
                <a:latin typeface="Arial" panose="020B0604020202020204" pitchFamily="34" charset="0"/>
                <a:cs typeface="Arial" panose="020B0604020202020204" pitchFamily="34" charset="0"/>
              </a:rPr>
              <a:t>Miyaguchi-Preneel</a:t>
            </a:r>
            <a:r>
              <a:rPr lang="en-US" altLang="ko-KR" sz="3000" dirty="0">
                <a:latin typeface="Arial" panose="020B0604020202020204" pitchFamily="34" charset="0"/>
                <a:cs typeface="Arial" panose="020B0604020202020204" pitchFamily="34" charset="0"/>
              </a:rPr>
              <a:t> based those studied block cipher functions. Then using our optimization technologies, the speed performance can achieve an improvement of at least 10%.</a:t>
            </a:r>
          </a:p>
          <a:p>
            <a:endParaRPr lang="en-US" altLang="ko-KR" sz="3000" dirty="0">
              <a:latin typeface="Arial" panose="020B0604020202020204" pitchFamily="34" charset="0"/>
              <a:cs typeface="Arial" panose="020B0604020202020204" pitchFamily="34" charset="0"/>
            </a:endParaRPr>
          </a:p>
          <a:p>
            <a:r>
              <a:rPr lang="en-US" altLang="ko-KR" sz="3000" dirty="0">
                <a:latin typeface="Arial" panose="020B0604020202020204" pitchFamily="34" charset="0"/>
                <a:cs typeface="Arial" panose="020B0604020202020204" pitchFamily="34" charset="0"/>
              </a:rPr>
              <a:t>We mainly work on optimizing the hash functions. As usual, we have three main ways to optimize these algorithms:</a:t>
            </a:r>
          </a:p>
          <a:p>
            <a:pPr marL="457200" indent="-457200">
              <a:buFont typeface="Arial" panose="020B0604020202020204" pitchFamily="34" charset="0"/>
              <a:buChar char="•"/>
            </a:pPr>
            <a:r>
              <a:rPr lang="en-US" altLang="ko-KR" sz="3000" b="1" dirty="0">
                <a:latin typeface="Arial" panose="020B0604020202020204" pitchFamily="34" charset="0"/>
                <a:cs typeface="Arial" panose="020B0604020202020204" pitchFamily="34" charset="0"/>
              </a:rPr>
              <a:t>Compiler optimization</a:t>
            </a:r>
            <a:r>
              <a:rPr lang="en-US" altLang="ko-KR" sz="3000" dirty="0">
                <a:latin typeface="Arial" panose="020B0604020202020204" pitchFamily="34" charset="0"/>
                <a:cs typeface="Arial" panose="020B0604020202020204" pitchFamily="34" charset="0"/>
              </a:rPr>
              <a:t>: we studied different optimization levels of Texas compiler, GNU </a:t>
            </a:r>
            <a:r>
              <a:rPr lang="en-US" altLang="ko-KR" sz="3000" dirty="0" err="1">
                <a:latin typeface="Arial" panose="020B0604020202020204" pitchFamily="34" charset="0"/>
                <a:cs typeface="Arial" panose="020B0604020202020204" pitchFamily="34" charset="0"/>
              </a:rPr>
              <a:t>gcc</a:t>
            </a:r>
            <a:r>
              <a:rPr lang="en-US" altLang="ko-KR" sz="3000" dirty="0">
                <a:latin typeface="Arial" panose="020B0604020202020204" pitchFamily="34" charset="0"/>
                <a:cs typeface="Arial" panose="020B0604020202020204" pitchFamily="34" charset="0"/>
              </a:rPr>
              <a:t> compiler and LLVM Clang compiler.</a:t>
            </a:r>
          </a:p>
          <a:p>
            <a:pPr marL="457200" indent="-457200">
              <a:buFont typeface="Arial" panose="020B0604020202020204" pitchFamily="34" charset="0"/>
              <a:buChar char="•"/>
            </a:pPr>
            <a:r>
              <a:rPr lang="en-US" altLang="ko-KR" sz="3000" b="1" dirty="0">
                <a:latin typeface="Arial" panose="020B0604020202020204" pitchFamily="34" charset="0"/>
                <a:cs typeface="Arial" panose="020B0604020202020204" pitchFamily="34" charset="0"/>
              </a:rPr>
              <a:t>High-level language optimization</a:t>
            </a:r>
            <a:r>
              <a:rPr lang="en-US" altLang="ko-KR" sz="3000" dirty="0">
                <a:latin typeface="Arial" panose="020B0604020202020204" pitchFamily="34" charset="0"/>
                <a:cs typeface="Arial" panose="020B0604020202020204" pitchFamily="34" charset="0"/>
              </a:rPr>
              <a:t>: rewrite original algorithms using 8-bit and 16-bit operations specifically for MSP430.</a:t>
            </a:r>
          </a:p>
          <a:p>
            <a:pPr marL="457200" indent="-457200">
              <a:buFont typeface="Arial" panose="020B0604020202020204" pitchFamily="34" charset="0"/>
              <a:buChar char="•"/>
            </a:pPr>
            <a:r>
              <a:rPr lang="en-US" altLang="ko-KR" sz="3000" b="1" dirty="0">
                <a:latin typeface="Arial" panose="020B0604020202020204" pitchFamily="34" charset="0"/>
                <a:cs typeface="Arial" panose="020B0604020202020204" pitchFamily="34" charset="0"/>
              </a:rPr>
              <a:t>Low-level language optimization</a:t>
            </a:r>
            <a:r>
              <a:rPr lang="en-US" altLang="ko-KR" sz="3000" dirty="0">
                <a:latin typeface="Arial" panose="020B0604020202020204" pitchFamily="34" charset="0"/>
                <a:cs typeface="Arial" panose="020B0604020202020204" pitchFamily="34" charset="0"/>
              </a:rPr>
              <a:t>: manually </a:t>
            </a:r>
            <a:r>
              <a:rPr lang="en-US" altLang="ko-KR" sz="3000" dirty="0" err="1">
                <a:latin typeface="Arial" panose="020B0604020202020204" pitchFamily="34" charset="0"/>
                <a:cs typeface="Arial" panose="020B0604020202020204" pitchFamily="34" charset="0"/>
              </a:rPr>
              <a:t>inlining</a:t>
            </a:r>
            <a:r>
              <a:rPr lang="en-US" altLang="ko-KR" sz="3000" dirty="0">
                <a:latin typeface="Arial" panose="020B0604020202020204" pitchFamily="34" charset="0"/>
                <a:cs typeface="Arial" panose="020B0604020202020204" pitchFamily="34" charset="0"/>
              </a:rPr>
              <a:t> function calls, unfolding loops and using MSP430 specific instruction set to replace some standard library functions.</a:t>
            </a:r>
          </a:p>
        </p:txBody>
      </p:sp>
    </p:spTree>
    <p:extLst>
      <p:ext uri="{BB962C8B-B14F-4D97-AF65-F5344CB8AC3E}">
        <p14:creationId xmlns:p14="http://schemas.microsoft.com/office/powerpoint/2010/main" val="707856342"/>
      </p:ext>
    </p:extLst>
  </p:cSld>
  <p:clrMapOvr>
    <a:masterClrMapping/>
  </p:clrMapOvr>
</p:sld>
</file>

<file path=ppt/theme/theme1.xml><?xml version="1.0" encoding="utf-8"?>
<a:theme xmlns:a="http://schemas.openxmlformats.org/drawingml/2006/main" name="UofA Bonython Template">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665</Words>
  <Application>Microsoft Office PowerPoint</Application>
  <PresentationFormat>사용자 지정</PresentationFormat>
  <Paragraphs>75</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宋体</vt:lpstr>
      <vt:lpstr>맑은 고딕</vt:lpstr>
      <vt:lpstr>Arial</vt:lpstr>
      <vt:lpstr>Calibri</vt:lpstr>
      <vt:lpstr>Georgia</vt:lpstr>
      <vt:lpstr>UofA Bonython Template</vt:lpstr>
      <vt:lpstr>PowerPoint 프레젠테이션</vt:lpstr>
    </vt:vector>
  </TitlesOfParts>
  <Company>The University of Adelaide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a1633967</dc:creator>
  <cp:lastModifiedBy>gzlem@naver.com</cp:lastModifiedBy>
  <cp:revision>79</cp:revision>
  <dcterms:created xsi:type="dcterms:W3CDTF">2014-07-07T01:14:05Z</dcterms:created>
  <dcterms:modified xsi:type="dcterms:W3CDTF">2017-10-28T22:29:59Z</dcterms:modified>
</cp:coreProperties>
</file>