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roxima Nova"/>
      <p:regular r:id="rId29"/>
      <p:bold r:id="rId30"/>
      <p:italic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FDE3A0-3963-4BC9-AFED-C03E7D7F1496}">
  <a:tblStyle styleId="{1DFDE3A0-3963-4BC9-AFED-C03E7D7F14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5.xml"/><Relationship Id="rId33" Type="http://schemas.openxmlformats.org/officeDocument/2006/relationships/font" Target="fonts/AlfaSlabOne-regular.fntdata"/><Relationship Id="rId10" Type="http://schemas.openxmlformats.org/officeDocument/2006/relationships/slide" Target="slides/slide4.xml"/><Relationship Id="rId32"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c20dcc5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c20dcc5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7d7d792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7d7d792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7d7d792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7d7d792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d7d792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d7d792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d7d792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d7d792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d7d792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d7d792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d7d792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d7d792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d7d792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d7d792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d7d792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7d7d792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d7d792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7d7d792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2c20dcc5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2c20dcc5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f152a8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f152a8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f152a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f152a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f152a8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f152a8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c20dcc5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2c20dcc5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c20dcc5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c20dcc5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c20dcc5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c20dcc5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2c20dcc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2c20dcc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c20dcc5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2c20dcc5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c20dcc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c20dcc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2c20dcc5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2c20dcc5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olorincolorado.org/article/capitalizing-similarities-and-differences-between-spanish-and-engl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170575"/>
            <a:ext cx="8363700" cy="10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760"/>
              <a:t>Can Cross Language Brain Decoding work ?</a:t>
            </a:r>
            <a:endParaRPr sz="4760"/>
          </a:p>
        </p:txBody>
      </p:sp>
      <p:sp>
        <p:nvSpPr>
          <p:cNvPr id="57" name="Google Shape;57;p13"/>
          <p:cNvSpPr txBox="1"/>
          <p:nvPr>
            <p:ph idx="1" type="subTitle"/>
          </p:nvPr>
        </p:nvSpPr>
        <p:spPr>
          <a:xfrm>
            <a:off x="311700" y="3165827"/>
            <a:ext cx="8520600" cy="14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 Dil Ke Nawab</a:t>
            </a:r>
            <a:endParaRPr/>
          </a:p>
          <a:p>
            <a:pPr indent="0" lvl="0" marL="0" rtl="0" algn="l">
              <a:spcBef>
                <a:spcPts val="0"/>
              </a:spcBef>
              <a:spcAft>
                <a:spcPts val="0"/>
              </a:spcAft>
              <a:buNone/>
            </a:pPr>
            <a:r>
              <a:rPr lang="en-GB"/>
              <a:t>Harshit Sharma (2019101083)</a:t>
            </a:r>
            <a:endParaRPr/>
          </a:p>
          <a:p>
            <a:pPr indent="0" lvl="0" marL="0" rtl="0" algn="l">
              <a:spcBef>
                <a:spcPts val="0"/>
              </a:spcBef>
              <a:spcAft>
                <a:spcPts val="0"/>
              </a:spcAft>
              <a:buNone/>
            </a:pPr>
            <a:r>
              <a:rPr lang="en-GB"/>
              <a:t>Shreyash Rai (2019101096)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and Information</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t>For our task, we took a dataset from OpenNeuro. In the dataset,  adult bilingual speakers (both Spanish and English) are given to read 1000 English words and their brain signals(fMRI) are recorded. Afterwards, they are given translation of these 1000 English words to Spanish and their brain(fMRI) signals are recorded. Now, we took signals of a single subject. Now we word code different brain encoding for these signals. For both english-&gt;spanish and spanish-&gt;english.</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1 (Basic Approach)</a:t>
            </a:r>
            <a:endParaRPr/>
          </a:p>
        </p:txBody>
      </p:sp>
      <p:sp>
        <p:nvSpPr>
          <p:cNvPr id="113" name="Google Shape;113;p23"/>
          <p:cNvSpPr txBox="1"/>
          <p:nvPr>
            <p:ph idx="1" type="body"/>
          </p:nvPr>
        </p:nvSpPr>
        <p:spPr>
          <a:xfrm>
            <a:off x="311700" y="15939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 the first approach, we mapped the words to indexes using a dictionary, then using the English brain signals and indexes of english words, we trained the Linear regression model.We predicted the indexes of spanish from spanish brain signals, then calculated r2 scores and mean squared error for the same. For more better results , we used regularization and used both ridge and lasso regression for the same.The results we got were : </a:t>
            </a:r>
            <a:endParaRPr/>
          </a:p>
          <a:p>
            <a:pPr indent="0" lvl="0" marL="0" rtl="0" algn="l">
              <a:spcBef>
                <a:spcPts val="1200"/>
              </a:spcBef>
              <a:spcAft>
                <a:spcPts val="0"/>
              </a:spcAft>
              <a:buNone/>
            </a:pPr>
            <a:r>
              <a:rPr lang="en-GB"/>
              <a:t>Linear Regression : R2 Score -&gt; 0.68   Mean Squared Error -&gt;  15.383</a:t>
            </a:r>
            <a:endParaRPr/>
          </a:p>
          <a:p>
            <a:pPr indent="0" lvl="0" marL="0" rtl="0" algn="l">
              <a:spcBef>
                <a:spcPts val="1200"/>
              </a:spcBef>
              <a:spcAft>
                <a:spcPts val="0"/>
              </a:spcAft>
              <a:buNone/>
            </a:pPr>
            <a:r>
              <a:rPr lang="en-GB"/>
              <a:t>Lasso Regression : R2 Score-&gt;  0.82    Mean Squared Error -&gt; 18</a:t>
            </a:r>
            <a:endParaRPr/>
          </a:p>
          <a:p>
            <a:pPr indent="0" lvl="0" marL="0" rtl="0" algn="l">
              <a:spcBef>
                <a:spcPts val="1200"/>
              </a:spcBef>
              <a:spcAft>
                <a:spcPts val="1200"/>
              </a:spcAft>
              <a:buNone/>
            </a:pPr>
            <a:r>
              <a:rPr lang="en-GB"/>
              <a:t>Ridge Regression : </a:t>
            </a:r>
            <a:r>
              <a:rPr lang="en-GB"/>
              <a:t> R2 Score -&gt; 0.61   Mean Squared Error -&gt;  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pic>
        <p:nvPicPr>
          <p:cNvPr id="119" name="Google Shape;119;p24"/>
          <p:cNvPicPr preferRelativeResize="0"/>
          <p:nvPr/>
        </p:nvPicPr>
        <p:blipFill>
          <a:blip r:embed="rId3">
            <a:alphaModFix/>
          </a:blip>
          <a:stretch>
            <a:fillRect/>
          </a:stretch>
        </p:blipFill>
        <p:spPr>
          <a:xfrm>
            <a:off x="152400" y="1170125"/>
            <a:ext cx="4465425" cy="3111450"/>
          </a:xfrm>
          <a:prstGeom prst="rect">
            <a:avLst/>
          </a:prstGeom>
          <a:noFill/>
          <a:ln>
            <a:noFill/>
          </a:ln>
        </p:spPr>
      </p:pic>
      <p:pic>
        <p:nvPicPr>
          <p:cNvPr id="120" name="Google Shape;120;p24"/>
          <p:cNvPicPr preferRelativeResize="0"/>
          <p:nvPr/>
        </p:nvPicPr>
        <p:blipFill>
          <a:blip r:embed="rId4">
            <a:alphaModFix/>
          </a:blip>
          <a:stretch>
            <a:fillRect/>
          </a:stretch>
        </p:blipFill>
        <p:spPr>
          <a:xfrm>
            <a:off x="4863200" y="1375550"/>
            <a:ext cx="4135400" cy="2802975"/>
          </a:xfrm>
          <a:prstGeom prst="rect">
            <a:avLst/>
          </a:prstGeom>
          <a:noFill/>
          <a:ln>
            <a:noFill/>
          </a:ln>
        </p:spPr>
      </p:pic>
      <p:sp>
        <p:nvSpPr>
          <p:cNvPr id="121" name="Google Shape;121;p24"/>
          <p:cNvSpPr txBox="1"/>
          <p:nvPr/>
        </p:nvSpPr>
        <p:spPr>
          <a:xfrm>
            <a:off x="532575" y="4491800"/>
            <a:ext cx="408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solidFill>
                  <a:schemeClr val="accent3"/>
                </a:solidFill>
                <a:latin typeface="Proxima Nova"/>
                <a:ea typeface="Proxima Nova"/>
                <a:cs typeface="Proxima Nova"/>
                <a:sym typeface="Proxima Nova"/>
              </a:rPr>
              <a:t>Mean Squared Error</a:t>
            </a:r>
            <a:endParaRPr b="1" i="1">
              <a:solidFill>
                <a:schemeClr val="accent3"/>
              </a:solidFill>
              <a:latin typeface="Proxima Nova"/>
              <a:ea typeface="Proxima Nova"/>
              <a:cs typeface="Proxima Nova"/>
              <a:sym typeface="Proxima Nova"/>
            </a:endParaRPr>
          </a:p>
        </p:txBody>
      </p:sp>
      <p:sp>
        <p:nvSpPr>
          <p:cNvPr id="122" name="Google Shape;122;p24"/>
          <p:cNvSpPr txBox="1"/>
          <p:nvPr/>
        </p:nvSpPr>
        <p:spPr>
          <a:xfrm>
            <a:off x="5402775" y="4484800"/>
            <a:ext cx="359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solidFill>
                  <a:schemeClr val="accent3"/>
                </a:solidFill>
                <a:latin typeface="Proxima Nova"/>
                <a:ea typeface="Proxima Nova"/>
                <a:cs typeface="Proxima Nova"/>
                <a:sym typeface="Proxima Nova"/>
              </a:rPr>
              <a:t>R2 Scores</a:t>
            </a:r>
            <a:endParaRPr b="1" i="1">
              <a:solidFill>
                <a:schemeClr val="accent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2</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We got to know that indexes would not be a good measure to tokenize the words. So this time we wanted to do something with word embeddings. So, we used bert model of distiluse-base-multilingual-cased-v2, this is a multi-language bert embedding model. This is suitable with both English and Spanish. So we encoded our words using this bert model. After applying this, each words was mapped to 512 dimensional dense vector space. Now, we would this for our model training. We also changed our score metrics. For approach 2, we are calculating 2V2 Accuracy and Pearson Correlation, to check how good our model would perform.</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2V2 Accuracy and Pearson Correlation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Now 2v2 Accuracy is calculated as follows : </a:t>
            </a:r>
            <a:endParaRPr/>
          </a:p>
          <a:p>
            <a:pPr indent="0" lvl="0" marL="0" rtl="0" algn="l">
              <a:spcBef>
                <a:spcPts val="1200"/>
              </a:spcBef>
              <a:spcAft>
                <a:spcPts val="0"/>
              </a:spcAft>
              <a:buNone/>
            </a:pPr>
            <a:r>
              <a:rPr lang="en-GB"/>
              <a:t>1/</a:t>
            </a:r>
            <a:r>
              <a:rPr baseline="30000" lang="en-GB"/>
              <a:t>N</a:t>
            </a:r>
            <a:r>
              <a:rPr lang="en-GB"/>
              <a:t>C</a:t>
            </a:r>
            <a:r>
              <a:rPr baseline="-25000" lang="en-GB"/>
              <a:t>2 </a:t>
            </a:r>
            <a:r>
              <a:rPr lang="en-GB"/>
              <a:t>* ΣΣ I[{cosD(y_test</a:t>
            </a:r>
            <a:r>
              <a:rPr baseline="-25000" lang="en-GB"/>
              <a:t>i</a:t>
            </a:r>
            <a:r>
              <a:rPr lang="en-GB"/>
              <a:t> ,y_pred</a:t>
            </a:r>
            <a:r>
              <a:rPr baseline="-25000" lang="en-GB"/>
              <a:t>i</a:t>
            </a:r>
            <a:r>
              <a:rPr lang="en-GB"/>
              <a:t>) + cosD(y_test</a:t>
            </a:r>
            <a:r>
              <a:rPr baseline="-25000" lang="en-GB"/>
              <a:t>j</a:t>
            </a:r>
            <a:r>
              <a:rPr lang="en-GB"/>
              <a:t> ,y_pred</a:t>
            </a:r>
            <a:r>
              <a:rPr baseline="-25000" lang="en-GB"/>
              <a:t>j</a:t>
            </a:r>
            <a:r>
              <a:rPr lang="en-GB"/>
              <a:t>)} &lt; {</a:t>
            </a:r>
            <a:r>
              <a:rPr lang="en-GB"/>
              <a:t>cosD(y_test</a:t>
            </a:r>
            <a:r>
              <a:rPr baseline="-25000" lang="en-GB"/>
              <a:t>i</a:t>
            </a:r>
            <a:r>
              <a:rPr lang="en-GB"/>
              <a:t> ,y_pred</a:t>
            </a:r>
            <a:r>
              <a:rPr baseline="-25000" lang="en-GB"/>
              <a:t>j</a:t>
            </a:r>
            <a:r>
              <a:rPr lang="en-GB"/>
              <a:t>) + cosD(y_test</a:t>
            </a:r>
            <a:r>
              <a:rPr baseline="-25000" lang="en-GB"/>
              <a:t>j</a:t>
            </a:r>
            <a:r>
              <a:rPr lang="en-GB"/>
              <a:t> ,y_pred</a:t>
            </a:r>
            <a:r>
              <a:rPr baseline="-25000" lang="en-GB"/>
              <a:t>i</a:t>
            </a:r>
            <a:r>
              <a:rPr lang="en-GB"/>
              <a:t>)</a:t>
            </a:r>
            <a:r>
              <a:rPr lang="en-GB"/>
              <a:t>}]</a:t>
            </a:r>
            <a:endParaRPr/>
          </a:p>
          <a:p>
            <a:pPr indent="0" lvl="0" marL="0" rtl="0" algn="l">
              <a:spcBef>
                <a:spcPts val="1200"/>
              </a:spcBef>
              <a:spcAft>
                <a:spcPts val="0"/>
              </a:spcAft>
              <a:buNone/>
            </a:pPr>
            <a:r>
              <a:rPr lang="en-GB"/>
              <a:t>Next we are calculating Pearson Correlation : </a:t>
            </a:r>
            <a:endParaRPr/>
          </a:p>
          <a:p>
            <a:pPr indent="0" lvl="0" marL="0" rtl="0" algn="l">
              <a:spcBef>
                <a:spcPts val="1200"/>
              </a:spcBef>
              <a:spcAft>
                <a:spcPts val="0"/>
              </a:spcAft>
              <a:buNone/>
            </a:pPr>
            <a:r>
              <a:rPr lang="en-GB"/>
              <a:t>Pearson Correlation = 1/N * Σ corr[y_test, y_pred]</a:t>
            </a:r>
            <a:endParaRPr/>
          </a:p>
          <a:p>
            <a:pPr indent="0" lvl="0" marL="0" rtl="0" algn="l">
              <a:spcBef>
                <a:spcPts val="1200"/>
              </a:spcBef>
              <a:spcAft>
                <a:spcPts val="1200"/>
              </a:spcAft>
              <a:buNone/>
            </a:pPr>
            <a:r>
              <a:rPr lang="en-GB"/>
              <a:t>The Pearson correlation </a:t>
            </a:r>
            <a:r>
              <a:rPr b="1" lang="en-GB"/>
              <a:t>measures the strength of the linear relationship between two variables</a:t>
            </a:r>
            <a:r>
              <a:rPr lang="en-GB"/>
              <a:t>. It has a value between -1 to 1, with a value of -1 meaning a total negative linear correlation, 0 being no correlation, and + 1 meaning a total positive correlation.</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t>Applying Ridge Regression (En -&gt; Sp  &amp; Sp -&gt; En)</a:t>
            </a:r>
            <a:endParaRPr sz="2500"/>
          </a:p>
        </p:txBody>
      </p:sp>
      <p:pic>
        <p:nvPicPr>
          <p:cNvPr id="140" name="Google Shape;140;p27"/>
          <p:cNvPicPr preferRelativeResize="0"/>
          <p:nvPr/>
        </p:nvPicPr>
        <p:blipFill>
          <a:blip r:embed="rId3">
            <a:alphaModFix/>
          </a:blip>
          <a:stretch>
            <a:fillRect/>
          </a:stretch>
        </p:blipFill>
        <p:spPr>
          <a:xfrm>
            <a:off x="152400" y="1170125"/>
            <a:ext cx="3524250" cy="2524125"/>
          </a:xfrm>
          <a:prstGeom prst="rect">
            <a:avLst/>
          </a:prstGeom>
          <a:noFill/>
          <a:ln>
            <a:noFill/>
          </a:ln>
        </p:spPr>
      </p:pic>
      <p:pic>
        <p:nvPicPr>
          <p:cNvPr id="141" name="Google Shape;141;p27"/>
          <p:cNvPicPr preferRelativeResize="0"/>
          <p:nvPr/>
        </p:nvPicPr>
        <p:blipFill>
          <a:blip r:embed="rId4">
            <a:alphaModFix/>
          </a:blip>
          <a:stretch>
            <a:fillRect/>
          </a:stretch>
        </p:blipFill>
        <p:spPr>
          <a:xfrm>
            <a:off x="5155650" y="1165363"/>
            <a:ext cx="3676650" cy="2533650"/>
          </a:xfrm>
          <a:prstGeom prst="rect">
            <a:avLst/>
          </a:prstGeom>
          <a:noFill/>
          <a:ln>
            <a:noFill/>
          </a:ln>
        </p:spPr>
      </p:pic>
      <p:sp>
        <p:nvSpPr>
          <p:cNvPr id="142" name="Google Shape;142;p27"/>
          <p:cNvSpPr txBox="1"/>
          <p:nvPr/>
        </p:nvSpPr>
        <p:spPr>
          <a:xfrm>
            <a:off x="238250" y="3917200"/>
            <a:ext cx="3475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Proxima Nova"/>
                <a:ea typeface="Proxima Nova"/>
                <a:cs typeface="Proxima Nova"/>
                <a:sym typeface="Proxima Nova"/>
              </a:rPr>
              <a:t>This is English to Spanish model using ridge regression, we could see that Pearson correlation factor is 0.9123, this means the results are highly correlated and 2V2 Accuracy is 0.782. The model performed pretty well.</a:t>
            </a:r>
            <a:endParaRPr sz="1200">
              <a:solidFill>
                <a:schemeClr val="dk2"/>
              </a:solidFill>
              <a:latin typeface="Proxima Nova"/>
              <a:ea typeface="Proxima Nova"/>
              <a:cs typeface="Proxima Nova"/>
              <a:sym typeface="Proxima Nova"/>
            </a:endParaRPr>
          </a:p>
        </p:txBody>
      </p:sp>
      <p:sp>
        <p:nvSpPr>
          <p:cNvPr id="143" name="Google Shape;143;p27"/>
          <p:cNvSpPr txBox="1"/>
          <p:nvPr/>
        </p:nvSpPr>
        <p:spPr>
          <a:xfrm>
            <a:off x="5234600" y="3973250"/>
            <a:ext cx="359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Proxima Nova"/>
                <a:ea typeface="Proxima Nova"/>
                <a:cs typeface="Proxima Nova"/>
                <a:sym typeface="Proxima Nova"/>
              </a:rPr>
              <a:t>This is Spanish to English model using ridge regression, we could see that Pearson correlation factor is 0.55, this means the results are medium correlated and 2V2 Accuracy is 0591. The En-&gt;Sp model performed better that Sp-&gt;En model.</a:t>
            </a:r>
            <a:endParaRPr>
              <a:solidFill>
                <a:schemeClr val="dk2"/>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Regressor</a:t>
            </a:r>
            <a:endParaRPr/>
          </a:p>
        </p:txBody>
      </p:sp>
      <p:sp>
        <p:nvSpPr>
          <p:cNvPr id="149" name="Google Shape;149;p28"/>
          <p:cNvSpPr txBox="1"/>
          <p:nvPr>
            <p:ph idx="1" type="body"/>
          </p:nvPr>
        </p:nvSpPr>
        <p:spPr>
          <a:xfrm>
            <a:off x="311700" y="1152475"/>
            <a:ext cx="8520600" cy="389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Random Forest Regression is </a:t>
            </a:r>
            <a:r>
              <a:rPr b="1" lang="en-GB"/>
              <a:t>a supervised learning algorithm that uses ensemble learning method for regression</a:t>
            </a:r>
            <a:r>
              <a:rPr lang="en-GB"/>
              <a:t>. Ensemble learning method is a technique that combines predictions from multiple machine learning algorithms to make a more accurate prediction than a single model. Therefore, we used random forest regressor with max_depth= 2 and max_depth=None for our model. This would give more good values than a single ridge regressor.</a:t>
            </a:r>
            <a:endParaRPr/>
          </a:p>
          <a:p>
            <a:pPr indent="0" lvl="0" marL="0" rtl="0" algn="l">
              <a:spcBef>
                <a:spcPts val="1200"/>
              </a:spcBef>
              <a:spcAft>
                <a:spcPts val="0"/>
              </a:spcAft>
              <a:buNone/>
            </a:pPr>
            <a:r>
              <a:rPr lang="en-GB"/>
              <a:t>Random Forest (Max_depth = 2 , En-&gt;Sp) : 2v2 Accuracy-&gt; 0.62 , Pearson Correlation -&gt; 0.81</a:t>
            </a:r>
            <a:endParaRPr/>
          </a:p>
          <a:p>
            <a:pPr indent="0" lvl="0" marL="0" rtl="0" algn="l">
              <a:spcBef>
                <a:spcPts val="1200"/>
              </a:spcBef>
              <a:spcAft>
                <a:spcPts val="0"/>
              </a:spcAft>
              <a:buNone/>
            </a:pPr>
            <a:r>
              <a:rPr lang="en-GB"/>
              <a:t>Random Forest (Max_depth = None , En-&gt;Sp) : 2v2 Accuracy-&gt; 0.63 , Pearson Correlation -&gt; 0.82</a:t>
            </a:r>
            <a:endParaRPr/>
          </a:p>
          <a:p>
            <a:pPr indent="0" lvl="0" marL="0" rtl="0" algn="l">
              <a:spcBef>
                <a:spcPts val="1200"/>
              </a:spcBef>
              <a:spcAft>
                <a:spcPts val="1200"/>
              </a:spcAft>
              <a:buNone/>
            </a:pPr>
            <a:r>
              <a:rPr lang="en-GB"/>
              <a:t>Random Forest (Max_depth = None , Sp-&gt;En) : 2v2 Accuracy-&gt; 0.59 , Pearson Correlation -&gt; 0.84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pic>
        <p:nvPicPr>
          <p:cNvPr id="155" name="Google Shape;155;p29"/>
          <p:cNvPicPr preferRelativeResize="0"/>
          <p:nvPr/>
        </p:nvPicPr>
        <p:blipFill>
          <a:blip r:embed="rId3">
            <a:alphaModFix/>
          </a:blip>
          <a:stretch>
            <a:fillRect/>
          </a:stretch>
        </p:blipFill>
        <p:spPr>
          <a:xfrm>
            <a:off x="152400" y="1170125"/>
            <a:ext cx="2832800" cy="2438725"/>
          </a:xfrm>
          <a:prstGeom prst="rect">
            <a:avLst/>
          </a:prstGeom>
          <a:noFill/>
          <a:ln>
            <a:noFill/>
          </a:ln>
        </p:spPr>
      </p:pic>
      <p:pic>
        <p:nvPicPr>
          <p:cNvPr id="156" name="Google Shape;156;p29"/>
          <p:cNvPicPr preferRelativeResize="0"/>
          <p:nvPr/>
        </p:nvPicPr>
        <p:blipFill>
          <a:blip r:embed="rId4">
            <a:alphaModFix/>
          </a:blip>
          <a:stretch>
            <a:fillRect/>
          </a:stretch>
        </p:blipFill>
        <p:spPr>
          <a:xfrm>
            <a:off x="3144600" y="1268225"/>
            <a:ext cx="2797750" cy="2179450"/>
          </a:xfrm>
          <a:prstGeom prst="rect">
            <a:avLst/>
          </a:prstGeom>
          <a:noFill/>
          <a:ln>
            <a:noFill/>
          </a:ln>
        </p:spPr>
      </p:pic>
      <p:pic>
        <p:nvPicPr>
          <p:cNvPr id="157" name="Google Shape;157;p29"/>
          <p:cNvPicPr preferRelativeResize="0"/>
          <p:nvPr/>
        </p:nvPicPr>
        <p:blipFill>
          <a:blip r:embed="rId5">
            <a:alphaModFix/>
          </a:blip>
          <a:stretch>
            <a:fillRect/>
          </a:stretch>
        </p:blipFill>
        <p:spPr>
          <a:xfrm>
            <a:off x="6143800" y="1340238"/>
            <a:ext cx="2896850" cy="2035418"/>
          </a:xfrm>
          <a:prstGeom prst="rect">
            <a:avLst/>
          </a:prstGeom>
          <a:noFill/>
          <a:ln>
            <a:noFill/>
          </a:ln>
        </p:spPr>
      </p:pic>
      <p:sp>
        <p:nvSpPr>
          <p:cNvPr id="158" name="Google Shape;158;p29"/>
          <p:cNvSpPr txBox="1"/>
          <p:nvPr/>
        </p:nvSpPr>
        <p:spPr>
          <a:xfrm>
            <a:off x="182200" y="3889150"/>
            <a:ext cx="27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Rf , Max_depth = 2 , En-&gt;Sp</a:t>
            </a:r>
            <a:endParaRPr b="1" i="1">
              <a:solidFill>
                <a:schemeClr val="dk2"/>
              </a:solidFill>
              <a:latin typeface="Proxima Nova"/>
              <a:ea typeface="Proxima Nova"/>
              <a:cs typeface="Proxima Nova"/>
              <a:sym typeface="Proxima Nova"/>
            </a:endParaRPr>
          </a:p>
        </p:txBody>
      </p:sp>
      <p:sp>
        <p:nvSpPr>
          <p:cNvPr id="159" name="Google Shape;159;p29"/>
          <p:cNvSpPr txBox="1"/>
          <p:nvPr/>
        </p:nvSpPr>
        <p:spPr>
          <a:xfrm>
            <a:off x="3286525" y="3903175"/>
            <a:ext cx="26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Rf, Max_depth= None , En-&gt;Sp</a:t>
            </a:r>
            <a:endParaRPr b="1" i="1">
              <a:solidFill>
                <a:schemeClr val="dk2"/>
              </a:solidFill>
              <a:latin typeface="Proxima Nova"/>
              <a:ea typeface="Proxima Nova"/>
              <a:cs typeface="Proxima Nova"/>
              <a:sym typeface="Proxima Nova"/>
            </a:endParaRPr>
          </a:p>
        </p:txBody>
      </p:sp>
      <p:sp>
        <p:nvSpPr>
          <p:cNvPr id="160" name="Google Shape;160;p29"/>
          <p:cNvSpPr txBox="1"/>
          <p:nvPr/>
        </p:nvSpPr>
        <p:spPr>
          <a:xfrm>
            <a:off x="6271700" y="3924200"/>
            <a:ext cx="26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Rf, Max_depth=None, Sp-&gt;En</a:t>
            </a:r>
            <a:endParaRPr b="1" i="1">
              <a:solidFill>
                <a:schemeClr val="dk2"/>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Bagging Regressor</a:t>
            </a:r>
            <a:endParaRPr/>
          </a:p>
        </p:txBody>
      </p:sp>
      <p:sp>
        <p:nvSpPr>
          <p:cNvPr id="166" name="Google Shape;166;p30"/>
          <p:cNvSpPr txBox="1"/>
          <p:nvPr>
            <p:ph idx="1" type="body"/>
          </p:nvPr>
        </p:nvSpPr>
        <p:spPr>
          <a:xfrm>
            <a:off x="311700" y="1152475"/>
            <a:ext cx="8520600" cy="383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 Bagging regressor is an ensemble meta-estimator that fits base regressors each on random subsets of the original dataset and then aggregate their individual predictions (either by voting or by averaging) to form a final prediction. We need to use different regression techniques and thought that bagging would combine different prediction on multiple datasets our data.</a:t>
            </a:r>
            <a:endParaRPr/>
          </a:p>
          <a:p>
            <a:pPr indent="0" lvl="0" marL="0" rtl="0" algn="l">
              <a:spcBef>
                <a:spcPts val="1200"/>
              </a:spcBef>
              <a:spcAft>
                <a:spcPts val="0"/>
              </a:spcAft>
              <a:buNone/>
            </a:pPr>
            <a:r>
              <a:rPr lang="en-GB"/>
              <a:t>Bagging Regressor(n_estimators = 50 , En-&gt;Sp) : 2V2 Accuracy-&gt; 0.71 , Pearson Correlation-&gt; 0.8</a:t>
            </a:r>
            <a:endParaRPr/>
          </a:p>
          <a:p>
            <a:pPr indent="0" lvl="0" marL="0" rtl="0" algn="l">
              <a:spcBef>
                <a:spcPts val="1200"/>
              </a:spcBef>
              <a:spcAft>
                <a:spcPts val="0"/>
              </a:spcAft>
              <a:buNone/>
            </a:pPr>
            <a:r>
              <a:rPr lang="en-GB"/>
              <a:t>Bagging Regressor(n_estimators = 100 , En-&gt;Sp) : 2V2 Accuracy-&gt; 0.75 , Pearson Correlation-&gt; 0.83</a:t>
            </a:r>
            <a:endParaRPr/>
          </a:p>
          <a:p>
            <a:pPr indent="0" lvl="0" marL="0" rtl="0" algn="l">
              <a:spcBef>
                <a:spcPts val="1200"/>
              </a:spcBef>
              <a:spcAft>
                <a:spcPts val="1200"/>
              </a:spcAft>
              <a:buNone/>
            </a:pPr>
            <a:r>
              <a:rPr lang="en-GB"/>
              <a:t>Bagging Regressor(n_estimators = 100 , Sp-&gt;En) : 2V2 Accuracy-&gt; 0.63 , Pearson Correlation-&gt; 0.82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a:t>
            </a:r>
            <a:endParaRPr/>
          </a:p>
        </p:txBody>
      </p:sp>
      <p:pic>
        <p:nvPicPr>
          <p:cNvPr id="172" name="Google Shape;172;p31"/>
          <p:cNvPicPr preferRelativeResize="0"/>
          <p:nvPr/>
        </p:nvPicPr>
        <p:blipFill>
          <a:blip r:embed="rId3">
            <a:alphaModFix/>
          </a:blip>
          <a:stretch>
            <a:fillRect/>
          </a:stretch>
        </p:blipFill>
        <p:spPr>
          <a:xfrm>
            <a:off x="152400" y="1170125"/>
            <a:ext cx="2923900" cy="2298575"/>
          </a:xfrm>
          <a:prstGeom prst="rect">
            <a:avLst/>
          </a:prstGeom>
          <a:noFill/>
          <a:ln>
            <a:noFill/>
          </a:ln>
        </p:spPr>
      </p:pic>
      <p:pic>
        <p:nvPicPr>
          <p:cNvPr id="173" name="Google Shape;173;p31"/>
          <p:cNvPicPr preferRelativeResize="0"/>
          <p:nvPr/>
        </p:nvPicPr>
        <p:blipFill>
          <a:blip r:embed="rId4">
            <a:alphaModFix/>
          </a:blip>
          <a:stretch>
            <a:fillRect/>
          </a:stretch>
        </p:blipFill>
        <p:spPr>
          <a:xfrm>
            <a:off x="3228700" y="1170125"/>
            <a:ext cx="2895850" cy="2242525"/>
          </a:xfrm>
          <a:prstGeom prst="rect">
            <a:avLst/>
          </a:prstGeom>
          <a:noFill/>
          <a:ln>
            <a:noFill/>
          </a:ln>
        </p:spPr>
      </p:pic>
      <p:pic>
        <p:nvPicPr>
          <p:cNvPr id="174" name="Google Shape;174;p31"/>
          <p:cNvPicPr preferRelativeResize="0"/>
          <p:nvPr/>
        </p:nvPicPr>
        <p:blipFill>
          <a:blip r:embed="rId5">
            <a:alphaModFix/>
          </a:blip>
          <a:stretch>
            <a:fillRect/>
          </a:stretch>
        </p:blipFill>
        <p:spPr>
          <a:xfrm>
            <a:off x="6276950" y="1170125"/>
            <a:ext cx="2923900" cy="2119239"/>
          </a:xfrm>
          <a:prstGeom prst="rect">
            <a:avLst/>
          </a:prstGeom>
          <a:noFill/>
          <a:ln>
            <a:noFill/>
          </a:ln>
        </p:spPr>
      </p:pic>
      <p:sp>
        <p:nvSpPr>
          <p:cNvPr id="175" name="Google Shape;175;p31"/>
          <p:cNvSpPr txBox="1"/>
          <p:nvPr/>
        </p:nvSpPr>
        <p:spPr>
          <a:xfrm>
            <a:off x="238250" y="3931200"/>
            <a:ext cx="27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Bg, n_estimators=50,En-&gt;Sp</a:t>
            </a:r>
            <a:endParaRPr b="1" i="1">
              <a:solidFill>
                <a:schemeClr val="dk2"/>
              </a:solidFill>
              <a:latin typeface="Proxima Nova"/>
              <a:ea typeface="Proxima Nova"/>
              <a:cs typeface="Proxima Nova"/>
              <a:sym typeface="Proxima Nova"/>
            </a:endParaRPr>
          </a:p>
        </p:txBody>
      </p:sp>
      <p:sp>
        <p:nvSpPr>
          <p:cNvPr id="176" name="Google Shape;176;p31"/>
          <p:cNvSpPr txBox="1"/>
          <p:nvPr/>
        </p:nvSpPr>
        <p:spPr>
          <a:xfrm>
            <a:off x="3426675" y="4008275"/>
            <a:ext cx="26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Bg, n_estimators=100,En-&gt;Sp</a:t>
            </a:r>
            <a:endParaRPr b="1" i="1">
              <a:solidFill>
                <a:schemeClr val="dk2"/>
              </a:solidFill>
              <a:latin typeface="Proxima Nova"/>
              <a:ea typeface="Proxima Nova"/>
              <a:cs typeface="Proxima Nova"/>
              <a:sym typeface="Proxima Nova"/>
            </a:endParaRPr>
          </a:p>
        </p:txBody>
      </p:sp>
      <p:sp>
        <p:nvSpPr>
          <p:cNvPr id="177" name="Google Shape;177;p31"/>
          <p:cNvSpPr txBox="1"/>
          <p:nvPr/>
        </p:nvSpPr>
        <p:spPr>
          <a:xfrm>
            <a:off x="6390825" y="4057350"/>
            <a:ext cx="25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solidFill>
                  <a:schemeClr val="dk2"/>
                </a:solidFill>
                <a:latin typeface="Proxima Nova"/>
                <a:ea typeface="Proxima Nova"/>
                <a:cs typeface="Proxima Nova"/>
                <a:sym typeface="Proxima Nova"/>
              </a:rPr>
              <a:t>Bg, n_estimators=100,Sp-&gt;En</a:t>
            </a:r>
            <a:endParaRPr b="1" i="1">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3" name="Google Shape;63;p14"/>
          <p:cNvSpPr txBox="1"/>
          <p:nvPr>
            <p:ph idx="1" type="body"/>
          </p:nvPr>
        </p:nvSpPr>
        <p:spPr>
          <a:xfrm>
            <a:off x="311700" y="1152475"/>
            <a:ext cx="8520600" cy="3808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The approach of </a:t>
            </a:r>
            <a:r>
              <a:rPr b="1" lang="en-GB"/>
              <a:t>cross-language brain decoding</a:t>
            </a:r>
            <a:r>
              <a:rPr lang="en-GB"/>
              <a:t> is to use models of brain decoding from one language to decode stimuli of another language. It has the potential to provide new insights into how our brain represents multiple languages. The cross-language brain decoding approach provides a new and powerful direction to address the issue of how two or more languages are encoded through shared and distinct neural activities in the brain. These studies have significant practical implications for </a:t>
            </a:r>
            <a:r>
              <a:rPr b="1" lang="en-GB"/>
              <a:t>bilingual education</a:t>
            </a:r>
            <a:r>
              <a:rPr lang="en-GB"/>
              <a:t> and foreign language instruction. However, so far it is unclear whether and how cross-language brain decoding works, given the extant evidence. In single language brain decoding, neural responses to linguistic materials are recorded with neuroimaging methods, such as functional magnetic resonance imaging (</a:t>
            </a:r>
            <a:r>
              <a:rPr b="1" lang="en-GB"/>
              <a:t>fMRI</a:t>
            </a:r>
            <a:r>
              <a:rPr lang="en-GB"/>
              <a:t>) and magnetoencephalography (</a:t>
            </a:r>
            <a:r>
              <a:rPr b="1" lang="en-GB"/>
              <a:t>MEG</a:t>
            </a:r>
            <a:r>
              <a:rPr lang="en-GB"/>
              <a:t>) and  a computational model is trained to map between brain activity and stimulus-specific linguistic features.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1638000" y="152400"/>
            <a:ext cx="3141702" cy="2356277"/>
          </a:xfrm>
          <a:prstGeom prst="rect">
            <a:avLst/>
          </a:prstGeom>
          <a:noFill/>
          <a:ln>
            <a:noFill/>
          </a:ln>
        </p:spPr>
      </p:pic>
      <p:pic>
        <p:nvPicPr>
          <p:cNvPr id="183" name="Google Shape;183;p32"/>
          <p:cNvPicPr preferRelativeResize="0"/>
          <p:nvPr/>
        </p:nvPicPr>
        <p:blipFill>
          <a:blip r:embed="rId4">
            <a:alphaModFix/>
          </a:blip>
          <a:stretch>
            <a:fillRect/>
          </a:stretch>
        </p:blipFill>
        <p:spPr>
          <a:xfrm>
            <a:off x="5907300" y="152400"/>
            <a:ext cx="2979176" cy="2234375"/>
          </a:xfrm>
          <a:prstGeom prst="rect">
            <a:avLst/>
          </a:prstGeom>
          <a:noFill/>
          <a:ln>
            <a:noFill/>
          </a:ln>
        </p:spPr>
      </p:pic>
      <p:pic>
        <p:nvPicPr>
          <p:cNvPr descr="An external file that holds a picture, illustration, etc.&#10;Object name is nihms-1552813-f0006.jpg" id="184" name="Google Shape;184;p32" title="An external file that holds a picture, illustration, etc.&#10;Object name is nihms-1552813-f0006.jpg"/>
          <p:cNvPicPr preferRelativeResize="0"/>
          <p:nvPr/>
        </p:nvPicPr>
        <p:blipFill>
          <a:blip r:embed="rId5">
            <a:alphaModFix/>
          </a:blip>
          <a:stretch>
            <a:fillRect/>
          </a:stretch>
        </p:blipFill>
        <p:spPr>
          <a:xfrm>
            <a:off x="5695902" y="2508675"/>
            <a:ext cx="3269234" cy="2451925"/>
          </a:xfrm>
          <a:prstGeom prst="rect">
            <a:avLst/>
          </a:prstGeom>
          <a:noFill/>
          <a:ln>
            <a:noFill/>
          </a:ln>
        </p:spPr>
      </p:pic>
      <p:sp>
        <p:nvSpPr>
          <p:cNvPr id="185" name="Google Shape;185;p32"/>
          <p:cNvSpPr txBox="1"/>
          <p:nvPr/>
        </p:nvSpPr>
        <p:spPr>
          <a:xfrm>
            <a:off x="196200" y="2788975"/>
            <a:ext cx="4856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Proxima Nova"/>
                <a:ea typeface="Proxima Nova"/>
                <a:cs typeface="Proxima Nova"/>
                <a:sym typeface="Proxima Nova"/>
              </a:rPr>
              <a:t>Single-word reading in both the deep (English) and the shallow (Spanish) orthography engages the left inferior frontal cortex. English and Spanish word reading were found to be differently represented in several regions of the brain. These results suggest that word processing in alphabetic languages of different orthographic depth does not engage language-specific brain activity locally, or functional connectivity between regions supporting reading, but manifests as distinct neural representations in Spanish-English early bilingual adults.</a:t>
            </a:r>
            <a:endParaRPr>
              <a:solidFill>
                <a:schemeClr val="dk2"/>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Brain decoding has been an exciting and rapidly developing topic in this regard. Cross-language brain decoding has the potential to pro­vide new insights into how our brain represents multiple languages.Our work only considered basic machine learning algorithms in the brain decoding task.We could also use advanced algos as MVPA(Multivariate Pattern Analysis) etc. for better results. Moreover, if data is available, we could also work on monolinguals rather than bilinguals, which could be an important field to explore.cross-language brain decoding indicates that it is possible to decode semantic information across different languages from neuroimaging data, but there are also significant challenges to its success. Factors such as cross-language similarity, AoA/proficiency levels, depth of language processing may all affect the effectiveness of cross-language decoding.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p:nvPr/>
        </p:nvSpPr>
        <p:spPr>
          <a:xfrm>
            <a:off x="691426" y="1962150"/>
            <a:ext cx="7760572" cy="12199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4A86E8"/>
                </a:solidFill>
                <a:latin typeface="Aria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Earlier Approaches and Findings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number of recent studies have demonstrated that it is possible to reliably decode semantic information at the word level across different languages from neuroimaging data using machine learning methods.</a:t>
            </a:r>
            <a:r>
              <a:rPr b="1" lang="en-GB"/>
              <a:t>Multivariate pattern analysis</a:t>
            </a:r>
            <a:r>
              <a:rPr lang="en-GB"/>
              <a:t> (MVPA) has been used in cross-language decoding with increasing popularity. Compared to the traditional univariate method which examines brain voxels in isolation, MVPA takes into account the relationships across multiple voxels and has the potential to decode fine-grained patterns of brain activity. </a:t>
            </a:r>
            <a:r>
              <a:rPr b="1" lang="en-GB"/>
              <a:t>Bilinguals</a:t>
            </a:r>
            <a:r>
              <a:rPr lang="en-GB"/>
              <a:t> are usually recruited as participants in cross-language brain decoding studies and the same participants need to receive stimuli (words) from both languages (consecutively) while their brain responses are collected during the processing of these stimuli.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6"/>
          <p:cNvGraphicFramePr/>
          <p:nvPr/>
        </p:nvGraphicFramePr>
        <p:xfrm>
          <a:off x="61300" y="47275"/>
          <a:ext cx="3000000" cy="3000000"/>
        </p:xfrm>
        <a:graphic>
          <a:graphicData uri="http://schemas.openxmlformats.org/drawingml/2006/table">
            <a:tbl>
              <a:tblPr>
                <a:noFill/>
                <a:tableStyleId>{1DFDE3A0-3963-4BC9-AFED-C03E7D7F1496}</a:tableStyleId>
              </a:tblPr>
              <a:tblGrid>
                <a:gridCol w="1440275"/>
                <a:gridCol w="734250"/>
                <a:gridCol w="677775"/>
                <a:gridCol w="1426125"/>
                <a:gridCol w="1002550"/>
                <a:gridCol w="1214325"/>
                <a:gridCol w="2513375"/>
              </a:tblGrid>
              <a:tr h="705775">
                <a:tc>
                  <a:txBody>
                    <a:bodyPr/>
                    <a:lstStyle/>
                    <a:p>
                      <a:pPr indent="0" lvl="0" marL="0" rtl="0" algn="ctr">
                        <a:lnSpc>
                          <a:spcPct val="115000"/>
                        </a:lnSpc>
                        <a:spcBef>
                          <a:spcPts val="0"/>
                        </a:spcBef>
                        <a:spcAft>
                          <a:spcPts val="0"/>
                        </a:spcAft>
                        <a:buNone/>
                      </a:pPr>
                      <a:r>
                        <a:rPr b="1" lang="en-GB" sz="1100"/>
                        <a:t>Participant</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Mean Age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AoA</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Proficiency in L2</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Method</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Stimuli and task</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Cross-language decoding accuracy</a:t>
                      </a:r>
                      <a:endParaRPr b="1" sz="1100"/>
                    </a:p>
                  </a:txBody>
                  <a:tcPr marT="91425" marB="91425" marR="91425" marL="91425"/>
                </a:tc>
              </a:tr>
              <a:tr h="1501225">
                <a:tc>
                  <a:txBody>
                    <a:bodyPr/>
                    <a:lstStyle/>
                    <a:p>
                      <a:pPr indent="0" lvl="0" marL="0" rtl="0" algn="l">
                        <a:spcBef>
                          <a:spcPts val="0"/>
                        </a:spcBef>
                        <a:spcAft>
                          <a:spcPts val="0"/>
                        </a:spcAft>
                        <a:buNone/>
                      </a:pPr>
                      <a:r>
                        <a:rPr lang="en-GB" sz="1200"/>
                        <a:t>11 Portuguese-English BI</a:t>
                      </a:r>
                      <a:endParaRPr sz="1200"/>
                    </a:p>
                  </a:txBody>
                  <a:tcPr marT="91425" marB="91425" marR="91425" marL="91425"/>
                </a:tc>
                <a:tc>
                  <a:txBody>
                    <a:bodyPr/>
                    <a:lstStyle/>
                    <a:p>
                      <a:pPr indent="0" lvl="0" marL="0" rtl="0" algn="l">
                        <a:spcBef>
                          <a:spcPts val="0"/>
                        </a:spcBef>
                        <a:spcAft>
                          <a:spcPts val="0"/>
                        </a:spcAft>
                        <a:buNone/>
                      </a:pPr>
                      <a:r>
                        <a:rPr lang="en-GB" sz="1200"/>
                        <a:t>29.9</a:t>
                      </a:r>
                      <a:endParaRPr sz="1200"/>
                    </a:p>
                  </a:txBody>
                  <a:tcPr marT="91425" marB="91425" marR="91425" marL="91425"/>
                </a:tc>
                <a:tc>
                  <a:txBody>
                    <a:bodyPr/>
                    <a:lstStyle/>
                    <a:p>
                      <a:pPr indent="0" lvl="0" marL="0" rtl="0" algn="l">
                        <a:spcBef>
                          <a:spcPts val="0"/>
                        </a:spcBef>
                        <a:spcAft>
                          <a:spcPts val="0"/>
                        </a:spcAft>
                        <a:buNone/>
                      </a:pPr>
                      <a:r>
                        <a:rPr lang="en-GB" sz="1200"/>
                        <a:t>13.08</a:t>
                      </a:r>
                      <a:endParaRPr sz="1200"/>
                    </a:p>
                  </a:txBody>
                  <a:tcPr marT="91425" marB="91425" marR="91425" marL="91425"/>
                </a:tc>
                <a:tc>
                  <a:txBody>
                    <a:bodyPr/>
                    <a:lstStyle/>
                    <a:p>
                      <a:pPr indent="0" lvl="0" marL="0" rtl="0" algn="l">
                        <a:spcBef>
                          <a:spcPts val="0"/>
                        </a:spcBef>
                        <a:spcAft>
                          <a:spcPts val="0"/>
                        </a:spcAft>
                        <a:buNone/>
                      </a:pPr>
                      <a:r>
                        <a:rPr lang="en-GB" sz="1200"/>
                        <a:t>Proficient</a:t>
                      </a:r>
                      <a:endParaRPr sz="1200"/>
                    </a:p>
                    <a:p>
                      <a:pPr indent="0" lvl="0" marL="0" rtl="0" algn="l">
                        <a:spcBef>
                          <a:spcPts val="0"/>
                        </a:spcBef>
                        <a:spcAft>
                          <a:spcPts val="0"/>
                        </a:spcAft>
                        <a:buNone/>
                      </a:pPr>
                      <a:r>
                        <a:rPr lang="en-GB" sz="1200"/>
                        <a:t>(Self-rated)</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Concrete nouns;</a:t>
                      </a:r>
                      <a:endParaRPr sz="1200"/>
                    </a:p>
                    <a:p>
                      <a:pPr indent="0" lvl="0" marL="0" rtl="0" algn="l">
                        <a:spcBef>
                          <a:spcPts val="0"/>
                        </a:spcBef>
                        <a:spcAft>
                          <a:spcPts val="0"/>
                        </a:spcAft>
                        <a:buNone/>
                      </a:pPr>
                      <a:r>
                        <a:rPr lang="en-GB" sz="1200"/>
                        <a:t>Thinking about the properties of nouns</a:t>
                      </a:r>
                      <a:endParaRPr sz="1200"/>
                    </a:p>
                  </a:txBody>
                  <a:tcPr marT="91425" marB="91425" marR="91425" marL="91425"/>
                </a:tc>
                <a:tc>
                  <a:txBody>
                    <a:bodyPr/>
                    <a:lstStyle/>
                    <a:p>
                      <a:pPr indent="0" lvl="0" marL="0" rtl="0" algn="l">
                        <a:spcBef>
                          <a:spcPts val="0"/>
                        </a:spcBef>
                        <a:spcAft>
                          <a:spcPts val="0"/>
                        </a:spcAft>
                        <a:buNone/>
                      </a:pPr>
                      <a:r>
                        <a:rPr lang="en-GB" sz="1200"/>
                        <a:t>English </a:t>
                      </a:r>
                      <a:r>
                        <a:rPr b="1" lang="en-GB" sz="1200"/>
                        <a:t>→</a:t>
                      </a:r>
                      <a:r>
                        <a:rPr lang="en-GB" sz="1200"/>
                        <a:t> Portuguese 0.68, Portuguese </a:t>
                      </a:r>
                      <a:r>
                        <a:rPr b="1" lang="en-GB" sz="1200"/>
                        <a:t>→</a:t>
                      </a:r>
                      <a:r>
                        <a:rPr lang="en-GB" sz="1200"/>
                        <a:t> English 0.72 (CL 0.5)</a:t>
                      </a:r>
                      <a:endParaRPr sz="1200"/>
                    </a:p>
                  </a:txBody>
                  <a:tcPr marT="91425" marB="91425" marR="91425" marL="91425"/>
                </a:tc>
              </a:tr>
              <a:tr h="1409400">
                <a:tc>
                  <a:txBody>
                    <a:bodyPr/>
                    <a:lstStyle/>
                    <a:p>
                      <a:pPr indent="0" lvl="0" marL="0" rtl="0" algn="l">
                        <a:spcBef>
                          <a:spcPts val="0"/>
                        </a:spcBef>
                        <a:spcAft>
                          <a:spcPts val="0"/>
                        </a:spcAft>
                        <a:buNone/>
                      </a:pPr>
                      <a:r>
                        <a:rPr lang="en-GB" sz="1200"/>
                        <a:t>10 Dutch-English BI</a:t>
                      </a:r>
                      <a:endParaRPr sz="1200"/>
                    </a:p>
                  </a:txBody>
                  <a:tcPr marT="91425" marB="91425" marR="91425" marL="91425"/>
                </a:tc>
                <a:tc>
                  <a:txBody>
                    <a:bodyPr/>
                    <a:lstStyle/>
                    <a:p>
                      <a:pPr indent="0" lvl="0" marL="0" rtl="0" algn="l">
                        <a:spcBef>
                          <a:spcPts val="0"/>
                        </a:spcBef>
                        <a:spcAft>
                          <a:spcPts val="0"/>
                        </a:spcAft>
                        <a:buNone/>
                      </a:pPr>
                      <a:r>
                        <a:rPr lang="en-GB" sz="1200"/>
                        <a:t>25.4</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txBody>
                  <a:tcPr marT="91425" marB="91425" marR="91425" marL="91425"/>
                </a:tc>
                <a:tc>
                  <a:txBody>
                    <a:bodyPr/>
                    <a:lstStyle/>
                    <a:p>
                      <a:pPr indent="0" lvl="0" marL="0" rtl="0" algn="l">
                        <a:spcBef>
                          <a:spcPts val="0"/>
                        </a:spcBef>
                        <a:spcAft>
                          <a:spcPts val="0"/>
                        </a:spcAft>
                        <a:buNone/>
                      </a:pPr>
                      <a:r>
                        <a:rPr lang="en-GB" sz="1200"/>
                        <a:t>Proficient (LexTALE*)</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Concrete nouns;</a:t>
                      </a:r>
                      <a:endParaRPr sz="1200"/>
                    </a:p>
                    <a:p>
                      <a:pPr indent="0" lvl="0" marL="0" rtl="0" algn="l">
                        <a:spcBef>
                          <a:spcPts val="0"/>
                        </a:spcBef>
                        <a:spcAft>
                          <a:spcPts val="0"/>
                        </a:spcAft>
                        <a:buNone/>
                      </a:pPr>
                      <a:r>
                        <a:rPr lang="en-GB" sz="1200"/>
                        <a:t>Pressing a button when they hear an inanimate noun</a:t>
                      </a:r>
                      <a:endParaRPr sz="1200"/>
                    </a:p>
                  </a:txBody>
                  <a:tcPr marT="91425" marB="91425" marR="91425" marL="91425"/>
                </a:tc>
                <a:tc>
                  <a:txBody>
                    <a:bodyPr/>
                    <a:lstStyle/>
                    <a:p>
                      <a:pPr indent="0" lvl="0" marL="0" rtl="0" algn="l">
                        <a:spcBef>
                          <a:spcPts val="0"/>
                        </a:spcBef>
                        <a:spcAft>
                          <a:spcPts val="0"/>
                        </a:spcAft>
                        <a:buNone/>
                      </a:pPr>
                      <a:r>
                        <a:rPr lang="en-GB" sz="1200"/>
                        <a:t>Above chance (CL 0.5)</a:t>
                      </a:r>
                      <a:endParaRPr sz="1200"/>
                    </a:p>
                  </a:txBody>
                  <a:tcPr marT="91425" marB="91425" marR="91425" marL="91425"/>
                </a:tc>
              </a:tr>
              <a:tr h="1409400">
                <a:tc>
                  <a:txBody>
                    <a:bodyPr/>
                    <a:lstStyle/>
                    <a:p>
                      <a:pPr indent="0" lvl="0" marL="0" rtl="0" algn="l">
                        <a:spcBef>
                          <a:spcPts val="0"/>
                        </a:spcBef>
                        <a:spcAft>
                          <a:spcPts val="0"/>
                        </a:spcAft>
                        <a:buNone/>
                      </a:pPr>
                      <a:r>
                        <a:rPr lang="en-GB" sz="1200"/>
                        <a:t>16 Dutch-English BI</a:t>
                      </a:r>
                      <a:endParaRPr sz="1200"/>
                    </a:p>
                  </a:txBody>
                  <a:tcPr marT="91425" marB="91425" marR="91425" marL="91425"/>
                </a:tc>
                <a:tc>
                  <a:txBody>
                    <a:bodyPr/>
                    <a:lstStyle/>
                    <a:p>
                      <a:pPr indent="0" lvl="0" marL="0" rtl="0" algn="l">
                        <a:spcBef>
                          <a:spcPts val="0"/>
                        </a:spcBef>
                        <a:spcAft>
                          <a:spcPts val="0"/>
                        </a:spcAft>
                        <a:buNone/>
                      </a:pPr>
                      <a:r>
                        <a:rPr lang="en-GB" sz="1200"/>
                        <a:t>28.9</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txBody>
                  <a:tcPr marT="91425" marB="91425" marR="91425" marL="91425"/>
                </a:tc>
                <a:tc>
                  <a:txBody>
                    <a:bodyPr/>
                    <a:lstStyle/>
                    <a:p>
                      <a:pPr indent="0" lvl="0" marL="0" rtl="0" algn="l">
                        <a:spcBef>
                          <a:spcPts val="0"/>
                        </a:spcBef>
                        <a:spcAft>
                          <a:spcPts val="0"/>
                        </a:spcAft>
                        <a:buNone/>
                      </a:pPr>
                      <a:r>
                        <a:rPr lang="en-GB" sz="1200"/>
                        <a:t>Proficient (LexTALE)</a:t>
                      </a:r>
                      <a:endParaRPr sz="1200"/>
                    </a:p>
                  </a:txBody>
                  <a:tcPr marT="91425" marB="91425" marR="91425" marL="91425"/>
                </a:tc>
                <a:tc>
                  <a:txBody>
                    <a:bodyPr/>
                    <a:lstStyle/>
                    <a:p>
                      <a:pPr indent="0" lvl="0" marL="0" rtl="0" algn="l">
                        <a:spcBef>
                          <a:spcPts val="0"/>
                        </a:spcBef>
                        <a:spcAft>
                          <a:spcPts val="0"/>
                        </a:spcAft>
                        <a:buNone/>
                      </a:pPr>
                      <a:r>
                        <a:rPr lang="en-GB" sz="1200"/>
                        <a:t>EEG;</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Concrete nouns;</a:t>
                      </a:r>
                      <a:endParaRPr sz="1200"/>
                    </a:p>
                    <a:p>
                      <a:pPr indent="0" lvl="0" marL="0" rtl="0" algn="l">
                        <a:spcBef>
                          <a:spcPts val="0"/>
                        </a:spcBef>
                        <a:spcAft>
                          <a:spcPts val="0"/>
                        </a:spcAft>
                        <a:buNone/>
                      </a:pPr>
                      <a:r>
                        <a:rPr lang="en-GB" sz="1200"/>
                        <a:t>Pressing a button when hear an inanimate noun</a:t>
                      </a:r>
                      <a:endParaRPr sz="1200"/>
                    </a:p>
                  </a:txBody>
                  <a:tcPr marT="91425" marB="91425" marR="91425" marL="91425"/>
                </a:tc>
                <a:tc>
                  <a:txBody>
                    <a:bodyPr/>
                    <a:lstStyle/>
                    <a:p>
                      <a:pPr indent="0" lvl="0" marL="0" rtl="0" algn="l">
                        <a:spcBef>
                          <a:spcPts val="0"/>
                        </a:spcBef>
                        <a:spcAft>
                          <a:spcPts val="0"/>
                        </a:spcAft>
                        <a:buNone/>
                      </a:pPr>
                      <a:r>
                        <a:rPr lang="en-GB" sz="1200"/>
                        <a:t>Above chance during 550–600 ms after word onset (CL 0.5)</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17"/>
          <p:cNvGraphicFramePr/>
          <p:nvPr/>
        </p:nvGraphicFramePr>
        <p:xfrm>
          <a:off x="152400" y="152400"/>
          <a:ext cx="3000000" cy="3000000"/>
        </p:xfrm>
        <a:graphic>
          <a:graphicData uri="http://schemas.openxmlformats.org/drawingml/2006/table">
            <a:tbl>
              <a:tblPr>
                <a:noFill/>
                <a:tableStyleId>{1DFDE3A0-3963-4BC9-AFED-C03E7D7F1496}</a:tableStyleId>
              </a:tblPr>
              <a:tblGrid>
                <a:gridCol w="1489675"/>
                <a:gridCol w="539125"/>
                <a:gridCol w="808675"/>
                <a:gridCol w="1801800"/>
                <a:gridCol w="723550"/>
                <a:gridCol w="2113925"/>
                <a:gridCol w="1447100"/>
              </a:tblGrid>
              <a:tr h="1772125">
                <a:tc>
                  <a:txBody>
                    <a:bodyPr/>
                    <a:lstStyle/>
                    <a:p>
                      <a:pPr indent="0" lvl="0" marL="0" rtl="0" algn="l">
                        <a:spcBef>
                          <a:spcPts val="0"/>
                        </a:spcBef>
                        <a:spcAft>
                          <a:spcPts val="0"/>
                        </a:spcAft>
                        <a:buNone/>
                      </a:pPr>
                      <a:r>
                        <a:rPr lang="en-GB" sz="1200"/>
                        <a:t>11 English native speakers and 11 Chinese-English BI</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Concrete nouns;</a:t>
                      </a:r>
                      <a:endParaRPr sz="1200"/>
                    </a:p>
                    <a:p>
                      <a:pPr indent="0" lvl="0" marL="0" rtl="0" algn="l">
                        <a:spcBef>
                          <a:spcPts val="0"/>
                        </a:spcBef>
                        <a:spcAft>
                          <a:spcPts val="0"/>
                        </a:spcAft>
                        <a:buNone/>
                      </a:pPr>
                      <a:r>
                        <a:rPr lang="en-GB" sz="1200"/>
                        <a:t>Determining whether the noun was semantically related to the preceding word</a:t>
                      </a:r>
                      <a:endParaRPr sz="1200"/>
                    </a:p>
                  </a:txBody>
                  <a:tcPr marT="91425" marB="91425" marR="91425" marL="91425"/>
                </a:tc>
                <a:tc>
                  <a:txBody>
                    <a:bodyPr/>
                    <a:lstStyle/>
                    <a:p>
                      <a:pPr indent="0" lvl="0" marL="0" rtl="0" algn="l">
                        <a:spcBef>
                          <a:spcPts val="0"/>
                        </a:spcBef>
                        <a:spcAft>
                          <a:spcPts val="0"/>
                        </a:spcAft>
                        <a:buNone/>
                      </a:pPr>
                      <a:r>
                        <a:rPr lang="en-GB" sz="1200"/>
                        <a:t>The accuracy reached 1.0 for some ROIs (CL 0.5)</a:t>
                      </a:r>
                      <a:endParaRPr sz="1200"/>
                    </a:p>
                  </a:txBody>
                  <a:tcPr marT="91425" marB="91425" marR="91425" marL="91425"/>
                </a:tc>
              </a:tr>
              <a:tr h="1372650">
                <a:tc>
                  <a:txBody>
                    <a:bodyPr/>
                    <a:lstStyle/>
                    <a:p>
                      <a:pPr indent="0" lvl="0" marL="0" rtl="0" algn="l">
                        <a:spcBef>
                          <a:spcPts val="0"/>
                        </a:spcBef>
                        <a:spcAft>
                          <a:spcPts val="0"/>
                        </a:spcAft>
                        <a:buNone/>
                      </a:pPr>
                      <a:r>
                        <a:rPr lang="en-GB" sz="1200"/>
                        <a:t>24 Dutch-French BI</a:t>
                      </a:r>
                      <a:endParaRPr sz="1200"/>
                    </a:p>
                  </a:txBody>
                  <a:tcPr marT="91425" marB="91425" marR="91425" marL="91425"/>
                </a:tc>
                <a:tc>
                  <a:txBody>
                    <a:bodyPr/>
                    <a:lstStyle/>
                    <a:p>
                      <a:pPr indent="0" lvl="0" marL="0" rtl="0" algn="l">
                        <a:spcBef>
                          <a:spcPts val="0"/>
                        </a:spcBef>
                        <a:spcAft>
                          <a:spcPts val="0"/>
                        </a:spcAft>
                        <a:buNone/>
                      </a:pPr>
                      <a:r>
                        <a:rPr lang="en-GB" sz="1200"/>
                        <a:t>23.4</a:t>
                      </a:r>
                      <a:endParaRPr sz="1200"/>
                    </a:p>
                  </a:txBody>
                  <a:tcPr marT="91425" marB="91425" marR="91425" marL="91425"/>
                </a:tc>
                <a:tc>
                  <a:txBody>
                    <a:bodyPr/>
                    <a:lstStyle/>
                    <a:p>
                      <a:pPr indent="0" lvl="0" marL="0" rtl="0" algn="l">
                        <a:spcBef>
                          <a:spcPts val="0"/>
                        </a:spcBef>
                        <a:spcAft>
                          <a:spcPts val="0"/>
                        </a:spcAft>
                        <a:buNone/>
                      </a:pPr>
                      <a:r>
                        <a:rPr lang="en-GB" sz="1200"/>
                        <a:t>0 for early BI, 9 for late BI</a:t>
                      </a:r>
                      <a:endParaRPr sz="1200"/>
                    </a:p>
                  </a:txBody>
                  <a:tcPr marT="91425" marB="91425" marR="91425" marL="91425"/>
                </a:tc>
                <a:tc>
                  <a:txBody>
                    <a:bodyPr/>
                    <a:lstStyle/>
                    <a:p>
                      <a:pPr indent="0" lvl="0" marL="0" rtl="0" algn="l">
                        <a:spcBef>
                          <a:spcPts val="0"/>
                        </a:spcBef>
                        <a:spcAft>
                          <a:spcPts val="0"/>
                        </a:spcAft>
                        <a:buNone/>
                      </a:pPr>
                      <a:r>
                        <a:rPr lang="en-GB" sz="1200"/>
                        <a:t>Different levels of proficiency (LexTALE, BNT** and self-rating)</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Pictures;</a:t>
                      </a:r>
                      <a:endParaRPr sz="1200"/>
                    </a:p>
                    <a:p>
                      <a:pPr indent="0" lvl="0" marL="0" rtl="0" algn="l">
                        <a:spcBef>
                          <a:spcPts val="0"/>
                        </a:spcBef>
                        <a:spcAft>
                          <a:spcPts val="0"/>
                        </a:spcAft>
                        <a:buNone/>
                      </a:pPr>
                      <a:r>
                        <a:rPr lang="en-GB" sz="1200"/>
                        <a:t>Naming the pictures</a:t>
                      </a:r>
                      <a:endParaRPr sz="1200"/>
                    </a:p>
                  </a:txBody>
                  <a:tcPr marT="91425" marB="91425" marR="91425" marL="91425"/>
                </a:tc>
                <a:tc>
                  <a:txBody>
                    <a:bodyPr/>
                    <a:lstStyle/>
                    <a:p>
                      <a:pPr indent="0" lvl="0" marL="0" rtl="0" algn="l">
                        <a:spcBef>
                          <a:spcPts val="0"/>
                        </a:spcBef>
                        <a:spcAft>
                          <a:spcPts val="0"/>
                        </a:spcAft>
                        <a:buNone/>
                      </a:pPr>
                      <a:r>
                        <a:rPr lang="en-GB" sz="1200"/>
                        <a:t>0.110 (CL 0.1)</a:t>
                      </a:r>
                      <a:endParaRPr sz="1200"/>
                    </a:p>
                  </a:txBody>
                  <a:tcPr marT="91425" marB="91425" marR="91425" marL="91425"/>
                </a:tc>
              </a:tr>
              <a:tr h="1772125">
                <a:tc>
                  <a:txBody>
                    <a:bodyPr/>
                    <a:lstStyle/>
                    <a:p>
                      <a:pPr indent="0" lvl="0" marL="0" rtl="0" algn="l">
                        <a:spcBef>
                          <a:spcPts val="0"/>
                        </a:spcBef>
                        <a:spcAft>
                          <a:spcPts val="0"/>
                        </a:spcAft>
                        <a:buNone/>
                      </a:pPr>
                      <a:r>
                        <a:rPr lang="en-GB" sz="1200"/>
                        <a:t>22 Dutch-French BI</a:t>
                      </a:r>
                      <a:endParaRPr sz="1200"/>
                    </a:p>
                  </a:txBody>
                  <a:tcPr marT="91425" marB="91425" marR="91425" marL="91425"/>
                </a:tc>
                <a:tc>
                  <a:txBody>
                    <a:bodyPr/>
                    <a:lstStyle/>
                    <a:p>
                      <a:pPr indent="0" lvl="0" marL="0" rtl="0" algn="l">
                        <a:spcBef>
                          <a:spcPts val="0"/>
                        </a:spcBef>
                        <a:spcAft>
                          <a:spcPts val="0"/>
                        </a:spcAft>
                        <a:buNone/>
                      </a:pPr>
                      <a:r>
                        <a:rPr lang="en-GB" sz="1200"/>
                        <a:t>23.6</a:t>
                      </a:r>
                      <a:endParaRPr sz="1200"/>
                    </a:p>
                  </a:txBody>
                  <a:tcPr marT="91425" marB="91425" marR="91425" marL="91425"/>
                </a:tc>
                <a:tc>
                  <a:txBody>
                    <a:bodyPr/>
                    <a:lstStyle/>
                    <a:p>
                      <a:pPr indent="0" lvl="0" marL="0" rtl="0" algn="l">
                        <a:spcBef>
                          <a:spcPts val="0"/>
                        </a:spcBef>
                        <a:spcAft>
                          <a:spcPts val="0"/>
                        </a:spcAft>
                        <a:buNone/>
                      </a:pPr>
                      <a:r>
                        <a:rPr lang="en-GB" sz="1200"/>
                        <a:t>0 for early BI, 9 for late BI</a:t>
                      </a:r>
                      <a:endParaRPr sz="1200"/>
                    </a:p>
                  </a:txBody>
                  <a:tcPr marT="91425" marB="91425" marR="91425" marL="91425"/>
                </a:tc>
                <a:tc>
                  <a:txBody>
                    <a:bodyPr/>
                    <a:lstStyle/>
                    <a:p>
                      <a:pPr indent="0" lvl="0" marL="0" rtl="0" algn="l">
                        <a:spcBef>
                          <a:spcPts val="0"/>
                        </a:spcBef>
                        <a:spcAft>
                          <a:spcPts val="0"/>
                        </a:spcAft>
                        <a:buNone/>
                      </a:pPr>
                      <a:r>
                        <a:rPr lang="en-GB" sz="1200"/>
                        <a:t>Different levels of proficiency (LexTALE, BNT and self-rating)</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Pictures and concrete nouns;</a:t>
                      </a:r>
                      <a:endParaRPr sz="1200"/>
                    </a:p>
                    <a:p>
                      <a:pPr indent="0" lvl="0" marL="0" rtl="0" algn="l">
                        <a:spcBef>
                          <a:spcPts val="0"/>
                        </a:spcBef>
                        <a:spcAft>
                          <a:spcPts val="0"/>
                        </a:spcAft>
                        <a:buNone/>
                      </a:pPr>
                      <a:r>
                        <a:rPr lang="en-GB" sz="1200"/>
                        <a:t>Naming the pictures and determining the properties of the concepts</a:t>
                      </a:r>
                      <a:endParaRPr sz="1200"/>
                    </a:p>
                  </a:txBody>
                  <a:tcPr marT="91425" marB="91425" marR="91425" marL="91425"/>
                </a:tc>
                <a:tc>
                  <a:txBody>
                    <a:bodyPr/>
                    <a:lstStyle/>
                    <a:p>
                      <a:pPr indent="0" lvl="0" marL="0" rtl="0" algn="l">
                        <a:spcBef>
                          <a:spcPts val="0"/>
                        </a:spcBef>
                        <a:spcAft>
                          <a:spcPts val="0"/>
                        </a:spcAft>
                        <a:buNone/>
                      </a:pPr>
                      <a:r>
                        <a:rPr lang="en-GB" sz="1200"/>
                        <a:t>Above chance (CL 0.1)</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8"/>
          <p:cNvGraphicFramePr/>
          <p:nvPr/>
        </p:nvGraphicFramePr>
        <p:xfrm>
          <a:off x="152400" y="152400"/>
          <a:ext cx="3000000" cy="3000000"/>
        </p:xfrm>
        <a:graphic>
          <a:graphicData uri="http://schemas.openxmlformats.org/drawingml/2006/table">
            <a:tbl>
              <a:tblPr>
                <a:noFill/>
                <a:tableStyleId>{1DFDE3A0-3963-4BC9-AFED-C03E7D7F1496}</a:tableStyleId>
              </a:tblPr>
              <a:tblGrid>
                <a:gridCol w="1297525"/>
                <a:gridCol w="498050"/>
                <a:gridCol w="943650"/>
                <a:gridCol w="1127150"/>
                <a:gridCol w="1323725"/>
                <a:gridCol w="1363050"/>
                <a:gridCol w="2332925"/>
              </a:tblGrid>
              <a:tr h="1418625">
                <a:tc>
                  <a:txBody>
                    <a:bodyPr/>
                    <a:lstStyle/>
                    <a:p>
                      <a:pPr indent="0" lvl="0" marL="0" rtl="0" algn="l">
                        <a:spcBef>
                          <a:spcPts val="0"/>
                        </a:spcBef>
                        <a:spcAft>
                          <a:spcPts val="0"/>
                        </a:spcAft>
                        <a:buNone/>
                      </a:pPr>
                      <a:r>
                        <a:rPr lang="en-GB" sz="1200"/>
                        <a:t>30 Spanish-Basque BI</a:t>
                      </a:r>
                      <a:endParaRPr sz="1200"/>
                    </a:p>
                  </a:txBody>
                  <a:tcPr marT="91425" marB="91425" marR="91425" marL="91425"/>
                </a:tc>
                <a:tc>
                  <a:txBody>
                    <a:bodyPr/>
                    <a:lstStyle/>
                    <a:p>
                      <a:pPr indent="0" lvl="0" marL="0" rtl="0" algn="l">
                        <a:spcBef>
                          <a:spcPts val="0"/>
                        </a:spcBef>
                        <a:spcAft>
                          <a:spcPts val="0"/>
                        </a:spcAft>
                        <a:buNone/>
                      </a:pPr>
                      <a:r>
                        <a:rPr lang="en-GB" sz="1200"/>
                        <a:t>24.2</a:t>
                      </a:r>
                      <a:endParaRPr sz="1200"/>
                    </a:p>
                  </a:txBody>
                  <a:tcPr marT="91425" marB="91425" marR="91425" marL="91425"/>
                </a:tc>
                <a:tc>
                  <a:txBody>
                    <a:bodyPr/>
                    <a:lstStyle/>
                    <a:p>
                      <a:pPr indent="0" lvl="0" marL="0" rtl="0" algn="l">
                        <a:spcBef>
                          <a:spcPts val="0"/>
                        </a:spcBef>
                        <a:spcAft>
                          <a:spcPts val="0"/>
                        </a:spcAft>
                        <a:buNone/>
                      </a:pPr>
                      <a:r>
                        <a:rPr lang="en-GB" sz="1200"/>
                        <a:t>0.24 for Spanish, 1.17 for Basque</a:t>
                      </a:r>
                      <a:endParaRPr sz="1200"/>
                    </a:p>
                  </a:txBody>
                  <a:tcPr marT="91425" marB="91425" marR="91425" marL="91425"/>
                </a:tc>
                <a:tc>
                  <a:txBody>
                    <a:bodyPr/>
                    <a:lstStyle/>
                    <a:p>
                      <a:pPr indent="0" lvl="0" marL="0" rtl="0" algn="l">
                        <a:spcBef>
                          <a:spcPts val="0"/>
                        </a:spcBef>
                        <a:spcAft>
                          <a:spcPts val="0"/>
                        </a:spcAft>
                        <a:buNone/>
                      </a:pPr>
                      <a:r>
                        <a:rPr lang="en-GB" sz="1200"/>
                        <a:t>Proficient, more proficient in Spanish (LexTALE, BEST***)</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Words;</a:t>
                      </a:r>
                      <a:endParaRPr sz="1200"/>
                    </a:p>
                    <a:p>
                      <a:pPr indent="0" lvl="0" marL="0" rtl="0" algn="l">
                        <a:spcBef>
                          <a:spcPts val="0"/>
                        </a:spcBef>
                        <a:spcAft>
                          <a:spcPts val="0"/>
                        </a:spcAft>
                        <a:buNone/>
                      </a:pPr>
                      <a:r>
                        <a:rPr lang="en-GB" sz="1200"/>
                        <a:t>Shallow processing task: reading and attending to the word; Deep processing task: thinking about the properties of the word</a:t>
                      </a:r>
                      <a:endParaRPr sz="1200"/>
                    </a:p>
                  </a:txBody>
                  <a:tcPr marT="91425" marB="91425" marR="91425" marL="91425"/>
                </a:tc>
                <a:tc>
                  <a:txBody>
                    <a:bodyPr/>
                    <a:lstStyle/>
                    <a:p>
                      <a:pPr indent="0" lvl="0" marL="0" rtl="0" algn="l">
                        <a:spcBef>
                          <a:spcPts val="0"/>
                        </a:spcBef>
                        <a:spcAft>
                          <a:spcPts val="0"/>
                        </a:spcAft>
                        <a:buNone/>
                      </a:pPr>
                      <a:r>
                        <a:rPr lang="en-GB" sz="1200"/>
                        <a:t>Deep processing: Spanish </a:t>
                      </a:r>
                      <a:r>
                        <a:rPr b="1" lang="en-GB" sz="1200"/>
                        <a:t>→</a:t>
                      </a:r>
                      <a:r>
                        <a:rPr lang="en-GB" sz="1200"/>
                        <a:t> Basque 0.550, Basque </a:t>
                      </a:r>
                      <a:r>
                        <a:rPr b="1" lang="en-GB" sz="1200"/>
                        <a:t>→</a:t>
                      </a:r>
                      <a:r>
                        <a:rPr lang="en-GB" sz="1200"/>
                        <a:t> Spanish 0.548, shallow processing: chance-level (CL 0.5)</a:t>
                      </a:r>
                      <a:endParaRPr sz="1200"/>
                    </a:p>
                  </a:txBody>
                  <a:tcPr marT="91425" marB="91425" marR="91425" marL="91425"/>
                </a:tc>
              </a:tr>
              <a:tr h="1180500">
                <a:tc>
                  <a:txBody>
                    <a:bodyPr/>
                    <a:lstStyle/>
                    <a:p>
                      <a:pPr indent="0" lvl="0" marL="0" rtl="0" algn="l">
                        <a:spcBef>
                          <a:spcPts val="0"/>
                        </a:spcBef>
                        <a:spcAft>
                          <a:spcPts val="0"/>
                        </a:spcAft>
                        <a:buNone/>
                      </a:pPr>
                      <a:r>
                        <a:rPr lang="en-GB" sz="1200"/>
                        <a:t>24 Spanish-Basque BI</a:t>
                      </a:r>
                      <a:endParaRPr sz="1200"/>
                    </a:p>
                  </a:txBody>
                  <a:tcPr marT="91425" marB="91425" marR="91425" marL="91425"/>
                </a:tc>
                <a:tc>
                  <a:txBody>
                    <a:bodyPr/>
                    <a:lstStyle/>
                    <a:p>
                      <a:pPr indent="0" lvl="0" marL="0" rtl="0" algn="l">
                        <a:spcBef>
                          <a:spcPts val="0"/>
                        </a:spcBef>
                        <a:spcAft>
                          <a:spcPts val="0"/>
                        </a:spcAft>
                        <a:buNone/>
                      </a:pPr>
                      <a:r>
                        <a:rPr lang="en-GB" sz="1200"/>
                        <a:t>22.3</a:t>
                      </a:r>
                      <a:endParaRPr sz="1200"/>
                    </a:p>
                  </a:txBody>
                  <a:tcPr marT="91425" marB="91425" marR="91425" marL="91425"/>
                </a:tc>
                <a:tc>
                  <a:txBody>
                    <a:bodyPr/>
                    <a:lstStyle/>
                    <a:p>
                      <a:pPr indent="0" lvl="0" marL="0" rtl="0" algn="l">
                        <a:spcBef>
                          <a:spcPts val="0"/>
                        </a:spcBef>
                        <a:spcAft>
                          <a:spcPts val="0"/>
                        </a:spcAft>
                        <a:buNone/>
                      </a:pPr>
                      <a:r>
                        <a:rPr lang="en-GB" sz="1200"/>
                        <a:t>0.52 for Spanish, 1.05 for Basque</a:t>
                      </a:r>
                      <a:endParaRPr sz="1200"/>
                    </a:p>
                  </a:txBody>
                  <a:tcPr marT="91425" marB="91425" marR="91425" marL="91425"/>
                </a:tc>
                <a:tc>
                  <a:txBody>
                    <a:bodyPr/>
                    <a:lstStyle/>
                    <a:p>
                      <a:pPr indent="0" lvl="0" marL="0" rtl="0" algn="l">
                        <a:spcBef>
                          <a:spcPts val="0"/>
                        </a:spcBef>
                        <a:spcAft>
                          <a:spcPts val="0"/>
                        </a:spcAft>
                        <a:buNone/>
                      </a:pPr>
                      <a:r>
                        <a:rPr lang="en-GB" sz="1200"/>
                        <a:t>Proficient; more proficient in Spanish (LexTALE, BEST)</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MVPA</a:t>
                      </a:r>
                      <a:endParaRPr sz="1200"/>
                    </a:p>
                  </a:txBody>
                  <a:tcPr marT="91425" marB="91425" marR="91425" marL="91425"/>
                </a:tc>
                <a:tc>
                  <a:txBody>
                    <a:bodyPr/>
                    <a:lstStyle/>
                    <a:p>
                      <a:pPr indent="0" lvl="0" marL="0" rtl="0" algn="l">
                        <a:spcBef>
                          <a:spcPts val="0"/>
                        </a:spcBef>
                        <a:spcAft>
                          <a:spcPts val="0"/>
                        </a:spcAft>
                        <a:buNone/>
                      </a:pPr>
                      <a:r>
                        <a:rPr lang="en-GB" sz="1200"/>
                        <a:t>Words;</a:t>
                      </a:r>
                      <a:endParaRPr sz="1200"/>
                    </a:p>
                    <a:p>
                      <a:pPr indent="0" lvl="0" marL="0" rtl="0" algn="l">
                        <a:spcBef>
                          <a:spcPts val="0"/>
                        </a:spcBef>
                        <a:spcAft>
                          <a:spcPts val="0"/>
                        </a:spcAft>
                        <a:buNone/>
                      </a:pPr>
                      <a:r>
                        <a:rPr lang="en-GB" sz="1200"/>
                        <a:t>Determining whether the word was animate or inanimate and rating the awareness of the word</a:t>
                      </a:r>
                      <a:endParaRPr sz="1200"/>
                    </a:p>
                  </a:txBody>
                  <a:tcPr marT="91425" marB="91425" marR="91425" marL="91425"/>
                </a:tc>
                <a:tc>
                  <a:txBody>
                    <a:bodyPr/>
                    <a:lstStyle/>
                    <a:p>
                      <a:pPr indent="0" lvl="0" marL="0" rtl="0" algn="l">
                        <a:spcBef>
                          <a:spcPts val="0"/>
                        </a:spcBef>
                        <a:spcAft>
                          <a:spcPts val="0"/>
                        </a:spcAft>
                        <a:buNone/>
                      </a:pPr>
                      <a:r>
                        <a:rPr lang="en-GB" sz="1200"/>
                        <a:t>Non-conscious trials: CL, partially conscious trials: CL (CL 0.5)</a:t>
                      </a:r>
                      <a:endParaRPr sz="1200"/>
                    </a:p>
                  </a:txBody>
                  <a:tcPr marT="91425" marB="91425" marR="91425" marL="91425"/>
                </a:tc>
              </a:tr>
              <a:tr h="624875">
                <a:tc>
                  <a:txBody>
                    <a:bodyPr/>
                    <a:lstStyle/>
                    <a:p>
                      <a:pPr indent="0" lvl="0" marL="0" rtl="0" algn="l">
                        <a:spcBef>
                          <a:spcPts val="0"/>
                        </a:spcBef>
                        <a:spcAft>
                          <a:spcPts val="0"/>
                        </a:spcAft>
                        <a:buNone/>
                      </a:pPr>
                      <a:r>
                        <a:rPr lang="en-GB" sz="1200"/>
                        <a:t>8 Portuguese-English BI and 7 Portuguese MO</a:t>
                      </a:r>
                      <a:endParaRPr sz="1200"/>
                    </a:p>
                  </a:txBody>
                  <a:tcPr marT="91425" marB="91425" marR="91425" marL="91425"/>
                </a:tc>
                <a:tc>
                  <a:txBody>
                    <a:bodyPr/>
                    <a:lstStyle/>
                    <a:p>
                      <a:pPr indent="0" lvl="0" marL="0" rtl="0" algn="l">
                        <a:spcBef>
                          <a:spcPts val="0"/>
                        </a:spcBef>
                        <a:spcAft>
                          <a:spcPts val="0"/>
                        </a:spcAft>
                        <a:buNone/>
                      </a:pPr>
                      <a:r>
                        <a:rPr lang="en-GB" sz="1200"/>
                        <a:t>28.1</a:t>
                      </a:r>
                      <a:endParaRPr sz="1200"/>
                    </a:p>
                  </a:txBody>
                  <a:tcPr marT="91425" marB="91425" marR="91425" marL="91425"/>
                </a:tc>
                <a:tc>
                  <a:txBody>
                    <a:bodyPr/>
                    <a:lstStyle/>
                    <a:p>
                      <a:pPr indent="0" lvl="0" marL="0" rtl="0" algn="l">
                        <a:spcBef>
                          <a:spcPts val="0"/>
                        </a:spcBef>
                        <a:spcAft>
                          <a:spcPts val="0"/>
                        </a:spcAft>
                        <a:buNone/>
                      </a:pPr>
                      <a:r>
                        <a:rPr lang="en-GB" sz="1200"/>
                        <a:t>12.9</a:t>
                      </a:r>
                      <a:endParaRPr sz="1200"/>
                    </a:p>
                  </a:txBody>
                  <a:tcPr marT="91425" marB="91425" marR="91425" marL="91425"/>
                </a:tc>
                <a:tc>
                  <a:txBody>
                    <a:bodyPr/>
                    <a:lstStyle/>
                    <a:p>
                      <a:pPr indent="0" lvl="0" marL="0" rtl="0" algn="l">
                        <a:spcBef>
                          <a:spcPts val="0"/>
                        </a:spcBef>
                        <a:spcAft>
                          <a:spcPts val="0"/>
                        </a:spcAft>
                        <a:buNone/>
                      </a:pPr>
                      <a:r>
                        <a:rPr lang="en-GB" sz="1200"/>
                        <a:t>Highly proficient (adapted TOEFL)</a:t>
                      </a:r>
                      <a:endParaRPr sz="1200"/>
                    </a:p>
                  </a:txBody>
                  <a:tcPr marT="91425" marB="91425" marR="91425" marL="91425"/>
                </a:tc>
                <a:tc>
                  <a:txBody>
                    <a:bodyPr/>
                    <a:lstStyle/>
                    <a:p>
                      <a:pPr indent="0" lvl="0" marL="0" rtl="0" algn="l">
                        <a:spcBef>
                          <a:spcPts val="0"/>
                        </a:spcBef>
                        <a:spcAft>
                          <a:spcPts val="0"/>
                        </a:spcAft>
                        <a:buNone/>
                      </a:pPr>
                      <a:r>
                        <a:rPr lang="en-GB" sz="1200"/>
                        <a:t>fMRI;</a:t>
                      </a:r>
                      <a:endParaRPr sz="1200"/>
                    </a:p>
                    <a:p>
                      <a:pPr indent="0" lvl="0" marL="0" rtl="0" algn="l">
                        <a:spcBef>
                          <a:spcPts val="0"/>
                        </a:spcBef>
                        <a:spcAft>
                          <a:spcPts val="0"/>
                        </a:spcAft>
                        <a:buNone/>
                      </a:pPr>
                      <a:r>
                        <a:rPr lang="en-GB" sz="1200"/>
                        <a:t>semantic features</a:t>
                      </a:r>
                      <a:endParaRPr sz="1200"/>
                    </a:p>
                  </a:txBody>
                  <a:tcPr marT="91425" marB="91425" marR="91425" marL="91425"/>
                </a:tc>
                <a:tc>
                  <a:txBody>
                    <a:bodyPr/>
                    <a:lstStyle/>
                    <a:p>
                      <a:pPr indent="0" lvl="0" marL="0" rtl="0" algn="l">
                        <a:spcBef>
                          <a:spcPts val="0"/>
                        </a:spcBef>
                        <a:spcAft>
                          <a:spcPts val="0"/>
                        </a:spcAft>
                        <a:buNone/>
                      </a:pPr>
                      <a:r>
                        <a:rPr lang="en-GB" sz="1200"/>
                        <a:t>Sentences;</a:t>
                      </a:r>
                      <a:endParaRPr sz="1200"/>
                    </a:p>
                    <a:p>
                      <a:pPr indent="0" lvl="0" marL="0" rtl="0" algn="l">
                        <a:spcBef>
                          <a:spcPts val="0"/>
                        </a:spcBef>
                        <a:spcAft>
                          <a:spcPts val="0"/>
                        </a:spcAft>
                        <a:buNone/>
                      </a:pPr>
                      <a:r>
                        <a:rPr lang="en-GB" sz="1200"/>
                        <a:t>Thinking about the properties of each phrase</a:t>
                      </a:r>
                      <a:endParaRPr sz="1200"/>
                    </a:p>
                  </a:txBody>
                  <a:tcPr marT="91425" marB="91425" marR="91425" marL="91425"/>
                </a:tc>
                <a:tc>
                  <a:txBody>
                    <a:bodyPr/>
                    <a:lstStyle/>
                    <a:p>
                      <a:pPr indent="0" lvl="0" marL="0" rtl="0" algn="l">
                        <a:spcBef>
                          <a:spcPts val="0"/>
                        </a:spcBef>
                        <a:spcAft>
                          <a:spcPts val="0"/>
                        </a:spcAft>
                        <a:buNone/>
                      </a:pPr>
                      <a:r>
                        <a:rPr lang="en-GB" sz="1200"/>
                        <a:t>English </a:t>
                      </a:r>
                      <a:r>
                        <a:rPr b="1" lang="en-GB" sz="1200"/>
                        <a:t>→</a:t>
                      </a:r>
                      <a:r>
                        <a:rPr lang="en-GB" sz="1200"/>
                        <a:t> Portuguese 0.67 (CL 0.5)</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9"/>
          <p:cNvGraphicFramePr/>
          <p:nvPr/>
        </p:nvGraphicFramePr>
        <p:xfrm>
          <a:off x="152400" y="152400"/>
          <a:ext cx="3000000" cy="3000000"/>
        </p:xfrm>
        <a:graphic>
          <a:graphicData uri="http://schemas.openxmlformats.org/drawingml/2006/table">
            <a:tbl>
              <a:tblPr>
                <a:noFill/>
                <a:tableStyleId>{1DFDE3A0-3963-4BC9-AFED-C03E7D7F1496}</a:tableStyleId>
              </a:tblPr>
              <a:tblGrid>
                <a:gridCol w="2163725"/>
                <a:gridCol w="567050"/>
                <a:gridCol w="382850"/>
                <a:gridCol w="820725"/>
                <a:gridCol w="1701125"/>
                <a:gridCol w="1522050"/>
                <a:gridCol w="1939875"/>
              </a:tblGrid>
              <a:tr h="2566975">
                <a:tc>
                  <a:txBody>
                    <a:bodyPr/>
                    <a:lstStyle/>
                    <a:p>
                      <a:pPr indent="0" lvl="0" marL="0" rtl="0" algn="l">
                        <a:spcBef>
                          <a:spcPts val="0"/>
                        </a:spcBef>
                        <a:spcAft>
                          <a:spcPts val="0"/>
                        </a:spcAft>
                        <a:buNone/>
                      </a:pPr>
                      <a:r>
                        <a:rPr lang="en-GB"/>
                        <a:t>7 English MO, 4 Portuguese MO, 3 Portuguese-English BI and 7 Mandarin-English BI</a:t>
                      </a:r>
                      <a:endParaRPr/>
                    </a:p>
                  </a:txBody>
                  <a:tcPr marT="91425" marB="91425" marR="91425" marL="91425"/>
                </a:tc>
                <a:tc>
                  <a:txBody>
                    <a:bodyPr/>
                    <a:lstStyle/>
                    <a:p>
                      <a:pPr indent="0" lvl="0" marL="0" rtl="0" algn="l">
                        <a:spcBef>
                          <a:spcPts val="0"/>
                        </a:spcBef>
                        <a:spcAft>
                          <a:spcPts val="0"/>
                        </a:spcAft>
                        <a:buNone/>
                      </a:pPr>
                      <a:r>
                        <a:rPr lang="en-GB"/>
                        <a:t>24.7</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rPr lang="en-GB"/>
                        <a:t>fMRI;</a:t>
                      </a:r>
                      <a:endParaRPr/>
                    </a:p>
                    <a:p>
                      <a:pPr indent="0" lvl="0" marL="0" rtl="0" algn="l">
                        <a:spcBef>
                          <a:spcPts val="0"/>
                        </a:spcBef>
                        <a:spcAft>
                          <a:spcPts val="0"/>
                        </a:spcAft>
                        <a:buNone/>
                      </a:pPr>
                      <a:r>
                        <a:rPr lang="en-GB"/>
                        <a:t>semantic features</a:t>
                      </a:r>
                      <a:endParaRPr/>
                    </a:p>
                  </a:txBody>
                  <a:tcPr marT="91425" marB="91425" marR="91425" marL="91425"/>
                </a:tc>
                <a:tc>
                  <a:txBody>
                    <a:bodyPr/>
                    <a:lstStyle/>
                    <a:p>
                      <a:pPr indent="0" lvl="0" marL="0" rtl="0" algn="l">
                        <a:spcBef>
                          <a:spcPts val="0"/>
                        </a:spcBef>
                        <a:spcAft>
                          <a:spcPts val="0"/>
                        </a:spcAft>
                        <a:buNone/>
                      </a:pPr>
                      <a:r>
                        <a:rPr lang="en-GB"/>
                        <a:t>Sentences;</a:t>
                      </a:r>
                      <a:endParaRPr/>
                    </a:p>
                    <a:p>
                      <a:pPr indent="0" lvl="0" marL="0" rtl="0" algn="l">
                        <a:spcBef>
                          <a:spcPts val="0"/>
                        </a:spcBef>
                        <a:spcAft>
                          <a:spcPts val="0"/>
                        </a:spcAft>
                        <a:buNone/>
                      </a:pPr>
                      <a:r>
                        <a:rPr lang="en-GB"/>
                        <a:t>thinking about the sentences</a:t>
                      </a:r>
                      <a:endParaRPr/>
                    </a:p>
                  </a:txBody>
                  <a:tcPr marT="91425" marB="91425" marR="91425" marL="91425"/>
                </a:tc>
                <a:tc>
                  <a:txBody>
                    <a:bodyPr/>
                    <a:lstStyle/>
                    <a:p>
                      <a:pPr indent="0" lvl="0" marL="0" rtl="0" algn="l">
                        <a:spcBef>
                          <a:spcPts val="0"/>
                        </a:spcBef>
                        <a:spcAft>
                          <a:spcPts val="0"/>
                        </a:spcAft>
                        <a:buNone/>
                      </a:pPr>
                      <a:r>
                        <a:rPr lang="en-GB"/>
                        <a:t>Two-to-one mappings 0.668 on average, one-to-one mappings 0.624 on average (CL 0.5)</a:t>
                      </a:r>
                      <a:endParaRPr/>
                    </a:p>
                  </a:txBody>
                  <a:tcPr marT="91425" marB="91425" marR="91425" marL="91425"/>
                </a:tc>
              </a:tr>
              <a:tr h="1820075">
                <a:tc>
                  <a:txBody>
                    <a:bodyPr/>
                    <a:lstStyle/>
                    <a:p>
                      <a:pPr indent="0" lvl="0" marL="0" rtl="0" algn="l">
                        <a:spcBef>
                          <a:spcPts val="0"/>
                        </a:spcBef>
                        <a:spcAft>
                          <a:spcPts val="0"/>
                        </a:spcAft>
                        <a:buNone/>
                      </a:pPr>
                      <a:r>
                        <a:rPr lang="en-GB"/>
                        <a:t>30 English MO, 30 Chinese-English BI and 30 Farsi-English BI</a:t>
                      </a:r>
                      <a:endParaRPr/>
                    </a:p>
                  </a:txBody>
                  <a:tcPr marT="91425" marB="91425" marR="91425" marL="91425"/>
                </a:tc>
                <a:tc>
                  <a:txBody>
                    <a:bodyPr/>
                    <a:lstStyle/>
                    <a:p>
                      <a:pPr indent="0" lvl="0" marL="0" rtl="0" algn="l">
                        <a:spcBef>
                          <a:spcPts val="0"/>
                        </a:spcBef>
                        <a:spcAft>
                          <a:spcPts val="0"/>
                        </a:spcAft>
                        <a:buNone/>
                      </a:pPr>
                      <a:r>
                        <a:rPr lang="en-GB"/>
                        <a:t>24.7</a:t>
                      </a:r>
                      <a:endParaRPr/>
                    </a:p>
                  </a:txBody>
                  <a:tcPr marT="91425" marB="91425" marR="91425" marL="91425"/>
                </a:tc>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rPr lang="en-GB"/>
                        <a:t>Fluent</a:t>
                      </a:r>
                      <a:endParaRPr/>
                    </a:p>
                  </a:txBody>
                  <a:tcPr marT="91425" marB="91425" marR="91425" marL="91425"/>
                </a:tc>
                <a:tc>
                  <a:txBody>
                    <a:bodyPr/>
                    <a:lstStyle/>
                    <a:p>
                      <a:pPr indent="0" lvl="0" marL="0" rtl="0" algn="l">
                        <a:spcBef>
                          <a:spcPts val="0"/>
                        </a:spcBef>
                        <a:spcAft>
                          <a:spcPts val="0"/>
                        </a:spcAft>
                        <a:buNone/>
                      </a:pPr>
                      <a:r>
                        <a:rPr lang="en-GB"/>
                        <a:t>fMRI;</a:t>
                      </a:r>
                      <a:endParaRPr/>
                    </a:p>
                    <a:p>
                      <a:pPr indent="0" lvl="0" marL="0" rtl="0" algn="l">
                        <a:spcBef>
                          <a:spcPts val="0"/>
                        </a:spcBef>
                        <a:spcAft>
                          <a:spcPts val="0"/>
                        </a:spcAft>
                        <a:buNone/>
                      </a:pPr>
                      <a:r>
                        <a:rPr lang="en-GB"/>
                        <a:t>story-level embeddings (doc2vec)</a:t>
                      </a:r>
                      <a:endParaRPr/>
                    </a:p>
                  </a:txBody>
                  <a:tcPr marT="91425" marB="91425" marR="91425" marL="91425"/>
                </a:tc>
                <a:tc>
                  <a:txBody>
                    <a:bodyPr/>
                    <a:lstStyle/>
                    <a:p>
                      <a:pPr indent="0" lvl="0" marL="0" rtl="0" algn="l">
                        <a:spcBef>
                          <a:spcPts val="0"/>
                        </a:spcBef>
                        <a:spcAft>
                          <a:spcPts val="0"/>
                        </a:spcAft>
                        <a:buNone/>
                      </a:pPr>
                      <a:r>
                        <a:rPr lang="en-GB"/>
                        <a:t>Narrative stories;</a:t>
                      </a:r>
                      <a:endParaRPr/>
                    </a:p>
                    <a:p>
                      <a:pPr indent="0" lvl="0" marL="0" rtl="0" algn="l">
                        <a:spcBef>
                          <a:spcPts val="0"/>
                        </a:spcBef>
                        <a:spcAft>
                          <a:spcPts val="0"/>
                        </a:spcAft>
                        <a:buNone/>
                      </a:pPr>
                      <a:r>
                        <a:rPr lang="en-GB"/>
                        <a:t>Reading the stories</a:t>
                      </a:r>
                      <a:endParaRPr/>
                    </a:p>
                  </a:txBody>
                  <a:tcPr marT="91425" marB="91425" marR="91425" marL="91425"/>
                </a:tc>
                <a:tc>
                  <a:txBody>
                    <a:bodyPr/>
                    <a:lstStyle/>
                    <a:p>
                      <a:pPr indent="0" lvl="0" marL="0" rtl="0" algn="l">
                        <a:spcBef>
                          <a:spcPts val="0"/>
                        </a:spcBef>
                        <a:spcAft>
                          <a:spcPts val="0"/>
                        </a:spcAft>
                        <a:buNone/>
                      </a:pPr>
                      <a:r>
                        <a:rPr lang="en-GB"/>
                        <a:t>One-to-one mappings 0.561 on average (CL 0.5)</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More Findings</a:t>
            </a:r>
            <a:endParaRPr/>
          </a:p>
        </p:txBody>
      </p:sp>
      <p:sp>
        <p:nvSpPr>
          <p:cNvPr id="95" name="Google Shape;95;p20"/>
          <p:cNvSpPr txBox="1"/>
          <p:nvPr>
            <p:ph idx="1" type="body"/>
          </p:nvPr>
        </p:nvSpPr>
        <p:spPr>
          <a:xfrm>
            <a:off x="311700" y="1152475"/>
            <a:ext cx="8520600" cy="38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a:t>
            </a:r>
            <a:r>
              <a:rPr lang="en-GB"/>
              <a:t>his broad timeline for within-language decoding and narrow time window for cross-language decoding could be explained by the different mechanisms underlying decoding: within-language decoding relies on the initial phonetic-phonological processing and the subsequent lexical semantic processing, whereas cross-language decoding could rely on the shared semantic-conceptual properties of the word across languages, therefore occurring within a narrow but fast time window. Cross-language decoding success in bilinguals reported in the above studies reflects the common neural representation of word meanings across two languages. However, since the participants recruited in these studies were proficient bilinguals who know the words in both languages very well, it is likely that cross-language decoding results for monolinguals might not be that good.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Cross Language Similarity</a:t>
            </a:r>
            <a:endParaRPr/>
          </a:p>
        </p:txBody>
      </p:sp>
      <p:sp>
        <p:nvSpPr>
          <p:cNvPr id="101" name="Google Shape;101;p21"/>
          <p:cNvSpPr txBox="1"/>
          <p:nvPr>
            <p:ph idx="1" type="body"/>
          </p:nvPr>
        </p:nvSpPr>
        <p:spPr>
          <a:xfrm>
            <a:off x="311700" y="1152475"/>
            <a:ext cx="8520600" cy="3864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2426"/>
              <a:t>Cross Language Similarity is the distance or similarity between the two languages, which may involve systematic differences in vocabulary, grammar, phonology, script, and other characteristics. Understanding the extent to which there are shared or different aspects across languages is an essential step in addressing the possible influences of language properties and linguistic experience on cross-language brain decoding. Thereby, we selected English and Spanish for our project. </a:t>
            </a:r>
            <a:r>
              <a:rPr lang="en-GB" sz="2426"/>
              <a:t>To begin with the linguistic similarities between English and Spanish, the most evident one is that </a:t>
            </a:r>
            <a:r>
              <a:rPr b="1" lang="en-GB" sz="2426"/>
              <a:t>they both share the same alphabet: the Latin alphabet</a:t>
            </a:r>
            <a:r>
              <a:rPr lang="en-GB" sz="2426"/>
              <a:t>. They also share a few words rooted in the old Latin and Greek languages, which greatly simplifies the comprehension of many words from the other language. For example, the words photography and </a:t>
            </a:r>
            <a:r>
              <a:rPr i="1" lang="en-GB" sz="2426"/>
              <a:t>fotografía</a:t>
            </a:r>
            <a:r>
              <a:rPr lang="en-GB" sz="2426"/>
              <a:t>, or biology and </a:t>
            </a:r>
            <a:r>
              <a:rPr i="1" lang="en-GB" sz="2426"/>
              <a:t>biología</a:t>
            </a:r>
            <a:r>
              <a:rPr lang="en-GB" sz="2426"/>
              <a:t>. These words with similar sound and meaning are called “cognates,” and comparative linguistics tells us that there are plenty of them between English and Spanish.</a:t>
            </a:r>
            <a:r>
              <a:rPr lang="en-GB" sz="2426">
                <a:uFill>
                  <a:noFill/>
                </a:uFill>
                <a:hlinkClick r:id="rId3"/>
              </a:rPr>
              <a:t> Between 30% and 40% of English words</a:t>
            </a:r>
            <a:r>
              <a:rPr lang="en-GB" sz="2426"/>
              <a:t> have a related word in Spanish.</a:t>
            </a:r>
            <a:endParaRPr sz="2426"/>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