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852" r:id="rId2"/>
    <p:sldMasterId id="2147483864" r:id="rId3"/>
    <p:sldMasterId id="2147483882" r:id="rId4"/>
    <p:sldMasterId id="2147483900" r:id="rId5"/>
    <p:sldMasterId id="2147483918" r:id="rId6"/>
  </p:sldMasterIdLst>
  <p:notesMasterIdLst>
    <p:notesMasterId r:id="rId128"/>
  </p:notesMasterIdLst>
  <p:sldIdLst>
    <p:sldId id="378" r:id="rId7"/>
    <p:sldId id="256" r:id="rId8"/>
    <p:sldId id="379" r:id="rId9"/>
    <p:sldId id="377" r:id="rId10"/>
    <p:sldId id="267" r:id="rId11"/>
    <p:sldId id="258" r:id="rId12"/>
    <p:sldId id="373" r:id="rId13"/>
    <p:sldId id="259" r:id="rId14"/>
    <p:sldId id="260" r:id="rId15"/>
    <p:sldId id="261" r:id="rId16"/>
    <p:sldId id="262" r:id="rId17"/>
    <p:sldId id="263" r:id="rId18"/>
    <p:sldId id="374" r:id="rId19"/>
    <p:sldId id="375" r:id="rId20"/>
    <p:sldId id="376" r:id="rId21"/>
    <p:sldId id="264" r:id="rId22"/>
    <p:sldId id="265" r:id="rId23"/>
    <p:sldId id="266" r:id="rId24"/>
    <p:sldId id="268" r:id="rId25"/>
    <p:sldId id="269" r:id="rId26"/>
    <p:sldId id="270" r:id="rId27"/>
    <p:sldId id="271" r:id="rId28"/>
    <p:sldId id="272" r:id="rId29"/>
    <p:sldId id="273" r:id="rId30"/>
    <p:sldId id="274" r:id="rId31"/>
    <p:sldId id="275" r:id="rId32"/>
    <p:sldId id="276" r:id="rId33"/>
    <p:sldId id="279" r:id="rId34"/>
    <p:sldId id="288" r:id="rId35"/>
    <p:sldId id="277" r:id="rId36"/>
    <p:sldId id="280" r:id="rId37"/>
    <p:sldId id="278" r:id="rId38"/>
    <p:sldId id="289" r:id="rId39"/>
    <p:sldId id="282" r:id="rId40"/>
    <p:sldId id="283" r:id="rId41"/>
    <p:sldId id="304" r:id="rId42"/>
    <p:sldId id="305" r:id="rId43"/>
    <p:sldId id="306" r:id="rId44"/>
    <p:sldId id="303" r:id="rId45"/>
    <p:sldId id="284" r:id="rId46"/>
    <p:sldId id="307" r:id="rId47"/>
    <p:sldId id="308" r:id="rId48"/>
    <p:sldId id="285" r:id="rId49"/>
    <p:sldId id="309" r:id="rId50"/>
    <p:sldId id="286" r:id="rId51"/>
    <p:sldId id="310" r:id="rId52"/>
    <p:sldId id="287" r:id="rId53"/>
    <p:sldId id="311" r:id="rId54"/>
    <p:sldId id="312" r:id="rId55"/>
    <p:sldId id="313" r:id="rId56"/>
    <p:sldId id="318" r:id="rId57"/>
    <p:sldId id="314" r:id="rId58"/>
    <p:sldId id="316" r:id="rId59"/>
    <p:sldId id="317" r:id="rId60"/>
    <p:sldId id="315" r:id="rId61"/>
    <p:sldId id="257"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281" r:id="rId86"/>
    <p:sldId id="345" r:id="rId87"/>
    <p:sldId id="346" r:id="rId88"/>
    <p:sldId id="347" r:id="rId89"/>
    <p:sldId id="348" r:id="rId90"/>
    <p:sldId id="349" r:id="rId91"/>
    <p:sldId id="350" r:id="rId92"/>
    <p:sldId id="351" r:id="rId93"/>
    <p:sldId id="352" r:id="rId94"/>
    <p:sldId id="353" r:id="rId95"/>
    <p:sldId id="354" r:id="rId96"/>
    <p:sldId id="355" r:id="rId97"/>
    <p:sldId id="360" r:id="rId98"/>
    <p:sldId id="356" r:id="rId99"/>
    <p:sldId id="357" r:id="rId100"/>
    <p:sldId id="358" r:id="rId101"/>
    <p:sldId id="359"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290" r:id="rId115"/>
    <p:sldId id="291" r:id="rId116"/>
    <p:sldId id="292" r:id="rId117"/>
    <p:sldId id="298" r:id="rId118"/>
    <p:sldId id="299" r:id="rId119"/>
    <p:sldId id="293" r:id="rId120"/>
    <p:sldId id="294" r:id="rId121"/>
    <p:sldId id="302" r:id="rId122"/>
    <p:sldId id="295" r:id="rId123"/>
    <p:sldId id="300" r:id="rId124"/>
    <p:sldId id="301" r:id="rId125"/>
    <p:sldId id="297" r:id="rId126"/>
    <p:sldId id="296"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F450-0625-4057-94A9-32A86E148776}"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B0F8F-402C-45F1-A9DD-D9BF8EC41AA9}" type="slidenum">
              <a:rPr lang="en-US" smtClean="0"/>
              <a:t>‹#›</a:t>
            </a:fld>
            <a:endParaRPr lang="en-US"/>
          </a:p>
        </p:txBody>
      </p:sp>
    </p:spTree>
    <p:extLst>
      <p:ext uri="{BB962C8B-B14F-4D97-AF65-F5344CB8AC3E}">
        <p14:creationId xmlns:p14="http://schemas.microsoft.com/office/powerpoint/2010/main" val="31826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126AE39C-0FCE-4EC1-96CD-F721760FDF5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a16="http://schemas.microsoft.com/office/drawing/2014/main" id="{583DCBB4-E025-4703-98B3-D9D31EA47D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id="{5A1357A0-70B4-4B9B-ACD8-83B092AE22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a16="http://schemas.microsoft.com/office/drawing/2014/main" id="{E0E0EB3E-01F9-4250-8ADC-B75DB8D020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id="{F88863FD-8618-4151-9B08-F90B61817C4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a16="http://schemas.microsoft.com/office/drawing/2014/main" id="{127FB74D-9E9D-44BF-AE22-610AC87E51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a16="http://schemas.microsoft.com/office/drawing/2014/main" id="{F0C5FC6E-DD33-407E-A973-BA055537AE6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a16="http://schemas.microsoft.com/office/drawing/2014/main" id="{B51DA561-39E3-4F12-BD26-567E670DEFE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id="{CCF40DA5-302B-4513-B927-A8BFE60D59C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id="{AAC8E7CA-CC49-4AA7-AEEF-893F431853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id="{651DA220-34E7-4982-9534-B1AF19974A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a16="http://schemas.microsoft.com/office/drawing/2014/main" id="{AE904775-AF5D-4ADF-A94C-4F472FF8DE3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id="{E2B26A2F-5997-4075-B244-C7E8E86B57D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id="{4E597257-C757-467E-B02E-665EADDB45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id="{497DA2AC-078A-4494-BE8A-24894236AFA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id="{308C224B-C863-46FA-9D4D-F2B1EF61DF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id="{226749C7-C614-4ADB-B267-A08634FF2F3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id="{2B7E278C-89E5-4CDD-9FDF-F6185191F4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id="{AF0F32ED-4504-4445-9040-91C78C9527E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id="{2DB4D970-35BA-45A0-96E8-C23346C8D6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id="{2D044B15-3644-44B4-A960-EF4C378B009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id="{ADF03153-B103-41B9-8412-78DACAC7F77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7C399747-5CCA-4688-A491-19BC0C0CA6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a16="http://schemas.microsoft.com/office/drawing/2014/main" id="{59857E7F-AC8F-4430-ADC6-DF729DDCEAB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a16="http://schemas.microsoft.com/office/drawing/2014/main" id="{E5FAE001-C197-4260-8061-BA9253111CC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a16="http://schemas.microsoft.com/office/drawing/2014/main" id="{A9B08165-82F4-4643-B877-8C85538A793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a16="http://schemas.microsoft.com/office/drawing/2014/main" id="{3720ECF1-1444-43EB-A1D0-30005DD7F6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a16="http://schemas.microsoft.com/office/drawing/2014/main" id="{E4F434B6-7812-440C-B8AC-00C2E1255A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a16="http://schemas.microsoft.com/office/drawing/2014/main" id="{08A3D269-C793-4628-8FC2-EFC1A7ED92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a16="http://schemas.microsoft.com/office/drawing/2014/main" id="{4B9F2D4C-8F47-4974-8C0C-458EAA4FB8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70EE2E4C-2A9F-42ED-9E65-CDFEB6E2ED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a16="http://schemas.microsoft.com/office/drawing/2014/main" id="{1763B1FA-9814-4764-9A96-CEEF2A620DD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1CBE7DDC-7586-48FD-88E0-7119876CD2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a16="http://schemas.microsoft.com/office/drawing/2014/main" id="{75026A3E-11BE-4CCA-993D-2B46BC4C2F6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id="{86F268D7-4DD8-4B8F-A4DC-8DAF8AF721F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5BC460A-5FFB-49E5-AAAA-1458D094514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0481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8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13609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BC460A-5FFB-49E5-AAAA-1458D094514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28282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112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368346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91387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07860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81451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93947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638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884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6855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89654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49367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9002360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5529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03154720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225796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903087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234001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4113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8668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183657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4971319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2403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924233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8617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10772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8911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623947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9262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4635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0397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173542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0752276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8671759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57837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9241731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929135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514533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685186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738921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34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8595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206240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90664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25936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34440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3189638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46555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48134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3447258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972694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280330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4813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818832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803749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336235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060578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085349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00314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238526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8241485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91252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8642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7410483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89160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693757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757444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40410327"/>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2057144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8136503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57876720"/>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7254887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65599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2274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7838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152443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149289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138446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170904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258424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74672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755450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60678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5915834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361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47FF91-B7BA-45B4-8C94-C7A6AB36983C}" type="datetimeFigureOut">
              <a:rPr lang="en-US" smtClean="0"/>
              <a:t>10/21/2019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7996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106397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0.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19" Type="http://schemas.openxmlformats.org/officeDocument/2006/relationships/image" Target="../media/image12.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BC460A-5FFB-49E5-AAAA-1458D094514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0223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BC460A-5FFB-49E5-AAAA-1458D094514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6282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98848331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09332219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897427040"/>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47FF91-B7BA-45B4-8C94-C7A6AB36983C}" type="datetimeFigureOut">
              <a:rPr lang="en-US" smtClean="0"/>
              <a:t>10/21/2019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237367436"/>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7.xml"/></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7.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7.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7.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0.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plainthatstuff.com/electromagnetic-spectrum.html" TargetMode="External"/><Relationship Id="rId2" Type="http://schemas.openxmlformats.org/officeDocument/2006/relationships/hyperlink" Target="https://www.explainthatstuff.com/intruderalarms.html" TargetMode="External"/><Relationship Id="rId1" Type="http://schemas.openxmlformats.org/officeDocument/2006/relationships/slideLayout" Target="../slideLayouts/slideLayout57.xml"/><Relationship Id="rId6" Type="http://schemas.openxmlformats.org/officeDocument/2006/relationships/hyperlink" Target="https://www.explainthatstuff.com/ebooks.html" TargetMode="External"/><Relationship Id="rId5" Type="http://schemas.openxmlformats.org/officeDocument/2006/relationships/hyperlink" Target="https://www.explainthatstuff.com/how-photoelectric-cells-work.html" TargetMode="External"/><Relationship Id="rId4" Type="http://schemas.openxmlformats.org/officeDocument/2006/relationships/hyperlink" Target="https://www.explainthatstuff.com/diod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8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8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58.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8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63.xml"/></Relationships>
</file>

<file path=ppt/slides/_rels/slide8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24">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B4BE02-6DAE-477B-8988-B27DB578EE49}"/>
              </a:ext>
            </a:extLst>
          </p:cNvPr>
          <p:cNvSpPr>
            <a:spLocks noGrp="1"/>
          </p:cNvSpPr>
          <p:nvPr>
            <p:ph type="title"/>
          </p:nvPr>
        </p:nvSpPr>
        <p:spPr>
          <a:xfrm>
            <a:off x="5214033" y="1266958"/>
            <a:ext cx="6248624"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DAVV – IIPS</a:t>
            </a:r>
            <a:br>
              <a:rPr lang="en-US" sz="7200" b="0" i="0" kern="1200" dirty="0">
                <a:solidFill>
                  <a:schemeClr val="tx2"/>
                </a:solidFill>
                <a:latin typeface="+mj-lt"/>
                <a:ea typeface="+mj-ea"/>
                <a:cs typeface="+mj-cs"/>
              </a:rPr>
            </a:br>
            <a:r>
              <a:rPr lang="en-US" sz="6600" b="0" i="0" kern="1200" dirty="0">
                <a:solidFill>
                  <a:schemeClr val="tx2"/>
                </a:solidFill>
                <a:latin typeface="+mj-lt"/>
                <a:ea typeface="+mj-ea"/>
                <a:cs typeface="+mj-cs"/>
              </a:rPr>
              <a:t>session 2k19-20</a:t>
            </a:r>
            <a:endParaRPr lang="en-US" sz="7200" b="0" i="0" kern="1200" dirty="0">
              <a:solidFill>
                <a:schemeClr val="tx2"/>
              </a:solidFill>
              <a:latin typeface="+mj-lt"/>
              <a:ea typeface="+mj-ea"/>
              <a:cs typeface="+mj-cs"/>
            </a:endParaRPr>
          </a:p>
        </p:txBody>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858868"/>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Control Unit </a:t>
            </a:r>
          </a:p>
          <a:p>
            <a:pPr fontAlgn="base"/>
            <a:r>
              <a:rPr lang="en-US" sz="2000" dirty="0"/>
              <a:t> 	A control unit (CU) handles all processor control signals. </a:t>
            </a:r>
          </a:p>
          <a:p>
            <a:pPr fontAlgn="base"/>
            <a:r>
              <a:rPr lang="en-US" sz="2000" dirty="0"/>
              <a:t>	It directs all input and output flow.</a:t>
            </a:r>
          </a:p>
          <a:p>
            <a:pPr fontAlgn="base"/>
            <a:r>
              <a:rPr lang="en-US" sz="2000" dirty="0"/>
              <a:t>	Fetches code for instructions and controlling how data moves around the system.</a:t>
            </a:r>
          </a:p>
          <a:p>
            <a:pPr fontAlgn="base"/>
            <a:endParaRPr lang="en-US" sz="2000" dirty="0"/>
          </a:p>
          <a:p>
            <a:pPr marL="285750" indent="-285750" fontAlgn="base">
              <a:buFont typeface="Arial" panose="020B0604020202020204" pitchFamily="34" charset="0"/>
              <a:buChar char="•"/>
            </a:pPr>
            <a:r>
              <a:rPr lang="en-US" sz="2000" b="1" dirty="0"/>
              <a:t>Arithmetic and Logic Unit (ALU) </a:t>
            </a:r>
            <a:endParaRPr lang="en-US" sz="2000" dirty="0"/>
          </a:p>
          <a:p>
            <a:pPr lvl="1" fontAlgn="base"/>
            <a:r>
              <a:rPr lang="en-US" sz="2000" dirty="0"/>
              <a:t>The arithmetic logic unit is that part of the CPU that handles all the calculations the CPU may need.</a:t>
            </a:r>
          </a:p>
          <a:p>
            <a:pPr lvl="1" fontAlgn="base"/>
            <a:r>
              <a:rPr lang="en-US" sz="2000" dirty="0"/>
              <a:t> e.g. Addition, Subtraction, Comparisons. It performs Logical Operations, Bit Shifting Operations, and Arithmetic Operation.</a:t>
            </a:r>
          </a:p>
          <a:p>
            <a:pPr lvl="1" fontAlgn="base"/>
            <a:endParaRPr lang="en-US" sz="2000" dirty="0"/>
          </a:p>
          <a:p>
            <a:pPr marL="342900" indent="-342900" fontAlgn="base">
              <a:buFont typeface="Arial" panose="020B0604020202020204" pitchFamily="34" charset="0"/>
              <a:buChar char="•"/>
            </a:pPr>
            <a:r>
              <a:rPr lang="en-US" sz="2000" b="1" dirty="0"/>
              <a:t>Main Memory Unit (Registers) </a:t>
            </a:r>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290724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151181" cy="789728"/>
          </a:xfrm>
        </p:spPr>
        <p:txBody>
          <a:bodyPr>
            <a:normAutofit fontScale="90000"/>
          </a:bodyPr>
          <a:lstStyle/>
          <a:p>
            <a:r>
              <a:rPr lang="en-US" dirty="0"/>
              <a:t>STACK ORGANIZATION</a:t>
            </a:r>
          </a:p>
        </p:txBody>
      </p:sp>
      <p:sp>
        <p:nvSpPr>
          <p:cNvPr id="3" name="Content Placeholder 2"/>
          <p:cNvSpPr>
            <a:spLocks noGrp="1"/>
          </p:cNvSpPr>
          <p:nvPr>
            <p:ph idx="1"/>
          </p:nvPr>
        </p:nvSpPr>
        <p:spPr>
          <a:xfrm>
            <a:off x="761999" y="1850431"/>
            <a:ext cx="9601197" cy="3857222"/>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525" y="1056068"/>
            <a:ext cx="9414456" cy="1754326"/>
          </a:xfrm>
          <a:prstGeom prst="rect">
            <a:avLst/>
          </a:prstGeom>
        </p:spPr>
        <p:txBody>
          <a:bodyPr wrap="square">
            <a:spAutoFit/>
          </a:bodyPr>
          <a:lstStyle/>
          <a:p>
            <a:pPr marL="285750" indent="-285750">
              <a:buFont typeface="Arial" panose="020B0604020202020204" pitchFamily="34" charset="0"/>
              <a:buChar char="•"/>
            </a:pPr>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1106428" y="569770"/>
            <a:ext cx="9601196" cy="1303867"/>
          </a:xfrm>
        </p:spPr>
        <p:txBody>
          <a:bodyPr>
            <a:normAutofit fontScale="90000"/>
          </a:bodyPr>
          <a:lstStyle/>
          <a:p>
            <a:pPr algn="l"/>
            <a:r>
              <a:rPr lang="en-IN" dirty="0"/>
              <a:t>ACCUMULATOR TYPE ORGANISATION</a:t>
            </a:r>
            <a:endParaRPr lang="en-US" dirty="0"/>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a:xfrm>
            <a:off x="1194816" y="2048256"/>
            <a:ext cx="9512808" cy="4175966"/>
          </a:xfrm>
        </p:spPr>
        <p:txBody>
          <a:bodyPr>
            <a:noAutofit/>
          </a:bodyPr>
          <a:lstStyle/>
          <a:p>
            <a:r>
              <a:rPr lang="en-IN" b="0" i="0" dirty="0">
                <a:solidFill>
                  <a:schemeClr val="tx1"/>
                </a:solidFill>
                <a:effectLst/>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dirty="0">
                <a:solidFill>
                  <a:schemeClr val="tx1"/>
                </a:solidFill>
                <a:effectLst/>
              </a:rPr>
              <a:t>One address field</a:t>
            </a:r>
            <a:r>
              <a:rPr lang="en-IN" b="0" i="0" dirty="0">
                <a:solidFill>
                  <a:schemeClr val="tx1"/>
                </a:solidFill>
                <a:effectLst/>
              </a:rPr>
              <a:t>. Due to this the CPU is known as </a:t>
            </a:r>
            <a:r>
              <a:rPr lang="en-IN" b="1" i="0" dirty="0">
                <a:solidFill>
                  <a:schemeClr val="tx1"/>
                </a:solidFill>
                <a:effectLst/>
              </a:rPr>
              <a:t>One Address Machine</a:t>
            </a:r>
            <a:r>
              <a:rPr lang="en-IN" b="0" i="0" dirty="0">
                <a:solidFill>
                  <a:schemeClr val="tx1"/>
                </a:solidFill>
                <a:effectLst/>
              </a:rPr>
              <a:t>.</a:t>
            </a:r>
          </a:p>
          <a:p>
            <a:r>
              <a:rPr lang="en-IN" b="0" i="0" dirty="0">
                <a:solidFill>
                  <a:schemeClr val="tx1"/>
                </a:solidFill>
                <a:effectLst/>
              </a:rPr>
              <a:t>The main points about Single Accumulator based CPU Organisation are:</a:t>
            </a:r>
          </a:p>
          <a:p>
            <a:r>
              <a:rPr lang="en-IN" b="0" i="0" dirty="0">
                <a:solidFill>
                  <a:schemeClr val="tx1"/>
                </a:solidFill>
                <a:effectLst/>
              </a:rPr>
              <a:t>In this CPU Organization, the first ALU operand is always stored into the Accumulator and the second operand is present either in Registers or in the Memory.</a:t>
            </a:r>
          </a:p>
          <a:p>
            <a:r>
              <a:rPr lang="en-IN" b="0" i="0" dirty="0">
                <a:solidFill>
                  <a:schemeClr val="tx1"/>
                </a:solidFill>
                <a:effectLst/>
              </a:rPr>
              <a:t>Accumulator is the default address thus after data manipulation the results are stored into the accumulator.</a:t>
            </a:r>
          </a:p>
          <a:p>
            <a:r>
              <a:rPr lang="en-IN" b="0" i="0" dirty="0">
                <a:solidFill>
                  <a:schemeClr val="tx1"/>
                </a:solidFill>
                <a:effectLst/>
              </a:rPr>
              <a:t>One address instruction is used in this type of organization.</a:t>
            </a:r>
          </a:p>
          <a:p>
            <a:endParaRPr lang="en-US" dirty="0">
              <a:solidFill>
                <a:schemeClr val="tx1"/>
              </a:solidFill>
            </a:endParaRPr>
          </a:p>
        </p:txBody>
      </p:sp>
    </p:spTree>
    <p:extLst>
      <p:ext uri="{BB962C8B-B14F-4D97-AF65-F5344CB8AC3E}">
        <p14:creationId xmlns:p14="http://schemas.microsoft.com/office/powerpoint/2010/main" val="1618319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a:xfrm>
            <a:off x="762000" y="559678"/>
            <a:ext cx="4875320" cy="1393409"/>
          </a:xfrm>
        </p:spPr>
        <p:txBody>
          <a:bodyPr>
            <a:normAutofit fontScale="90000"/>
          </a:bodyPr>
          <a:lstStyle/>
          <a:p>
            <a:r>
              <a:rPr lang="en-IN" dirty="0">
                <a:solidFill>
                  <a:schemeClr val="tx1"/>
                </a:solidFill>
                <a:latin typeface="+mn-lt"/>
              </a:rPr>
              <a:t>Instruction Formats</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a:xfrm>
            <a:off x="1236217" y="2788242"/>
            <a:ext cx="3690890" cy="715726"/>
          </a:xfrm>
        </p:spPr>
        <p:txBody>
          <a:bodyPr>
            <a:normAutofit fontScale="92500" lnSpcReduction="20000"/>
          </a:bodyPr>
          <a:lstStyle/>
          <a:p>
            <a:r>
              <a:rPr lang="en-IN" b="1" i="0" dirty="0">
                <a:solidFill>
                  <a:schemeClr val="tx1"/>
                </a:solidFill>
                <a:effectLst/>
              </a:rPr>
              <a:t>Zero Address Instructions –</a:t>
            </a:r>
            <a:endParaRPr lang="en-IN" b="0" i="0" dirty="0">
              <a:solidFill>
                <a:schemeClr val="tx1"/>
              </a:solidFill>
              <a:effectLst/>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6096000" y="1225119"/>
            <a:ext cx="5455484" cy="4557698"/>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737851" y="1458247"/>
            <a:ext cx="4162623" cy="2554545"/>
          </a:xfrm>
          <a:prstGeom prst="rect">
            <a:avLst/>
          </a:prstGeom>
          <a:noFill/>
        </p:spPr>
        <p:txBody>
          <a:bodyPr wrap="square">
            <a:spAutoFit/>
          </a:bodyPr>
          <a:lstStyle/>
          <a:p>
            <a:pPr algn="l"/>
            <a:r>
              <a:rPr lang="en-IN" sz="2000" b="0" i="0" dirty="0">
                <a:effectLst/>
                <a:latin typeface="Merriweather"/>
              </a:rPr>
              <a:t>A stack based computer do not use address field in </a:t>
            </a:r>
            <a:r>
              <a:rPr lang="en-IN" sz="2000" b="0" i="0" dirty="0" err="1">
                <a:effectLst/>
                <a:latin typeface="Merriweather"/>
              </a:rPr>
              <a:t>instruction.To</a:t>
            </a:r>
            <a:r>
              <a:rPr lang="en-IN" sz="2000" b="0" i="0" dirty="0">
                <a:effectLst/>
                <a:latin typeface="Merriweather"/>
              </a:rPr>
              <a:t> evaluate a expression first it is converted to revere Polish Notation i.e. Post fix Notation.</a:t>
            </a:r>
          </a:p>
          <a:p>
            <a:r>
              <a:rPr lang="en-IN" sz="2000" dirty="0"/>
              <a:t>Expression: X = (A+B)*(C+D) </a:t>
            </a:r>
            <a:r>
              <a:rPr lang="en-IN" sz="2000" dirty="0" err="1"/>
              <a:t>Postfixed</a:t>
            </a:r>
            <a:r>
              <a:rPr lang="en-IN" sz="2000" dirty="0"/>
              <a:t> : X = AB+CD+* TOP means top of stack M[X] is any memory location.</a:t>
            </a:r>
            <a:endParaRPr lang="en-US" sz="2000" dirty="0"/>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106493298"/>
              </p:ext>
            </p:extLst>
          </p:nvPr>
        </p:nvGraphicFramePr>
        <p:xfrm>
          <a:off x="5486400" y="1458247"/>
          <a:ext cx="6129225" cy="4516424"/>
        </p:xfrm>
        <a:graphic>
          <a:graphicData uri="http://schemas.openxmlformats.org/drawingml/2006/table">
            <a:tbl>
              <a:tblPr>
                <a:tableStyleId>{5C22544A-7EE6-4342-B048-85BDC9FD1C3A}</a:tableStyleId>
              </a:tblPr>
              <a:tblGrid>
                <a:gridCol w="2043075">
                  <a:extLst>
                    <a:ext uri="{9D8B030D-6E8A-4147-A177-3AD203B41FA5}">
                      <a16:colId xmlns:a16="http://schemas.microsoft.com/office/drawing/2014/main" val="1782803011"/>
                    </a:ext>
                  </a:extLst>
                </a:gridCol>
                <a:gridCol w="2043075">
                  <a:extLst>
                    <a:ext uri="{9D8B030D-6E8A-4147-A177-3AD203B41FA5}">
                      <a16:colId xmlns:a16="http://schemas.microsoft.com/office/drawing/2014/main" val="168822618"/>
                    </a:ext>
                  </a:extLst>
                </a:gridCol>
                <a:gridCol w="2043075">
                  <a:extLst>
                    <a:ext uri="{9D8B030D-6E8A-4147-A177-3AD203B41FA5}">
                      <a16:colId xmlns:a16="http://schemas.microsoft.com/office/drawing/2014/main" val="3545415016"/>
                    </a:ext>
                  </a:extLst>
                </a:gridCol>
              </a:tblGrid>
              <a:tr h="564553">
                <a:tc>
                  <a:txBody>
                    <a:bodyPr/>
                    <a:lstStyle/>
                    <a:p>
                      <a:pPr algn="ctr"/>
                      <a:r>
                        <a:rPr lang="en-IN" dirty="0">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val="845996635"/>
                  </a:ext>
                </a:extLst>
              </a:tr>
              <a:tr h="564553">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val="2499388623"/>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val="2428982555"/>
                  </a:ext>
                </a:extLst>
              </a:tr>
              <a:tr h="564553">
                <a:tc>
                  <a:txBody>
                    <a:bodyPr/>
                    <a:lstStyle/>
                    <a:p>
                      <a:pPr algn="ctr"/>
                      <a:r>
                        <a:rPr lang="en-IN">
                          <a:effectLst/>
                        </a:rPr>
                        <a:t>PUSH</a:t>
                      </a:r>
                    </a:p>
                  </a:txBody>
                  <a:tcPr anchor="ctr"/>
                </a:tc>
                <a:tc>
                  <a:txBody>
                    <a:bodyPr/>
                    <a:lstStyle/>
                    <a:p>
                      <a:pPr algn="ctr"/>
                      <a:r>
                        <a:rPr lang="en-IN" dirty="0">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val="3045823240"/>
                  </a:ext>
                </a:extLst>
              </a:tr>
              <a:tr h="564553">
                <a:tc>
                  <a:txBody>
                    <a:bodyPr/>
                    <a:lstStyle/>
                    <a:p>
                      <a:pPr algn="ctr"/>
                      <a:r>
                        <a:rPr lang="en-IN" dirty="0">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val="948118357"/>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val="826148825"/>
                  </a:ext>
                </a:extLst>
              </a:tr>
              <a:tr h="564553">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val="2801796352"/>
                  </a:ext>
                </a:extLst>
              </a:tr>
              <a:tr h="564553">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dirty="0">
                          <a:effectLst/>
                        </a:rPr>
                        <a:t>M[X] = TOP</a:t>
                      </a:r>
                    </a:p>
                  </a:txBody>
                  <a:tcPr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a16="http://schemas.microsoft.com/office/drawing/2014/main" id="{36CCF999-1F88-C549-AA07-7BAA59D3E836}"/>
              </a:ext>
            </a:extLst>
          </p:cNvPr>
          <p:cNvSpPr>
            <a:spLocks noGrp="1"/>
          </p:cNvSpPr>
          <p:nvPr>
            <p:ph idx="1"/>
          </p:nvPr>
        </p:nvSpPr>
        <p:spPr>
          <a:xfrm>
            <a:off x="762000" y="1975367"/>
            <a:ext cx="9601196" cy="2206016"/>
          </a:xfrm>
        </p:spPr>
        <p:txBody>
          <a:bodyPr>
            <a:normAutofit lnSpcReduction="10000"/>
          </a:bodyPr>
          <a:lstStyle/>
          <a:p>
            <a:r>
              <a:rPr lang="en-IN" b="1" i="0" dirty="0">
                <a:solidFill>
                  <a:schemeClr val="tx1"/>
                </a:solidFill>
                <a:effectLst/>
                <a:latin typeface="Merriweather"/>
              </a:rPr>
              <a:t>One Address Instructions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81E3FFD0-5192-8E48-85A0-38F0D6C7E13B}"/>
              </a:ext>
            </a:extLst>
          </p:cNvPr>
          <p:cNvGraphicFramePr/>
          <p:nvPr>
            <p:extLst>
              <p:ext uri="{D42A27DB-BD31-4B8C-83A1-F6EECF244321}">
                <p14:modId xmlns:p14="http://schemas.microsoft.com/office/powerpoint/2010/main" val="3985013938"/>
              </p:ext>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a16="http://schemas.microsoft.com/office/drawing/2014/main" val="4212762206"/>
                    </a:ext>
                  </a:extLst>
                </a:gridCol>
                <a:gridCol w="2799291">
                  <a:extLst>
                    <a:ext uri="{9D8B030D-6E8A-4147-A177-3AD203B41FA5}">
                      <a16:colId xmlns:a16="http://schemas.microsoft.com/office/drawing/2014/main" val="1930356451"/>
                    </a:ext>
                  </a:extLst>
                </a:gridCol>
                <a:gridCol w="2799291">
                  <a:extLst>
                    <a:ext uri="{9D8B030D-6E8A-4147-A177-3AD203B41FA5}">
                      <a16:colId xmlns:a16="http://schemas.microsoft.com/office/drawing/2014/main"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a16="http://schemas.microsoft.com/office/drawing/2014/main"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a16="http://schemas.microsoft.com/office/drawing/2014/main"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a16="http://schemas.microsoft.com/office/drawing/2014/main"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a16="http://schemas.microsoft.com/office/drawing/2014/main"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a16="http://schemas.microsoft.com/office/drawing/2014/main"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a16="http://schemas.microsoft.com/office/drawing/2014/main"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a16="http://schemas.microsoft.com/office/drawing/2014/main"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a16="http://schemas.microsoft.com/office/drawing/2014/main"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a16="http://schemas.microsoft.com/office/drawing/2014/main" val="2058001309"/>
                    </a:ext>
                  </a:extLst>
                </a:gridCol>
                <a:gridCol w="3131344">
                  <a:extLst>
                    <a:ext uri="{9D8B030D-6E8A-4147-A177-3AD203B41FA5}">
                      <a16:colId xmlns:a16="http://schemas.microsoft.com/office/drawing/2014/main" val="617945172"/>
                    </a:ext>
                  </a:extLst>
                </a:gridCol>
                <a:gridCol w="3131344">
                  <a:extLst>
                    <a:ext uri="{9D8B030D-6E8A-4147-A177-3AD203B41FA5}">
                      <a16:colId xmlns:a16="http://schemas.microsoft.com/office/drawing/2014/main"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a16="http://schemas.microsoft.com/office/drawing/2014/main"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a16="http://schemas.microsoft.com/office/drawing/2014/main"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a16="http://schemas.microsoft.com/office/drawing/2014/main"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a16="http://schemas.microsoft.com/office/drawing/2014/main"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a16="http://schemas.microsoft.com/office/drawing/2014/main"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a16="http://schemas.microsoft.com/office/drawing/2014/main"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a16="http://schemas.microsoft.com/office/drawing/2014/main" id="{662A3A87-9FD2-A243-B0AF-57AC6AFD776E}"/>
              </a:ext>
            </a:extLst>
          </p:cNvPr>
          <p:cNvGraphicFramePr/>
          <p:nvPr>
            <p:extLst>
              <p:ext uri="{D42A27DB-BD31-4B8C-83A1-F6EECF244321}">
                <p14:modId xmlns:p14="http://schemas.microsoft.com/office/powerpoint/2010/main" val="1348398976"/>
              </p:ext>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43356223"/>
                    </a:ext>
                  </a:extLst>
                </a:gridCol>
                <a:gridCol w="2709333">
                  <a:extLst>
                    <a:ext uri="{9D8B030D-6E8A-4147-A177-3AD203B41FA5}">
                      <a16:colId xmlns:a16="http://schemas.microsoft.com/office/drawing/2014/main" val="1003518821"/>
                    </a:ext>
                  </a:extLst>
                </a:gridCol>
                <a:gridCol w="2709333">
                  <a:extLst>
                    <a:ext uri="{9D8B030D-6E8A-4147-A177-3AD203B41FA5}">
                      <a16:colId xmlns:a16="http://schemas.microsoft.com/office/drawing/2014/main"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a16="http://schemas.microsoft.com/office/drawing/2014/main"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a16="http://schemas.microsoft.com/office/drawing/2014/main"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a16="http://schemas.microsoft.com/office/drawing/2014/main"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Control unit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6573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Main Memory Unit (Registers) </a:t>
            </a:r>
          </a:p>
          <a:p>
            <a:pPr marL="742950" lvl="1" indent="-285750" fontAlgn="base">
              <a:buFont typeface="Arial" panose="020B0604020202020204" pitchFamily="34" charset="0"/>
              <a:buChar char="•"/>
            </a:pPr>
            <a:r>
              <a:rPr lang="en-US" b="1" dirty="0"/>
              <a:t>Accumulator:</a:t>
            </a:r>
            <a:r>
              <a:rPr lang="en-US" dirty="0"/>
              <a:t> Stores the results of calculations made by ALU.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b="1" dirty="0"/>
              <a:t>Program Counter (PC):</a:t>
            </a:r>
            <a:r>
              <a:rPr lang="en-US" dirty="0"/>
              <a:t> Keeps track of the memory location of the next instructions to be dealt with. The PC then passes this next address to Memory Address Register (MAR).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Address Register (MAR):</a:t>
            </a:r>
            <a:r>
              <a:rPr lang="en-US" dirty="0"/>
              <a:t> It stores the memory locations of instructions that need to be fetched from memory or stored into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Data Register (MDR):</a:t>
            </a:r>
            <a:r>
              <a:rPr lang="en-US" dirty="0"/>
              <a:t> It stores instructions fetched from memory or any data that is to be transferred to, and stored in,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Current Instruction Register (CIR):</a:t>
            </a:r>
            <a:r>
              <a:rPr lang="en-US" dirty="0"/>
              <a:t> It stores the most recently fetched instructions while it is waiting to be coded and executed.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Instruction Buffer Register (IBR):</a:t>
            </a:r>
            <a:r>
              <a:rPr lang="en-US" dirty="0"/>
              <a:t> The instruction that is not to be executed immediately is placed in the instruction buffer register IBR</a:t>
            </a:r>
          </a:p>
          <a:p>
            <a:pPr lvl="1" fontAlgn="base"/>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41428130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Instruction word format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dirty="0"/>
              <a:t>Computer perform task on the basis of instruction provided. </a:t>
            </a:r>
          </a:p>
          <a:p>
            <a:pPr marL="742950" lvl="1" indent="-285750" fontAlgn="base">
              <a:buFont typeface="Arial" panose="020B0604020202020204" pitchFamily="34" charset="0"/>
              <a:buChar char="•"/>
            </a:pPr>
            <a:r>
              <a:rPr lang="en-US" dirty="0"/>
              <a:t>A instruction in computer comprises of groups called fields. </a:t>
            </a:r>
          </a:p>
          <a:p>
            <a:pPr marL="742950" lvl="1" indent="-285750" fontAlgn="base">
              <a:buFont typeface="Arial" panose="020B0604020202020204" pitchFamily="34" charset="0"/>
              <a:buChar char="•"/>
            </a:pPr>
            <a:r>
              <a:rPr lang="en-US" dirty="0"/>
              <a:t>These field contains different information as for computers every thing is in 0 and 1 </a:t>
            </a:r>
          </a:p>
          <a:p>
            <a:pPr marL="742950" lvl="1" indent="-285750" fontAlgn="base">
              <a:buFont typeface="Arial" panose="020B0604020202020204" pitchFamily="34" charset="0"/>
              <a:buChar char="•"/>
            </a:pPr>
            <a:r>
              <a:rPr lang="en-US" dirty="0"/>
              <a:t>The most common fields are:</a:t>
            </a:r>
          </a:p>
          <a:p>
            <a:pPr marL="1200150" lvl="2" indent="-285750" fontAlgn="base">
              <a:buFont typeface="Arial" panose="020B0604020202020204" pitchFamily="34" charset="0"/>
              <a:buChar char="•"/>
            </a:pPr>
            <a:r>
              <a:rPr lang="en-US" dirty="0"/>
              <a:t>Operation field which specifies the operation to be performed like addition. </a:t>
            </a:r>
          </a:p>
          <a:p>
            <a:pPr marL="1200150" lvl="2" indent="-285750" fontAlgn="base">
              <a:buFont typeface="Arial" panose="020B0604020202020204" pitchFamily="34" charset="0"/>
              <a:buChar char="•"/>
            </a:pPr>
            <a:r>
              <a:rPr lang="en-US" dirty="0"/>
              <a:t>Address field which contain the location of operand, i.e., register or memory location. </a:t>
            </a:r>
          </a:p>
          <a:p>
            <a:pPr marL="1200150" lvl="2" indent="-285750" fontAlgn="base">
              <a:buFont typeface="Arial" panose="020B0604020202020204" pitchFamily="34" charset="0"/>
              <a:buChar char="•"/>
            </a:pPr>
            <a:r>
              <a:rPr lang="en-US" dirty="0"/>
              <a:t>Mode field which specifies how operand is to be founded. </a:t>
            </a:r>
          </a:p>
          <a:p>
            <a:pPr marL="1200150" lvl="2"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A instruction is of various length depending upon the number of addresses it contain. Generally CPU organization are of three types on the basis of number of address fields:</a:t>
            </a:r>
          </a:p>
          <a:p>
            <a:pPr marL="1200150" lvl="2" indent="-285750" fontAlgn="base">
              <a:buFont typeface="Arial" panose="020B0604020202020204" pitchFamily="34" charset="0"/>
              <a:buChar char="•"/>
            </a:pPr>
            <a:r>
              <a:rPr lang="en-US" dirty="0"/>
              <a:t>Single Accumulator organization </a:t>
            </a:r>
          </a:p>
          <a:p>
            <a:pPr marL="1200150" lvl="2" indent="-285750" fontAlgn="base">
              <a:buFont typeface="Arial" panose="020B0604020202020204" pitchFamily="34" charset="0"/>
              <a:buChar char="•"/>
            </a:pPr>
            <a:r>
              <a:rPr lang="en-US" dirty="0"/>
              <a:t>General register organization </a:t>
            </a:r>
          </a:p>
          <a:p>
            <a:pPr marL="1200150" lvl="2" indent="-285750" fontAlgn="base">
              <a:buFont typeface="Arial" panose="020B0604020202020204" pitchFamily="34" charset="0"/>
              <a:buChar char="•"/>
            </a:pPr>
            <a:r>
              <a:rPr lang="en-US" dirty="0"/>
              <a:t>Stack organization </a:t>
            </a:r>
          </a:p>
          <a:p>
            <a:pPr marL="1200150" lvl="2" indent="-285750" fontAlgn="base">
              <a:buFont typeface="Arial" panose="020B0604020202020204" pitchFamily="34" charset="0"/>
              <a:buChar char="•"/>
            </a:pPr>
            <a:endParaRPr lang="en-US" dirty="0"/>
          </a:p>
          <a:p>
            <a:pPr marL="1200150" lvl="2"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4247424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sz="2000" dirty="0">
                <a:solidFill>
                  <a:schemeClr val="tx1">
                    <a:lumMod val="85000"/>
                    <a:lumOff val="15000"/>
                  </a:schemeClr>
                </a:solidFill>
              </a:rPr>
              <a:t>Step 1: The address in the program counter is moved to the memory address register(MAR), as this is the only register which is connected to address lines of the system bus.</a:t>
            </a:r>
          </a:p>
          <a:p>
            <a:pPr marL="283464" lvl="1" indent="-283464" algn="r" defTabSz="914400" fontAlgn="base">
              <a:lnSpc>
                <a:spcPct val="112000"/>
              </a:lnSpc>
              <a:spcBef>
                <a:spcPts val="900"/>
              </a:spcBef>
              <a:buFont typeface="Arial" panose="020B0604020202020204" pitchFamily="34" charset="0"/>
              <a:buChar char="•"/>
            </a:pPr>
            <a:endParaRPr lang="en-US" sz="2000" dirty="0">
              <a:solidFill>
                <a:schemeClr val="tx1">
                  <a:lumMod val="85000"/>
                  <a:lumOff val="15000"/>
                </a:schemeClr>
              </a:solidFill>
            </a:endParaRP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2DDD68D4-E1D6-4D68-88AB-232C5D5F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1" y="1571793"/>
            <a:ext cx="6248400" cy="3598684"/>
          </a:xfrm>
          <a:prstGeom prst="rect">
            <a:avLst/>
          </a:prstGeom>
        </p:spPr>
      </p:pic>
    </p:spTree>
    <p:extLst>
      <p:ext uri="{BB962C8B-B14F-4D97-AF65-F5344CB8AC3E}">
        <p14:creationId xmlns:p14="http://schemas.microsoft.com/office/powerpoint/2010/main" val="3970340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fontScale="92500" lnSpcReduction="20000"/>
          </a:bodyPr>
          <a:lstStyle/>
          <a:p>
            <a:pPr marL="283464" lvl="1" indent="-283464" algn="r" defTabSz="914400" fontAlgn="base">
              <a:lnSpc>
                <a:spcPct val="112000"/>
              </a:lnSpc>
              <a:spcBef>
                <a:spcPts val="900"/>
              </a:spcBef>
              <a:buFont typeface="Arial" panose="020B0604020202020204" pitchFamily="34" charset="0"/>
              <a:buChar char="•"/>
            </a:pPr>
            <a:r>
              <a:rPr lang="en-US" sz="20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5" name="Picture 4">
            <a:extLst>
              <a:ext uri="{FF2B5EF4-FFF2-40B4-BE49-F238E27FC236}">
                <a16:creationId xmlns:a16="http://schemas.microsoft.com/office/drawing/2014/main" id="{3EF9D866-E561-4566-8A4A-3AD2EE7FD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389" y="1724014"/>
            <a:ext cx="5773886" cy="3568721"/>
          </a:xfrm>
          <a:prstGeom prst="rect">
            <a:avLst/>
          </a:prstGeom>
        </p:spPr>
      </p:pic>
    </p:spTree>
    <p:extLst>
      <p:ext uri="{BB962C8B-B14F-4D97-AF65-F5344CB8AC3E}">
        <p14:creationId xmlns:p14="http://schemas.microsoft.com/office/powerpoint/2010/main" val="3744917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dirty="0"/>
              <a:t>Step 3: The content of the MBR is moved to the instruction register(IR)</a:t>
            </a: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A287D6B0-8C5C-4B65-A8E8-7161F0346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090" y="1846273"/>
            <a:ext cx="5534827" cy="3444818"/>
          </a:xfrm>
          <a:prstGeom prst="rect">
            <a:avLst/>
          </a:prstGeom>
        </p:spPr>
      </p:pic>
    </p:spTree>
    <p:extLst>
      <p:ext uri="{BB962C8B-B14F-4D97-AF65-F5344CB8AC3E}">
        <p14:creationId xmlns:p14="http://schemas.microsoft.com/office/powerpoint/2010/main" val="291131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Execute cycle</a:t>
            </a:r>
          </a:p>
        </p:txBody>
      </p:sp>
      <p:pic>
        <p:nvPicPr>
          <p:cNvPr id="3" name="Picture 2">
            <a:extLst>
              <a:ext uri="{FF2B5EF4-FFF2-40B4-BE49-F238E27FC236}">
                <a16:creationId xmlns:a16="http://schemas.microsoft.com/office/drawing/2014/main" id="{8235972C-B58A-43BE-80BE-92867A2A8677}"/>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8877" r="5160" b="10776"/>
          <a:stretch/>
        </p:blipFill>
        <p:spPr>
          <a:xfrm>
            <a:off x="2499115" y="643467"/>
            <a:ext cx="7193767"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1: The address portion of IR is loaded into the MAR.</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2: The address field of the IR is updated from the MBR, so the reference memory location is read.</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3: Now, the contents of R and MBR are added by the ALU.</a:t>
            </a:r>
            <a:endParaRPr lang="en-US" sz="1500" b="1">
              <a:solidFill>
                <a:schemeClr val="bg1"/>
              </a:solidFill>
            </a:endParaRPr>
          </a:p>
        </p:txBody>
      </p:sp>
    </p:spTree>
    <p:extLst>
      <p:ext uri="{BB962C8B-B14F-4D97-AF65-F5344CB8AC3E}">
        <p14:creationId xmlns:p14="http://schemas.microsoft.com/office/powerpoint/2010/main" val="37674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3500" i="1">
                <a:solidFill>
                  <a:schemeClr val="bg1"/>
                </a:solidFill>
                <a:latin typeface="+mj-lt"/>
                <a:ea typeface="+mj-ea"/>
                <a:cs typeface="+mj-cs"/>
              </a:rPr>
              <a:t>Control Of Arithmetic Operations</a:t>
            </a:r>
          </a:p>
        </p:txBody>
      </p:sp>
      <p:pic>
        <p:nvPicPr>
          <p:cNvPr id="3" name="Picture 2">
            <a:extLst>
              <a:ext uri="{FF2B5EF4-FFF2-40B4-BE49-F238E27FC236}">
                <a16:creationId xmlns:a16="http://schemas.microsoft.com/office/drawing/2014/main" id="{98F25957-A7FD-421C-B258-78D7EF5C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34" y="643467"/>
            <a:ext cx="6503929"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12000"/>
              </a:lnSpc>
              <a:spcBef>
                <a:spcPts val="900"/>
              </a:spcBef>
              <a:buFont typeface="Arial" panose="020B0604020202020204" pitchFamily="34" charset="0"/>
              <a:buChar char="•"/>
            </a:pPr>
            <a:r>
              <a:rPr lang="en-US">
                <a:solidFill>
                  <a:schemeClr val="bg1"/>
                </a:solidFill>
              </a:rPr>
              <a:t>The </a:t>
            </a:r>
            <a:r>
              <a:rPr lang="en-US" b="1">
                <a:solidFill>
                  <a:schemeClr val="bg1"/>
                </a:solidFill>
              </a:rPr>
              <a:t>ALU</a:t>
            </a:r>
            <a:r>
              <a:rPr lang="en-US">
                <a:solidFill>
                  <a:schemeClr val="bg1"/>
                </a:solidFill>
              </a:rPr>
              <a:t> is a digital circuit that provides arithmetic and logic operation. It is the fundamental building block of central processing unit of a computer.</a:t>
            </a:r>
            <a:endParaRPr lang="en-US" b="1">
              <a:solidFill>
                <a:schemeClr val="bg1"/>
              </a:solidFill>
            </a:endParaRPr>
          </a:p>
        </p:txBody>
      </p:sp>
    </p:spTree>
    <p:extLst>
      <p:ext uri="{BB962C8B-B14F-4D97-AF65-F5344CB8AC3E}">
        <p14:creationId xmlns:p14="http://schemas.microsoft.com/office/powerpoint/2010/main" val="34389490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77599" y="4462818"/>
            <a:ext cx="10991237" cy="1241000"/>
          </a:xfrm>
          <a:prstGeom prst="rect">
            <a:avLst/>
          </a:prstGeom>
        </p:spPr>
        <p:txBody>
          <a:bodyPr vert="horz" lIns="91440" tIns="45720" rIns="91440" bIns="45720" rtlCol="0" anchor="b">
            <a:normAutofit/>
          </a:bodyPr>
          <a:lstStyle/>
          <a:p>
            <a:pPr defTabSz="914400" fontAlgn="base">
              <a:lnSpc>
                <a:spcPct val="85000"/>
              </a:lnSpc>
              <a:spcBef>
                <a:spcPct val="0"/>
              </a:spcBef>
              <a:spcAft>
                <a:spcPts val="600"/>
              </a:spcAft>
            </a:pPr>
            <a:r>
              <a:rPr lang="en-US" sz="5400" i="1" cap="all">
                <a:solidFill>
                  <a:schemeClr val="tx2"/>
                </a:solidFill>
                <a:latin typeface="+mj-lt"/>
                <a:ea typeface="+mj-ea"/>
                <a:cs typeface="+mj-cs"/>
              </a:rPr>
              <a:t>Bus </a:t>
            </a:r>
          </a:p>
        </p:txBody>
      </p:sp>
      <p:pic>
        <p:nvPicPr>
          <p:cNvPr id="3" name="Picture 2">
            <a:extLst>
              <a:ext uri="{FF2B5EF4-FFF2-40B4-BE49-F238E27FC236}">
                <a16:creationId xmlns:a16="http://schemas.microsoft.com/office/drawing/2014/main" id="{0C5CE526-E5DB-4F5B-AD07-3CFA1C898A6D}"/>
              </a:ext>
            </a:extLst>
          </p:cNvPr>
          <p:cNvPicPr>
            <a:picLocks noChangeAspect="1"/>
          </p:cNvPicPr>
          <p:nvPr/>
        </p:nvPicPr>
        <p:blipFill rotWithShape="1">
          <a:blip r:embed="rId2">
            <a:extLst>
              <a:ext uri="{28A0092B-C50C-407E-A947-70E740481C1C}">
                <a14:useLocalDpi xmlns:a14="http://schemas.microsoft.com/office/drawing/2010/main" val="0"/>
              </a:ext>
            </a:extLst>
          </a:blip>
          <a:srcRect t="742" b="20351"/>
          <a:stretch/>
        </p:blipFill>
        <p:spPr>
          <a:xfrm>
            <a:off x="20" y="-32639"/>
            <a:ext cx="12191980" cy="425702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168104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dirty="0"/>
              <a:t>In early computers “BUS” were parallel electrical wires with multiple hardware connections.</a:t>
            </a:r>
          </a:p>
          <a:p>
            <a:pPr fontAlgn="base"/>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pPr fontAlgn="base"/>
            <a:r>
              <a:rPr lang="en-US" dirty="0"/>
              <a:t>The Registers, ALU and the interconnecting BUS are collectively referred as data path.</a:t>
            </a:r>
          </a:p>
          <a:p>
            <a:pPr fontAlgn="base"/>
            <a:endParaRPr lang="en-US" dirty="0"/>
          </a:p>
          <a:p>
            <a:pPr fontAlgn="base"/>
            <a:r>
              <a:rPr lang="en-US" dirty="0"/>
              <a:t>Types of bus are:</a:t>
            </a:r>
          </a:p>
          <a:p>
            <a:pPr marL="742950" lvl="1" indent="-285750" fontAlgn="base">
              <a:buFont typeface="Arial" panose="020B0604020202020204" pitchFamily="34" charset="0"/>
              <a:buChar char="•"/>
            </a:pPr>
            <a:r>
              <a:rPr lang="en-US" b="1" dirty="0"/>
              <a:t>Address bus:</a:t>
            </a:r>
            <a:r>
              <a:rPr lang="en-US" dirty="0"/>
              <a:t> The buses which are used to carry address. </a:t>
            </a:r>
          </a:p>
          <a:p>
            <a:pPr marL="742950" lvl="1" indent="-285750" fontAlgn="base">
              <a:buFont typeface="Arial" panose="020B0604020202020204" pitchFamily="34" charset="0"/>
              <a:buChar char="•"/>
            </a:pPr>
            <a:r>
              <a:rPr lang="en-US" b="1" dirty="0"/>
              <a:t>Data bus:</a:t>
            </a:r>
            <a:r>
              <a:rPr lang="en-US" dirty="0"/>
              <a:t> The buses which are used to carry data. </a:t>
            </a:r>
          </a:p>
          <a:p>
            <a:pPr marL="742950" lvl="1" indent="-285750" fontAlgn="base">
              <a:buFont typeface="Arial" panose="020B0604020202020204" pitchFamily="34" charset="0"/>
              <a:buChar char="•"/>
            </a:pPr>
            <a:r>
              <a:rPr lang="en-US" b="1" dirty="0"/>
              <a:t>Control bus:</a:t>
            </a:r>
            <a:r>
              <a:rPr lang="en-US" dirty="0"/>
              <a:t> If the bus is carrying control signals . </a:t>
            </a:r>
          </a:p>
          <a:p>
            <a:pPr marL="742950" lvl="1" indent="-285750" fontAlgn="base">
              <a:buFont typeface="Arial" panose="020B0604020202020204" pitchFamily="34" charset="0"/>
              <a:buChar char="•"/>
            </a:pPr>
            <a:r>
              <a:rPr lang="en-US" b="1" dirty="0"/>
              <a:t>Power bus:</a:t>
            </a:r>
            <a:r>
              <a:rPr lang="en-US" dirty="0"/>
              <a:t> If it is carrying clock pulse, power signals it is known as power bus, and so on. </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661859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Program Counter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Instruction Register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 </a:t>
            </a:r>
          </a:p>
        </p:txBody>
      </p:sp>
    </p:spTree>
    <p:extLst>
      <p:ext uri="{BB962C8B-B14F-4D97-AF65-F5344CB8AC3E}">
        <p14:creationId xmlns:p14="http://schemas.microsoft.com/office/powerpoint/2010/main" val="3739890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Memory Address Register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Memory Data Register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General Purpose Register –</a:t>
            </a:r>
            <a:br>
              <a:rPr lang="en-US" dirty="0"/>
            </a:br>
            <a:r>
              <a:rPr lang="en-US" dirty="0"/>
              <a:t>General purpose registers are used to store temporary data within the microprocessor. It is a multipurpose register. They can be used either by programmer or by a user. </a:t>
            </a:r>
          </a:p>
        </p:txBody>
      </p:sp>
    </p:spTree>
    <p:extLst>
      <p:ext uri="{BB962C8B-B14F-4D97-AF65-F5344CB8AC3E}">
        <p14:creationId xmlns:p14="http://schemas.microsoft.com/office/powerpoint/2010/main" val="208138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err="1"/>
              <a:t>Input/Output</a:t>
            </a:r>
            <a:r>
              <a:rPr lang="en-US" sz="2000" b="1" dirty="0"/>
              <a:t> Devices </a:t>
            </a:r>
          </a:p>
          <a:p>
            <a:pPr marL="1257300" lvl="2" indent="-342900" fontAlgn="base">
              <a:buFont typeface="Arial" panose="020B0604020202020204" pitchFamily="34" charset="0"/>
              <a:buChar char="•"/>
            </a:pPr>
            <a:r>
              <a:rPr lang="en-US" sz="2000" dirty="0"/>
              <a:t>Program or data is read into main memory from the </a:t>
            </a:r>
            <a:r>
              <a:rPr lang="en-US" sz="2000" i="1" dirty="0"/>
              <a:t>input device</a:t>
            </a:r>
            <a:r>
              <a:rPr lang="en-US" sz="2000" dirty="0"/>
              <a:t> or secondary storage under the control of CPU input instruction.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i="1" dirty="0"/>
              <a:t>Output devices</a:t>
            </a:r>
            <a:r>
              <a:rPr lang="en-US" sz="2000" dirty="0"/>
              <a:t> are used to output the information from a computer.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dirty="0"/>
              <a:t> With the help of output devices, we can present result to the user.</a:t>
            </a:r>
            <a:endParaRPr lang="en-US" sz="2000" b="1" dirty="0"/>
          </a:p>
        </p:txBody>
      </p:sp>
    </p:spTree>
    <p:extLst>
      <p:ext uri="{BB962C8B-B14F-4D97-AF65-F5344CB8AC3E}">
        <p14:creationId xmlns:p14="http://schemas.microsoft.com/office/powerpoint/2010/main" val="162701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3700" i="1" cap="all">
                <a:solidFill>
                  <a:schemeClr val="bg2"/>
                </a:solidFill>
                <a:latin typeface="+mj-lt"/>
                <a:ea typeface="+mj-ea"/>
                <a:cs typeface="+mj-cs"/>
              </a:rPr>
              <a:t>Micro-programming concepts</a:t>
            </a:r>
          </a:p>
        </p:txBody>
      </p:sp>
      <p:pic>
        <p:nvPicPr>
          <p:cNvPr id="3" name="Picture 2">
            <a:extLst>
              <a:ext uri="{FF2B5EF4-FFF2-40B4-BE49-F238E27FC236}">
                <a16:creationId xmlns:a16="http://schemas.microsoft.com/office/drawing/2014/main" id="{CB2533CE-1C52-438B-A0F9-EAB1DB3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84" y="610826"/>
            <a:ext cx="6437543"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57434218"/>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Micro-programming concepts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The control signals associated with operations are stored in special memory units inaccessible by the programmer as Control Words.</a:t>
            </a:r>
          </a:p>
          <a:p>
            <a:pPr marL="285750" indent="-285750" fontAlgn="base">
              <a:buFont typeface="Arial" panose="020B0604020202020204" pitchFamily="34" charset="0"/>
              <a:buChar char="•"/>
            </a:pPr>
            <a:r>
              <a:rPr lang="en-US" dirty="0"/>
              <a:t>Control signals are generated by a program are similar to machine language programs.</a:t>
            </a:r>
          </a:p>
          <a:p>
            <a:pPr marL="285750" indent="-285750" fontAlgn="base">
              <a:buFont typeface="Arial" panose="020B0604020202020204" pitchFamily="34" charset="0"/>
              <a:buChar char="•"/>
            </a:pPr>
            <a:r>
              <a:rPr lang="en-US" dirty="0"/>
              <a:t>Micro-programmed control unit is slower in speed because of the time it takes to fetch microinstructions from the control memory.</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Some Important Terms –</a:t>
            </a:r>
            <a:endParaRPr lang="en-US" dirty="0"/>
          </a:p>
          <a:p>
            <a:pPr marL="285750" indent="-285750" fontAlgn="base">
              <a:buFont typeface="Arial" panose="020B0604020202020204" pitchFamily="34" charset="0"/>
              <a:buChar char="•"/>
            </a:pPr>
            <a:r>
              <a:rPr lang="en-US" b="1" dirty="0"/>
              <a:t>Control Word :</a:t>
            </a:r>
            <a:r>
              <a:rPr lang="en-US" dirty="0"/>
              <a:t> A control word is a word whose individual bits represent various control signals.</a:t>
            </a:r>
          </a:p>
          <a:p>
            <a:pPr marL="285750" indent="-285750" fontAlgn="base">
              <a:buFont typeface="Arial" panose="020B0604020202020204" pitchFamily="34" charset="0"/>
              <a:buChar char="•"/>
            </a:pPr>
            <a:r>
              <a:rPr lang="en-US" b="1" dirty="0"/>
              <a:t>Micro-routine :</a:t>
            </a:r>
            <a:r>
              <a:rPr lang="en-US" dirty="0"/>
              <a:t> A sequence of control words corresponding to the control sequence of a machine instruction constitutes the micro-routine for that instruction.</a:t>
            </a:r>
          </a:p>
          <a:p>
            <a:pPr marL="285750" indent="-285750" fontAlgn="base">
              <a:buFont typeface="Arial" panose="020B0604020202020204" pitchFamily="34" charset="0"/>
              <a:buChar char="•"/>
            </a:pPr>
            <a:r>
              <a:rPr lang="en-US" b="1" dirty="0"/>
              <a:t>Micro-instruction :</a:t>
            </a:r>
            <a:r>
              <a:rPr lang="en-US" dirty="0"/>
              <a:t> Individual control words in this micro-routine are referred to as microinstructions.</a:t>
            </a:r>
          </a:p>
          <a:p>
            <a:pPr marL="285750" indent="-285750" fontAlgn="base">
              <a:buFont typeface="Arial" panose="020B0604020202020204" pitchFamily="34" charset="0"/>
              <a:buChar char="•"/>
            </a:pPr>
            <a:r>
              <a:rPr lang="en-US" b="1" dirty="0"/>
              <a:t>Micro-program :</a:t>
            </a:r>
            <a:r>
              <a:rPr lang="en-US" dirty="0"/>
              <a:t> A sequence of micro-instructions is called a micro-program, which is stored in a ROM or RAM called a Control Memory (CM).</a:t>
            </a:r>
          </a:p>
          <a:p>
            <a:pPr marL="285750" indent="-285750" fontAlgn="base">
              <a:buFont typeface="Arial" panose="020B0604020202020204" pitchFamily="34" charset="0"/>
              <a:buChar char="•"/>
            </a:pPr>
            <a:r>
              <a:rPr lang="en-US" b="1" dirty="0"/>
              <a:t>Control Store :</a:t>
            </a:r>
            <a:r>
              <a:rPr lang="en-US" dirty="0"/>
              <a:t> the micro-routines for all instructions in the instruction set of a computer are stored in a special memory called the Control Store.</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314227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E30-1CEA-E641-8CBA-B2B95A40BE44}"/>
              </a:ext>
            </a:extLst>
          </p:cNvPr>
          <p:cNvSpPr>
            <a:spLocks noGrp="1"/>
          </p:cNvSpPr>
          <p:nvPr>
            <p:ph type="title"/>
          </p:nvPr>
        </p:nvSpPr>
        <p:spPr>
          <a:xfrm>
            <a:off x="761999" y="923661"/>
            <a:ext cx="7378823" cy="1017575"/>
          </a:xfrm>
        </p:spPr>
        <p:txBody>
          <a:bodyPr>
            <a:normAutofit/>
          </a:bodyPr>
          <a:lstStyle/>
          <a:p>
            <a:pPr algn="l"/>
            <a:r>
              <a:rPr lang="en-US" sz="3600" dirty="0">
                <a:solidFill>
                  <a:schemeClr val="tx1"/>
                </a:solidFill>
                <a:latin typeface="+mn-lt"/>
              </a:rPr>
              <a:t>INTERCONNECTION STRUCTURES </a:t>
            </a:r>
          </a:p>
        </p:txBody>
      </p:sp>
      <p:sp>
        <p:nvSpPr>
          <p:cNvPr id="9" name="TextBox 8">
            <a:extLst>
              <a:ext uri="{FF2B5EF4-FFF2-40B4-BE49-F238E27FC236}">
                <a16:creationId xmlns:a16="http://schemas.microsoft.com/office/drawing/2014/main" id="{4FE5B81A-A1FB-FD45-A60D-0974FEB7DE3C}"/>
              </a:ext>
            </a:extLst>
          </p:cNvPr>
          <p:cNvSpPr txBox="1"/>
          <p:nvPr/>
        </p:nvSpPr>
        <p:spPr>
          <a:xfrm>
            <a:off x="761999" y="2119526"/>
            <a:ext cx="11056665" cy="2246769"/>
          </a:xfrm>
          <a:prstGeom prst="rect">
            <a:avLst/>
          </a:prstGeom>
          <a:noFill/>
        </p:spPr>
        <p:txBody>
          <a:bodyPr wrap="square">
            <a:spAutoFit/>
          </a:bodyPr>
          <a:lstStyle/>
          <a:p>
            <a:pPr marL="342900" indent="-342900" algn="l">
              <a:buFont typeface="Arial" panose="020B0604020202020204" pitchFamily="34" charset="0"/>
              <a:buChar char="•"/>
            </a:pPr>
            <a:r>
              <a:rPr lang="en-GB" sz="2000" b="0" i="0" dirty="0">
                <a:effectLst/>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000" b="0" i="0" dirty="0">
                <a:effectLst/>
              </a:rPr>
            </a:br>
            <a:r>
              <a:rPr lang="en-GB" sz="2000" b="0" i="0" dirty="0">
                <a:effectLst/>
              </a:rPr>
              <a:t>Figure below suggests the types of exchanges that are needed by indicating the major forms of input and output for each module type.</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747F1-3601-C54B-A456-9218E0F31124}"/>
              </a:ext>
            </a:extLst>
          </p:cNvPr>
          <p:cNvPicPr>
            <a:picLocks noChangeAspect="1"/>
          </p:cNvPicPr>
          <p:nvPr/>
        </p:nvPicPr>
        <p:blipFill>
          <a:blip r:embed="rId2"/>
          <a:stretch>
            <a:fillRect/>
          </a:stretch>
        </p:blipFill>
        <p:spPr>
          <a:xfrm>
            <a:off x="7872346" y="1468594"/>
            <a:ext cx="3968798" cy="3920810"/>
          </a:xfrm>
          <a:prstGeom prst="rect">
            <a:avLst/>
          </a:prstGeom>
        </p:spPr>
      </p:pic>
      <p:sp>
        <p:nvSpPr>
          <p:cNvPr id="7" name="TextBox 6">
            <a:extLst>
              <a:ext uri="{FF2B5EF4-FFF2-40B4-BE49-F238E27FC236}">
                <a16:creationId xmlns:a16="http://schemas.microsoft.com/office/drawing/2014/main" id="{2968FFB4-6C1B-4343-B9FA-DF0AFA3A694B}"/>
              </a:ext>
            </a:extLst>
          </p:cNvPr>
          <p:cNvSpPr txBox="1"/>
          <p:nvPr/>
        </p:nvSpPr>
        <p:spPr>
          <a:xfrm>
            <a:off x="466266" y="1074509"/>
            <a:ext cx="7180860" cy="4708981"/>
          </a:xfrm>
          <a:prstGeom prst="rect">
            <a:avLst/>
          </a:prstGeom>
          <a:noFill/>
        </p:spPr>
        <p:txBody>
          <a:bodyPr wrap="square">
            <a:spAutoFit/>
          </a:bodyPr>
          <a:lstStyle/>
          <a:p>
            <a:pPr algn="l"/>
            <a:br>
              <a:rPr lang="en-GB" sz="2000" b="0" i="0" dirty="0">
                <a:effectLst/>
              </a:rPr>
            </a:br>
            <a:r>
              <a:rPr lang="en-GB" sz="2000" b="0" i="0" dirty="0">
                <a:effectLst/>
              </a:rPr>
              <a:t>• </a:t>
            </a:r>
            <a:r>
              <a:rPr lang="en-GB" sz="2000" b="1" i="0" dirty="0">
                <a:effectLst/>
              </a:rPr>
              <a:t>Memory</a:t>
            </a:r>
            <a:r>
              <a:rPr lang="en-GB" sz="2000" b="0" i="0" dirty="0">
                <a:effectLst/>
              </a:rPr>
              <a:t>: Typically, a memory module will consist of N words of equal length. Each word is assigned a unique numerical address (0, 1, . . . , N – 1). A word of data can be read from or written into the </a:t>
            </a:r>
            <a:r>
              <a:rPr lang="en-GB" sz="2000" b="0" i="0" dirty="0" err="1">
                <a:effectLst/>
              </a:rPr>
              <a:t>memory.The</a:t>
            </a:r>
            <a:r>
              <a:rPr lang="en-GB" sz="2000" b="0" i="0" dirty="0">
                <a:effectLst/>
              </a:rPr>
              <a:t> nature of the operation is indicated by read and write control signals. The location for the operation is specified by an address.</a:t>
            </a:r>
          </a:p>
          <a:p>
            <a:pPr algn="l"/>
            <a:r>
              <a:rPr lang="en-GB" sz="2000" b="0" i="0" dirty="0">
                <a:effectLst/>
              </a:rPr>
              <a:t>• </a:t>
            </a:r>
            <a:r>
              <a:rPr lang="en-GB" sz="2000" b="1" i="0" dirty="0">
                <a:effectLst/>
              </a:rPr>
              <a:t>I/O module</a:t>
            </a:r>
            <a:r>
              <a:rPr lang="en-GB" sz="2000" b="0" i="0" dirty="0">
                <a:effectLst/>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000" dirty="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id="{F0159D70-5219-1549-8CB1-1A317BBDFF28}"/>
              </a:ext>
            </a:extLst>
          </p:cNvPr>
          <p:cNvSpPr txBox="1"/>
          <p:nvPr/>
        </p:nvSpPr>
        <p:spPr>
          <a:xfrm>
            <a:off x="4842021" y="201057"/>
            <a:ext cx="6904653" cy="6555641"/>
          </a:xfrm>
          <a:prstGeom prst="rect">
            <a:avLst/>
          </a:prstGeom>
          <a:noFill/>
        </p:spPr>
        <p:txBody>
          <a:bodyPr wrap="square">
            <a:spAutoFit/>
          </a:bodyPr>
          <a:lstStyle/>
          <a:p>
            <a:pPr algn="l"/>
            <a:endParaRPr lang="en-GB" sz="2000" b="0" i="0" dirty="0">
              <a:effectLst/>
            </a:endParaRPr>
          </a:p>
          <a:p>
            <a:pPr algn="l"/>
            <a:r>
              <a:rPr lang="en-GB" sz="2000" b="0" i="0" dirty="0">
                <a:effectLst/>
              </a:rPr>
              <a:t>• </a:t>
            </a:r>
            <a:r>
              <a:rPr lang="en-GB" sz="2000" b="1" i="0" dirty="0">
                <a:effectLst/>
              </a:rPr>
              <a:t>Processor</a:t>
            </a:r>
            <a:r>
              <a:rPr lang="en-GB" sz="2000" b="0" i="0" dirty="0">
                <a:effectLst/>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2000" b="0" i="0" dirty="0">
                <a:effectLst/>
              </a:rPr>
              <a:t>• Memory to processor: The processor reads an instruction or a unit of data</a:t>
            </a:r>
            <a:br>
              <a:rPr lang="en-GB" sz="2000" b="0" i="0" dirty="0">
                <a:effectLst/>
              </a:rPr>
            </a:br>
            <a:r>
              <a:rPr lang="en-GB" sz="2000" b="0" i="0" dirty="0">
                <a:effectLst/>
              </a:rPr>
              <a:t>from memory.</a:t>
            </a:r>
            <a:br>
              <a:rPr lang="en-GB" sz="2000" b="0" i="0" dirty="0">
                <a:effectLst/>
              </a:rPr>
            </a:br>
            <a:r>
              <a:rPr lang="en-GB" sz="2000" b="0" i="0" dirty="0">
                <a:effectLst/>
              </a:rPr>
              <a:t>• Processor to memory: The processor writes a unit of data to memory.</a:t>
            </a:r>
            <a:br>
              <a:rPr lang="en-GB" sz="2000" b="0" i="0" dirty="0">
                <a:effectLst/>
              </a:rPr>
            </a:br>
            <a:r>
              <a:rPr lang="en-GB" sz="2000" b="0" i="0" dirty="0">
                <a:effectLst/>
              </a:rPr>
              <a:t>• I/O to </a:t>
            </a:r>
            <a:r>
              <a:rPr lang="en-GB" sz="2000" b="0" i="0" dirty="0" err="1">
                <a:effectLst/>
              </a:rPr>
              <a:t>processor:The</a:t>
            </a:r>
            <a:r>
              <a:rPr lang="en-GB" sz="2000" b="0" i="0" dirty="0">
                <a:effectLst/>
              </a:rPr>
              <a:t> processor reads data from an I/O device via an I/O module.</a:t>
            </a:r>
            <a:br>
              <a:rPr lang="en-GB" sz="2000" b="0" i="0" dirty="0">
                <a:effectLst/>
              </a:rPr>
            </a:br>
            <a:r>
              <a:rPr lang="en-GB" sz="2000" b="0" i="0" dirty="0">
                <a:effectLst/>
              </a:rPr>
              <a:t>• Processor to I/O: The processor sends data to the I/O device.</a:t>
            </a:r>
            <a:br>
              <a:rPr lang="en-GB" sz="2000" b="0" i="0" dirty="0">
                <a:effectLst/>
              </a:rPr>
            </a:br>
            <a:r>
              <a:rPr lang="en-GB" sz="2000" b="0" i="0" dirty="0">
                <a:effectLst/>
              </a:rPr>
              <a:t>• I/O to or from memory: For these two cases, an I/O module is allowed to exchange data directly with memory, without going through the processor, using direct memory access (DMA).</a:t>
            </a:r>
          </a:p>
          <a:p>
            <a:pPr algn="l"/>
            <a:r>
              <a:rPr lang="en-GB" sz="2000" b="0" i="0" dirty="0">
                <a:effectLst/>
              </a:rPr>
              <a:t>Though a number of interconnection structures have been tried. By far the most common is the bus and various multiple-bus structures</a:t>
            </a:r>
            <a:endParaRPr lang="en-US" sz="2000" dirty="0"/>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BUS Connection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dirty="0"/>
              <a:t>Data is transmitted from one part of a computer to another, connecting all major internal components to the CPU and memory, by the means of Buses. </a:t>
            </a:r>
          </a:p>
          <a:p>
            <a:pPr marL="342900" indent="-342900" fontAlgn="base">
              <a:buFont typeface="Arial" panose="020B0604020202020204" pitchFamily="34" charset="0"/>
              <a:buChar char="•"/>
            </a:pPr>
            <a:endParaRPr lang="en-US" sz="2000" b="1" dirty="0"/>
          </a:p>
          <a:p>
            <a:pPr marL="342900" indent="-342900" fontAlgn="base">
              <a:buFont typeface="Arial" panose="020B0604020202020204" pitchFamily="34" charset="0"/>
              <a:buChar char="•"/>
            </a:pPr>
            <a:r>
              <a:rPr lang="en-US" sz="2000" b="1" dirty="0"/>
              <a:t>Types:-</a:t>
            </a:r>
          </a:p>
          <a:p>
            <a:pPr marL="742950" lvl="1" indent="-285750" fontAlgn="base">
              <a:buFont typeface="Arial" panose="020B0604020202020204" pitchFamily="34" charset="0"/>
              <a:buChar char="•"/>
            </a:pPr>
            <a:r>
              <a:rPr lang="en-US" sz="2000" b="1" dirty="0"/>
              <a:t>Data Bus:</a:t>
            </a:r>
            <a:r>
              <a:rPr lang="en-US" sz="2000" dirty="0"/>
              <a:t> It carries data among the memory unit, the I/O devices, and the processor.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b="1" dirty="0"/>
              <a:t>Address Bus:</a:t>
            </a:r>
            <a:r>
              <a:rPr lang="en-US" sz="2000" dirty="0"/>
              <a:t> It carries the address of data (not the actual data) between memory and processor. </a:t>
            </a:r>
          </a:p>
          <a:p>
            <a:pPr marL="742950" lvl="1" indent="-285750" fontAlgn="base">
              <a:buFont typeface="Arial" panose="020B0604020202020204" pitchFamily="34" charset="0"/>
              <a:buChar char="•"/>
            </a:pPr>
            <a:endParaRPr lang="en-US" sz="2000" b="1" dirty="0"/>
          </a:p>
          <a:p>
            <a:pPr marL="742950" lvl="1" indent="-285750" fontAlgn="base">
              <a:buFont typeface="Arial" panose="020B0604020202020204" pitchFamily="34" charset="0"/>
              <a:buChar char="•"/>
            </a:pPr>
            <a:r>
              <a:rPr lang="en-US" sz="2000" b="1" dirty="0"/>
              <a:t>Control Bus:</a:t>
            </a:r>
            <a:r>
              <a:rPr lang="en-US" sz="2000" dirty="0"/>
              <a:t> It carries control commands from the CPU (and status signals from other devices) in order to control and coordinate all the activities within the computer. </a:t>
            </a:r>
          </a:p>
          <a:p>
            <a:pPr marL="800100" lvl="1"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90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3233784" y="2266157"/>
            <a:ext cx="11904955" cy="167798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dirty="0">
                <a:latin typeface="+mj-lt"/>
                <a:ea typeface="+mj-ea"/>
                <a:cs typeface="+mj-cs"/>
              </a:rPr>
              <a:t>Input Output Organization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lvl="1" fontAlgn="base"/>
            <a:endParaRPr lang="en-US" sz="2000" b="1" dirty="0"/>
          </a:p>
        </p:txBody>
      </p:sp>
    </p:spTree>
    <p:extLst>
      <p:ext uri="{BB962C8B-B14F-4D97-AF65-F5344CB8AC3E}">
        <p14:creationId xmlns:p14="http://schemas.microsoft.com/office/powerpoint/2010/main" val="26640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042586"/>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method of transfer of information between internal storage and external I/O devices is known as I/O interface.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The CPU is interfaced using special communication links by the peripherals connected to any computer system.</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 These communication links are used to resolve the differences between CPU and peripheral.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Interface units: There exists special hardware components between CPU and peripherals to supervise and synchronize all the input and output transfers.</a:t>
            </a:r>
            <a:endParaRPr lang="en-US" sz="2000" b="1" dirty="0"/>
          </a:p>
        </p:txBody>
      </p:sp>
    </p:spTree>
    <p:extLst>
      <p:ext uri="{BB962C8B-B14F-4D97-AF65-F5344CB8AC3E}">
        <p14:creationId xmlns:p14="http://schemas.microsoft.com/office/powerpoint/2010/main" val="35467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Mode of  Transfer</a:t>
            </a:r>
          </a:p>
          <a:p>
            <a:pPr marL="742950" lvl="1" indent="-285750" fontAlgn="base">
              <a:buFont typeface="Arial" panose="020B0604020202020204" pitchFamily="34" charset="0"/>
              <a:buChar char="•"/>
            </a:pPr>
            <a:r>
              <a:rPr lang="en-US" sz="2000" dirty="0"/>
              <a:t>The binary information that is received from an external device is stored in the memory unit. </a:t>
            </a:r>
          </a:p>
          <a:p>
            <a:pPr marL="742950" lvl="1" indent="-285750" fontAlgn="base">
              <a:buFont typeface="Arial" panose="020B0604020202020204" pitchFamily="34" charset="0"/>
              <a:buChar char="•"/>
            </a:pPr>
            <a:r>
              <a:rPr lang="en-US" sz="2000" dirty="0"/>
              <a:t>The information that is transferred from the CPU to the external device is originated from the memory unit. </a:t>
            </a:r>
          </a:p>
          <a:p>
            <a:pPr marL="742950" lvl="1" indent="-285750" fontAlgn="base">
              <a:buFont typeface="Arial" panose="020B0604020202020204" pitchFamily="34" charset="0"/>
              <a:buChar char="•"/>
            </a:pPr>
            <a:r>
              <a:rPr lang="en-US" sz="2000" dirty="0"/>
              <a:t>CPU merely processes the information but the source and target is always the memory unit. </a:t>
            </a:r>
          </a:p>
          <a:p>
            <a:pPr marL="742950" lvl="1" indent="-285750" fontAlgn="base">
              <a:buFont typeface="Arial" panose="020B0604020202020204" pitchFamily="34" charset="0"/>
              <a:buChar char="•"/>
            </a:pPr>
            <a:r>
              <a:rPr lang="en-US" sz="2000" dirty="0"/>
              <a:t>Data transfer between CPU and the I/O devices may be done in different modes.</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Data transfer to and from the peripherals may be done in three possible ways:-</a:t>
            </a:r>
          </a:p>
          <a:p>
            <a:pPr marL="1257300" lvl="2" indent="-342900" fontAlgn="base">
              <a:buFont typeface="+mj-lt"/>
              <a:buAutoNum type="arabicPeriod"/>
            </a:pPr>
            <a:r>
              <a:rPr lang="en-US" dirty="0"/>
              <a:t>Programmed I/O.</a:t>
            </a:r>
          </a:p>
          <a:p>
            <a:pPr marL="1257300" lvl="2" indent="-342900" fontAlgn="base">
              <a:buFont typeface="+mj-lt"/>
              <a:buAutoNum type="arabicPeriod"/>
            </a:pPr>
            <a:r>
              <a:rPr lang="en-US" dirty="0"/>
              <a:t>Interrupt- initiated I/O.</a:t>
            </a:r>
          </a:p>
          <a:p>
            <a:pPr marL="1257300" lvl="2" indent="-342900" fontAlgn="base">
              <a:buFont typeface="+mj-lt"/>
              <a:buAutoNum type="arabicPeriod"/>
            </a:pPr>
            <a:r>
              <a:rPr lang="en-US" dirty="0"/>
              <a:t>Direct memory access( DMA).</a:t>
            </a:r>
          </a:p>
          <a:p>
            <a:pPr marL="914400" lvl="1" indent="-457200" fontAlgn="base">
              <a:buFont typeface="+mj-lt"/>
              <a:buAutoNum type="arabicPeriod"/>
            </a:pPr>
            <a:endParaRPr lang="en-US" sz="2000" dirty="0"/>
          </a:p>
          <a:p>
            <a:pPr marL="1714500" lvl="3"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7303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4" name="TextBox 3">
            <a:extLst>
              <a:ext uri="{FF2B5EF4-FFF2-40B4-BE49-F238E27FC236}">
                <a16:creationId xmlns:a16="http://schemas.microsoft.com/office/drawing/2014/main" id="{463E29E0-3941-4F84-A166-C677D43A7F8E}"/>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Digital Computer Organisation</a:t>
            </a:r>
          </a:p>
        </p:txBody>
      </p:sp>
      <p:sp useBgFill="1">
        <p:nvSpPr>
          <p:cNvPr id="1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 name="Graphic 9" descr="Laptop">
            <a:extLst>
              <a:ext uri="{FF2B5EF4-FFF2-40B4-BE49-F238E27FC236}">
                <a16:creationId xmlns:a16="http://schemas.microsoft.com/office/drawing/2014/main" id="{F4B8DF17-06FB-4BAC-8533-654801C4B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Interrupt  Driven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By using interrupt facility to inform the interface to issue an interrupt request signal whenever data is available from any device.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 the meantime the CPU can proceed for any other program execution.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The interface meanwhile keeps monitoring the device.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Whenever it is determined that the device is ready for data transfer it initiates an interrupt request signal to the computer.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Upon detection of an external interrupt signal the CPU stops momentarily the task that it was already performing, branches to the service program to process the I/O transfer, and then return to the task it was originally performing.</a:t>
            </a:r>
            <a:br>
              <a:rPr lang="en-US" sz="2000" dirty="0"/>
            </a:br>
            <a:endParaRPr lang="en-US" sz="2000" b="1" dirty="0"/>
          </a:p>
        </p:txBody>
      </p:sp>
    </p:spTree>
    <p:extLst>
      <p:ext uri="{BB962C8B-B14F-4D97-AF65-F5344CB8AC3E}">
        <p14:creationId xmlns:p14="http://schemas.microsoft.com/office/powerpoint/2010/main" val="122137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Priority </a:t>
            </a:r>
            <a:r>
              <a:rPr lang="en-US" sz="3700" b="1" dirty="0" err="1"/>
              <a:t>Interupt</a:t>
            </a:r>
            <a:r>
              <a:rPr lang="en-US" sz="3700" b="1" dirty="0"/>
              <a:t>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Priority Interrupt System </a:t>
            </a:r>
          </a:p>
          <a:p>
            <a:pPr fontAlgn="base"/>
            <a:r>
              <a:rPr lang="en-US" sz="2000" dirty="0"/>
              <a:t>	The concept of defining the priority among devices so as to know which one is to be 	serviced first in case of simultaneous requests .</a:t>
            </a:r>
          </a:p>
          <a:p>
            <a:pPr fontAlgn="base"/>
            <a:endParaRPr lang="en-US" sz="2000" dirty="0"/>
          </a:p>
          <a:p>
            <a:pPr marL="342900" indent="-342900" fontAlgn="base">
              <a:buFont typeface="Arial" panose="020B0604020202020204" pitchFamily="34" charset="0"/>
              <a:buChar char="•"/>
            </a:pPr>
            <a:r>
              <a:rPr lang="en-US" sz="2000" dirty="0"/>
              <a:t>This involves two types:</a:t>
            </a:r>
          </a:p>
          <a:p>
            <a:pPr marL="800100" lvl="1" indent="-342900" fontAlgn="base">
              <a:buFont typeface="Arial" panose="020B0604020202020204" pitchFamily="34" charset="0"/>
              <a:buChar char="•"/>
            </a:pPr>
            <a:r>
              <a:rPr lang="en-US" sz="2000" dirty="0"/>
              <a:t>Software method</a:t>
            </a:r>
          </a:p>
          <a:p>
            <a:pPr lvl="2" fontAlgn="base"/>
            <a:r>
              <a:rPr lang="en-US" sz="2000" dirty="0"/>
              <a:t>	ex - Polling</a:t>
            </a:r>
          </a:p>
          <a:p>
            <a:pPr marL="800100" lvl="1" indent="-342900" fontAlgn="base">
              <a:buFont typeface="Arial" panose="020B0604020202020204" pitchFamily="34" charset="0"/>
              <a:buChar char="•"/>
            </a:pPr>
            <a:r>
              <a:rPr lang="en-US" sz="2000" dirty="0"/>
              <a:t>Hardware method</a:t>
            </a:r>
          </a:p>
          <a:p>
            <a:pPr lvl="2" fontAlgn="base"/>
            <a:r>
              <a:rPr lang="en-US" sz="2000" dirty="0"/>
              <a:t>	ex – Daisy chaining</a:t>
            </a:r>
          </a:p>
          <a:p>
            <a:pPr marL="285750" indent="-285750" fontAlgn="base">
              <a:buFont typeface="Arial" panose="020B0604020202020204" pitchFamily="34" charset="0"/>
              <a:buChar char="•"/>
            </a:pPr>
            <a:r>
              <a:rPr lang="en-US" sz="2000" b="1" dirty="0"/>
              <a:t>DAISY CHAINING</a:t>
            </a:r>
          </a:p>
          <a:p>
            <a:pPr marL="742950" lvl="1" indent="-285750" fontAlgn="base">
              <a:buFont typeface="Arial" panose="020B0604020202020204" pitchFamily="34" charset="0"/>
              <a:buChar char="•"/>
            </a:pPr>
            <a:r>
              <a:rPr lang="en-US" sz="2000" dirty="0"/>
              <a:t>The daisy-chaining method involves connecting all the devices that can request an interrupt in a serial manner.</a:t>
            </a:r>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p:txBody>
      </p:sp>
    </p:spTree>
    <p:extLst>
      <p:ext uri="{BB962C8B-B14F-4D97-AF65-F5344CB8AC3E}">
        <p14:creationId xmlns:p14="http://schemas.microsoft.com/office/powerpoint/2010/main" val="387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daisy-chaining method involves connecting all the devices that can request an interrupt in a serial manner.</a:t>
            </a:r>
          </a:p>
          <a:p>
            <a:pPr marL="800100" lvl="1" indent="-34290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2164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Working –</a:t>
            </a:r>
          </a:p>
          <a:p>
            <a:pPr marL="285750" indent="-285750" fontAlgn="base">
              <a:buFont typeface="Arial" panose="020B0604020202020204" pitchFamily="34" charset="0"/>
              <a:buChar char="•"/>
            </a:pPr>
            <a:r>
              <a:rPr lang="en-US" dirty="0"/>
              <a:t>There is an interrupt request line which is common to all the devices and goes into the CPU.</a:t>
            </a:r>
          </a:p>
          <a:p>
            <a:pPr marL="285750" indent="-285750" fontAlgn="base">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marL="285750" indent="-285750" fontAlgn="base">
              <a:buFont typeface="Arial" panose="020B0604020202020204" pitchFamily="34" charset="0"/>
              <a:buChar char="•"/>
            </a:pPr>
            <a:r>
              <a:rPr lang="en-US" dirty="0"/>
              <a:t>The CPU acknowledges this interrupt request from the line and then enables the interrupt acknowledge line in response to the request.</a:t>
            </a:r>
          </a:p>
          <a:p>
            <a:pPr marL="285750" indent="-285750" fontAlgn="base">
              <a:buFont typeface="Arial" panose="020B0604020202020204" pitchFamily="34" charset="0"/>
              <a:buChar char="•"/>
            </a:pPr>
            <a:r>
              <a:rPr lang="en-US" dirty="0"/>
              <a:t>This signal is received at the PI(Priority in) input of device 1.</a:t>
            </a:r>
          </a:p>
          <a:p>
            <a:pPr marL="285750" indent="-285750" fontAlgn="base">
              <a:buFont typeface="Arial" panose="020B0604020202020204" pitchFamily="34" charset="0"/>
              <a:buChar char="•"/>
            </a:pPr>
            <a:r>
              <a:rPr lang="en-US" dirty="0"/>
              <a:t>If the device has not requested the interrupt, it passes this signal to the next device through its PO(priority out) output. (PI = 1 &amp; PO = 1)</a:t>
            </a:r>
          </a:p>
          <a:p>
            <a:pPr marL="285750" indent="-285750" fontAlgn="base">
              <a:buFont typeface="Arial" panose="020B0604020202020204" pitchFamily="34" charset="0"/>
              <a:buChar char="•"/>
            </a:pPr>
            <a:r>
              <a:rPr lang="en-US" dirty="0"/>
              <a:t>However, if the device had requested the interrupt, (PI =1 &amp; PO = 0) </a:t>
            </a:r>
          </a:p>
          <a:p>
            <a:pPr marL="742950" lvl="1" indent="-285750" fontAlgn="base">
              <a:buFont typeface="Arial" panose="020B0604020202020204" pitchFamily="34" charset="0"/>
              <a:buChar char="•"/>
            </a:pPr>
            <a:r>
              <a:rPr lang="en-US" dirty="0"/>
              <a:t>The device consumes the acknowledge signal and block its further use by placing 0 at its PO(priority out) output.</a:t>
            </a:r>
          </a:p>
          <a:p>
            <a:pPr marL="742950" lvl="1" indent="-285750" fontAlgn="base">
              <a:buFont typeface="Arial" panose="020B0604020202020204" pitchFamily="34" charset="0"/>
              <a:buChar char="•"/>
            </a:pPr>
            <a:r>
              <a:rPr lang="en-US" dirty="0"/>
              <a:t>The device then proceeds to place its interrupt vector address(VAD) into the data bus of CPU.</a:t>
            </a:r>
          </a:p>
          <a:p>
            <a:pPr marL="742950" lvl="1" indent="-285750" fontAlgn="base">
              <a:buFont typeface="Arial" panose="020B0604020202020204" pitchFamily="34" charset="0"/>
              <a:buChar char="•"/>
            </a:pPr>
            <a:r>
              <a:rPr lang="en-US" dirty="0"/>
              <a:t>The device puts its interrupt request signal in HIGH state to indicate its interrupt has been taken care of.</a:t>
            </a:r>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0766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The data transfer between a fast storage media such as magnetic disk and memory unit is limited by the speed of the CPU</a:t>
            </a:r>
          </a:p>
          <a:p>
            <a:pPr marL="285750" indent="-285750" fontAlgn="base">
              <a:buFont typeface="Arial" panose="020B0604020202020204" pitchFamily="34" charset="0"/>
              <a:buChar char="•"/>
            </a:pPr>
            <a:r>
              <a:rPr lang="en-US" sz="2000" dirty="0"/>
              <a:t>we can allow the peripherals directly communicate with each other using the memory buses, removing the intervention of the CPU. </a:t>
            </a:r>
          </a:p>
          <a:p>
            <a:pPr marL="285750" indent="-285750" fontAlgn="base">
              <a:buFont typeface="Arial" panose="020B0604020202020204" pitchFamily="34" charset="0"/>
              <a:buChar char="•"/>
            </a:pPr>
            <a:r>
              <a:rPr lang="en-US" sz="2000" dirty="0"/>
              <a:t>During DMA the CPU is idle and it has no control over the memory buses. </a:t>
            </a:r>
          </a:p>
          <a:p>
            <a:pPr marL="285750" indent="-285750" fontAlgn="base">
              <a:buFont typeface="Arial" panose="020B0604020202020204" pitchFamily="34" charset="0"/>
              <a:buChar char="•"/>
            </a:pPr>
            <a:r>
              <a:rPr lang="en-US" sz="2000" dirty="0"/>
              <a:t>The DMA controller takes over the buses to manage the transfer directly between the I/O devices and the memory unit.</a:t>
            </a:r>
            <a:endParaRPr lang="en-US" sz="2000" b="1" dirty="0"/>
          </a:p>
        </p:txBody>
      </p:sp>
    </p:spTree>
    <p:extLst>
      <p:ext uri="{BB962C8B-B14F-4D97-AF65-F5344CB8AC3E}">
        <p14:creationId xmlns:p14="http://schemas.microsoft.com/office/powerpoint/2010/main" val="411790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dirty="0">
                <a:solidFill>
                  <a:schemeClr val="bg2"/>
                </a:solidFill>
                <a:latin typeface="+mj-lt"/>
                <a:ea typeface="+mj-ea"/>
                <a:cs typeface="+mj-cs"/>
              </a:rPr>
              <a:t>Direct Memory Access</a:t>
            </a:r>
          </a:p>
        </p:txBody>
      </p:sp>
      <p:pic>
        <p:nvPicPr>
          <p:cNvPr id="3" name="Picture 2">
            <a:extLst>
              <a:ext uri="{FF2B5EF4-FFF2-40B4-BE49-F238E27FC236}">
                <a16:creationId xmlns:a16="http://schemas.microsoft.com/office/drawing/2014/main" id="{572737A6-DC50-4002-AC53-5E2BB86587F4}"/>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3634756" y="610826"/>
            <a:ext cx="660957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5313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Bus Request :</a:t>
            </a:r>
          </a:p>
          <a:p>
            <a:pPr marL="742950" lvl="1" indent="-285750" fontAlgn="base">
              <a:buFont typeface="Arial" panose="020B0604020202020204" pitchFamily="34" charset="0"/>
              <a:buChar char="•"/>
            </a:pPr>
            <a:r>
              <a:rPr lang="en-US" sz="2000" dirty="0"/>
              <a:t>It is used by the DMA controller to request the CPU to relinquish the control of the buses.</a:t>
            </a:r>
          </a:p>
          <a:p>
            <a:pPr fontAlgn="base"/>
            <a:endParaRPr lang="en-US" sz="2000" dirty="0"/>
          </a:p>
          <a:p>
            <a:pPr fontAlgn="base"/>
            <a:r>
              <a:rPr lang="en-US" sz="2000" b="1" dirty="0"/>
              <a:t>Bus Grant :</a:t>
            </a:r>
            <a:r>
              <a:rPr lang="en-US" sz="2000" dirty="0"/>
              <a:t> </a:t>
            </a:r>
          </a:p>
          <a:p>
            <a:pPr marL="742950" lvl="1" indent="-285750" fontAlgn="base">
              <a:buFont typeface="Arial" panose="020B0604020202020204" pitchFamily="34" charset="0"/>
              <a:buChar char="•"/>
            </a:pPr>
            <a:r>
              <a:rPr lang="en-US" sz="2000" dirty="0"/>
              <a:t>It is activated by the CPU to Inform the external DMA controller that the buses are in high impedance state and the requesting DMA can take control of the buses. </a:t>
            </a:r>
          </a:p>
          <a:p>
            <a:pPr marL="742950" lvl="1" indent="-285750" fontAlgn="base">
              <a:buFont typeface="Arial" panose="020B0604020202020204" pitchFamily="34" charset="0"/>
              <a:buChar char="•"/>
            </a:pPr>
            <a:r>
              <a:rPr lang="en-US" sz="2000" dirty="0"/>
              <a:t>Once the DMA has taken the control of the buses it transfers the data. This transfer can take place in many ways.</a:t>
            </a:r>
          </a:p>
          <a:p>
            <a:pPr fontAlgn="base"/>
            <a:endParaRPr lang="en-US" sz="2000" b="1" dirty="0"/>
          </a:p>
          <a:p>
            <a:pPr fontAlgn="base"/>
            <a:r>
              <a:rPr lang="en-US" sz="2000" b="1" dirty="0"/>
              <a:t>Types of DMA transfer using DMA controller:</a:t>
            </a:r>
          </a:p>
          <a:p>
            <a:pPr marL="800100" lvl="1" indent="-342900" fontAlgn="base">
              <a:buFont typeface="Arial" panose="020B0604020202020204" pitchFamily="34" charset="0"/>
              <a:buChar char="•"/>
            </a:pPr>
            <a:r>
              <a:rPr lang="en-US" sz="2000" dirty="0"/>
              <a:t>Burst transfer</a:t>
            </a:r>
          </a:p>
          <a:p>
            <a:pPr marL="800100" lvl="1" indent="-342900" fontAlgn="base">
              <a:buFont typeface="Arial" panose="020B0604020202020204" pitchFamily="34" charset="0"/>
              <a:buChar char="•"/>
            </a:pPr>
            <a:r>
              <a:rPr lang="en-US" sz="2000" dirty="0"/>
              <a:t>Cyclic stealing</a:t>
            </a:r>
          </a:p>
          <a:p>
            <a:pPr marL="800100" lvl="1" indent="-342900" fontAlgn="base">
              <a:buFont typeface="Arial" panose="020B0604020202020204" pitchFamily="34" charset="0"/>
              <a:buChar char="•"/>
            </a:pPr>
            <a:r>
              <a:rPr lang="en-US" sz="2000" dirty="0"/>
              <a:t>Interleaved mode</a:t>
            </a:r>
          </a:p>
          <a:p>
            <a:pPr marL="800100" lvl="1" indent="-342900" fontAlgn="base">
              <a:buFont typeface="Arial" panose="020B0604020202020204" pitchFamily="34" charset="0"/>
              <a:buChar char="•"/>
            </a:pPr>
            <a:endParaRPr lang="en-US" sz="2000"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13390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Input-Output Processor</a:t>
            </a:r>
            <a:endParaRPr lang="en-US" sz="6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dirty="0"/>
              <a:t>Explain </a:t>
            </a:r>
            <a:r>
              <a:rPr lang="en-US" sz="2000" b="1" dirty="0"/>
              <a:t>–</a:t>
            </a:r>
            <a:endParaRPr lang="en-US" sz="2000" dirty="0"/>
          </a:p>
          <a:p>
            <a:pPr marL="742950" lvl="1" indent="-285750" fontAlgn="base">
              <a:buFont typeface="Arial" panose="020B0604020202020204" pitchFamily="34" charset="0"/>
              <a:buChar char="•"/>
            </a:pPr>
            <a:r>
              <a:rPr lang="en-US" sz="2000" dirty="0"/>
              <a:t>The Input Output Processor (IOP) is just like a CPU that handles the details of I/O operations.</a:t>
            </a:r>
          </a:p>
          <a:p>
            <a:pPr marL="742950" lvl="1" indent="-285750" fontAlgn="base">
              <a:buFont typeface="Arial" panose="020B0604020202020204" pitchFamily="34" charset="0"/>
              <a:buChar char="•"/>
            </a:pPr>
            <a:r>
              <a:rPr lang="en-US" sz="2000" dirty="0"/>
              <a:t>The IOP can fetch and execute its own instructions.</a:t>
            </a:r>
          </a:p>
          <a:p>
            <a:pPr marL="742950" lvl="1" indent="-285750" fontAlgn="base">
              <a:buFont typeface="Arial" panose="020B0604020202020204" pitchFamily="34" charset="0"/>
              <a:buChar char="•"/>
            </a:pPr>
            <a:r>
              <a:rPr lang="en-US" sz="2000" dirty="0"/>
              <a:t>In addition to the I/O – related tasks, it can perform other processing tasks like arithmetic, logic, branching and code translation. </a:t>
            </a:r>
          </a:p>
          <a:p>
            <a:pPr marL="742950" lvl="1" indent="-285750" fontAlgn="base">
              <a:buFont typeface="Arial" panose="020B0604020202020204" pitchFamily="34" charset="0"/>
              <a:buChar char="•"/>
            </a:pPr>
            <a:r>
              <a:rPr lang="en-US" sz="2000" dirty="0"/>
              <a:t>The main memory unit takes the pivotal role. </a:t>
            </a:r>
          </a:p>
          <a:p>
            <a:pPr marL="742950" lvl="1" indent="-285750" fontAlgn="base">
              <a:buFont typeface="Arial" panose="020B0604020202020204" pitchFamily="34" charset="0"/>
              <a:buChar char="•"/>
            </a:pPr>
            <a:r>
              <a:rPr lang="en-US" sz="2000" dirty="0"/>
              <a:t>It communicates with processor by the means of DMA.</a:t>
            </a:r>
          </a:p>
          <a:p>
            <a:pPr fontAlgn="base"/>
            <a:r>
              <a:rPr lang="en-US" sz="2000" b="1" dirty="0"/>
              <a:t>Advantages –</a:t>
            </a:r>
            <a:endParaRPr lang="en-US" sz="2000" dirty="0"/>
          </a:p>
          <a:p>
            <a:pPr marL="742950" lvl="1" indent="-285750" fontAlgn="base">
              <a:buFont typeface="Arial" panose="020B0604020202020204" pitchFamily="34" charset="0"/>
              <a:buChar char="•"/>
            </a:pPr>
            <a:r>
              <a:rPr lang="en-US" sz="2000" dirty="0"/>
              <a:t>The I/O devices can directly access the main memory without the intervention by the processor in I/O processor based systems. </a:t>
            </a:r>
          </a:p>
          <a:p>
            <a:pPr marL="742950" lvl="1" indent="-285750" fontAlgn="base">
              <a:buFont typeface="Arial" panose="020B0604020202020204" pitchFamily="34" charset="0"/>
              <a:buChar char="•"/>
            </a:pPr>
            <a:r>
              <a:rPr lang="en-US" sz="2000" dirty="0"/>
              <a:t>It is used to address the problems that are arises in Direct memory access method. </a:t>
            </a:r>
          </a:p>
          <a:p>
            <a:pPr marL="285750" indent="-28575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3840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a:solidFill>
                  <a:schemeClr val="bg2"/>
                </a:solidFill>
                <a:latin typeface="+mj-lt"/>
                <a:ea typeface="+mj-ea"/>
                <a:cs typeface="+mj-cs"/>
              </a:rPr>
              <a:t>Input-Output Processor</a:t>
            </a:r>
          </a:p>
        </p:txBody>
      </p:sp>
      <p:pic>
        <p:nvPicPr>
          <p:cNvPr id="3" name="Picture 2">
            <a:extLst>
              <a:ext uri="{FF2B5EF4-FFF2-40B4-BE49-F238E27FC236}">
                <a16:creationId xmlns:a16="http://schemas.microsoft.com/office/drawing/2014/main" id="{A5F5614B-210F-45C2-8C6F-62BF0887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37" y="595895"/>
            <a:ext cx="596264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41622932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Synchronous Data Transfer</a:t>
            </a:r>
            <a:endParaRPr lang="en-US" sz="138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t>In </a:t>
            </a:r>
            <a:r>
              <a:rPr lang="en-US" sz="2000" b="1" dirty="0"/>
              <a:t>Synchronous data transfer</a:t>
            </a:r>
            <a:r>
              <a:rPr lang="en-US" sz="2000" dirty="0"/>
              <a:t>, the sending and receiving units are enabled with same clock signal.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master performs a sequence of instructions for data transfer in a predefined order.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All these actions are synchronized with the common clock.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Both the master and slave performs their own task of transferring data at designed clock period.</a:t>
            </a:r>
            <a:endParaRPr lang="en-US" sz="2400" b="1" dirty="0"/>
          </a:p>
        </p:txBody>
      </p:sp>
    </p:spTree>
    <p:extLst>
      <p:ext uri="{BB962C8B-B14F-4D97-AF65-F5344CB8AC3E}">
        <p14:creationId xmlns:p14="http://schemas.microsoft.com/office/powerpoint/2010/main" val="277979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EF6901-2090-4D15-B2CC-F678829466AA}"/>
              </a:ext>
            </a:extLst>
          </p:cNvPr>
          <p:cNvSpPr txBox="1"/>
          <p:nvPr/>
        </p:nvSpPr>
        <p:spPr>
          <a:xfrm>
            <a:off x="1720099" y="1653731"/>
            <a:ext cx="8110584" cy="3935906"/>
          </a:xfrm>
          <a:prstGeom prst="rect">
            <a:avLst/>
          </a:prstGeom>
        </p:spPr>
        <p:txBody>
          <a:bodyPr vert="horz" lIns="91440" tIns="45720" rIns="91440" bIns="45720" rtlCol="0" anchor="t">
            <a:normAutofit/>
          </a:bodyPr>
          <a:lstStyle/>
          <a:p>
            <a:pPr marL="228600" defTabSz="914400">
              <a:lnSpc>
                <a:spcPct val="89000"/>
              </a:lnSpc>
              <a:spcBef>
                <a:spcPct val="0"/>
              </a:spcBef>
              <a:spcAft>
                <a:spcPts val="600"/>
              </a:spcAft>
              <a:buSzPct val="125000"/>
            </a:pPr>
            <a:r>
              <a:rPr lang="en-US" sz="8800" cap="all" dirty="0">
                <a:solidFill>
                  <a:schemeClr val="tx2"/>
                </a:solidFill>
                <a:latin typeface="+mj-lt"/>
                <a:ea typeface="+mj-ea"/>
                <a:cs typeface="+mj-cs"/>
              </a:rPr>
              <a:t>Mayank </a:t>
            </a:r>
            <a:r>
              <a:rPr lang="en-US" sz="8800" cap="all" dirty="0" err="1">
                <a:solidFill>
                  <a:schemeClr val="tx2"/>
                </a:solidFill>
                <a:latin typeface="+mj-lt"/>
                <a:ea typeface="+mj-ea"/>
                <a:cs typeface="+mj-cs"/>
              </a:rPr>
              <a:t>chauhan</a:t>
            </a:r>
            <a:endParaRPr lang="en-US" sz="8800" cap="all" dirty="0">
              <a:solidFill>
                <a:schemeClr val="tx2"/>
              </a:solidFill>
              <a:latin typeface="+mj-lt"/>
              <a:ea typeface="+mj-ea"/>
              <a:cs typeface="+mj-cs"/>
            </a:endParaRPr>
          </a:p>
          <a:p>
            <a:pPr marL="228600" defTabSz="914400">
              <a:lnSpc>
                <a:spcPct val="89000"/>
              </a:lnSpc>
              <a:spcBef>
                <a:spcPct val="0"/>
              </a:spcBef>
              <a:spcAft>
                <a:spcPts val="600"/>
              </a:spcAft>
              <a:buSzPct val="125000"/>
            </a:pPr>
            <a:r>
              <a:rPr lang="en-US" sz="8800" cap="all">
                <a:solidFill>
                  <a:schemeClr val="tx2"/>
                </a:solidFill>
                <a:latin typeface="+mj-lt"/>
                <a:ea typeface="+mj-ea"/>
                <a:cs typeface="+mj-cs"/>
              </a:rPr>
              <a:t>IC-2k18-40</a:t>
            </a:r>
            <a:endParaRPr lang="en-US" sz="8800" cap="all"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Advantages –</a:t>
            </a:r>
            <a:endParaRPr lang="en-US" sz="2000" dirty="0"/>
          </a:p>
          <a:p>
            <a:pPr marL="742950" lvl="1" indent="-285750" fontAlgn="base">
              <a:buFont typeface="Arial" panose="020B0604020202020204" pitchFamily="34" charset="0"/>
              <a:buChar char="•"/>
            </a:pPr>
            <a:r>
              <a:rPr lang="en-US" sz="2000" dirty="0"/>
              <a:t>The design procedure is easy. The master does not wait for any acknowledges signal from the slave through the master waits for a time equal to slave’s response time. </a:t>
            </a:r>
          </a:p>
          <a:p>
            <a:pPr marL="742950" lvl="1" indent="-285750" fontAlgn="base">
              <a:buFont typeface="Arial" panose="020B0604020202020204" pitchFamily="34" charset="0"/>
              <a:buChar char="•"/>
            </a:pPr>
            <a:r>
              <a:rPr lang="en-US" sz="2000" dirty="0"/>
              <a:t>The slave does not generate acknowledge signal, though it obeys the timing rules as per the protocol set by the master or system designer. </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Disadvantages –</a:t>
            </a:r>
            <a:endParaRPr lang="en-US" sz="2000" dirty="0"/>
          </a:p>
          <a:p>
            <a:pPr marL="742950" lvl="1" indent="-285750" fontAlgn="base">
              <a:buFont typeface="Arial" panose="020B0604020202020204" pitchFamily="34" charset="0"/>
              <a:buChar char="•"/>
            </a:pPr>
            <a:r>
              <a:rPr lang="en-US" sz="2000" dirty="0"/>
              <a:t>If a slow speed unit connected to a common bus, it can degrade overall rate of transfer in the system. </a:t>
            </a:r>
          </a:p>
          <a:p>
            <a:pPr marL="742950" lvl="1" indent="-285750" fontAlgn="base">
              <a:buFont typeface="Arial" panose="020B0604020202020204" pitchFamily="34" charset="0"/>
              <a:buChar char="•"/>
            </a:pPr>
            <a:r>
              <a:rPr lang="en-US" sz="2000" dirty="0"/>
              <a:t>If the slave operates at a slow speed, the master will be idle for some time during data transfer and vice versa. </a:t>
            </a:r>
          </a:p>
        </p:txBody>
      </p:sp>
    </p:spTree>
    <p:extLst>
      <p:ext uri="{BB962C8B-B14F-4D97-AF65-F5344CB8AC3E}">
        <p14:creationId xmlns:p14="http://schemas.microsoft.com/office/powerpoint/2010/main" val="12104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Asynchronous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Asynchronous input output is a form of input output processing that allows others devices to do processing before the transmission or data transfer is done.</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This problem is solved by following mechanism:</a:t>
            </a:r>
          </a:p>
          <a:p>
            <a:pPr marL="742950" lvl="1" indent="-285750" fontAlgn="base">
              <a:buFont typeface="Arial" panose="020B0604020202020204" pitchFamily="34" charset="0"/>
              <a:buChar char="•"/>
            </a:pPr>
            <a:r>
              <a:rPr lang="en-US" sz="2000" dirty="0"/>
              <a:t>Strobe </a:t>
            </a:r>
          </a:p>
          <a:p>
            <a:pPr marL="742950" lvl="1" indent="-285750" fontAlgn="base">
              <a:buFont typeface="Arial" panose="020B0604020202020204" pitchFamily="34" charset="0"/>
              <a:buChar char="•"/>
            </a:pPr>
            <a:r>
              <a:rPr lang="en-US" sz="2000" dirty="0"/>
              <a:t>Handshaking</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10866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Strobe mechanism</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b="1" dirty="0"/>
              <a:t>Source initiated Strobe –</a:t>
            </a:r>
            <a:r>
              <a:rPr lang="en-US" dirty="0"/>
              <a:t> </a:t>
            </a:r>
          </a:p>
          <a:p>
            <a:pPr fontAlgn="base"/>
            <a:r>
              <a:rPr lang="en-US" dirty="0"/>
              <a:t>	When source initiates the process of data transfer. Strobe is just a signal. </a:t>
            </a:r>
          </a:p>
          <a:p>
            <a:pPr lvl="1" fontAlgn="base"/>
            <a:r>
              <a:rPr lang="en-US" dirty="0"/>
              <a:t>(</a:t>
            </a:r>
            <a:r>
              <a:rPr lang="en-US" dirty="0" err="1"/>
              <a:t>i</a:t>
            </a:r>
            <a:r>
              <a:rPr lang="en-US" dirty="0"/>
              <a:t>) First, source puts data on the data bus and ON the strobe signal.</a:t>
            </a:r>
            <a:br>
              <a:rPr lang="en-US" sz="2000" dirty="0"/>
            </a:br>
            <a:r>
              <a:rPr lang="en-US" dirty="0"/>
              <a:t>(ii) Destination on seeing the ON signal of strobe, read data from the data bus.</a:t>
            </a:r>
            <a:br>
              <a:rPr lang="en-US" sz="2000" dirty="0"/>
            </a:br>
            <a:r>
              <a:rPr lang="en-US" dirty="0"/>
              <a:t>(iii) After reading data from the data bus by destination, strobe gets OFF.</a:t>
            </a:r>
          </a:p>
          <a:p>
            <a:pPr lvl="1" fontAlgn="base"/>
            <a:endParaRPr lang="en-US" dirty="0"/>
          </a:p>
          <a:p>
            <a:pPr fontAlgn="base"/>
            <a:r>
              <a:rPr lang="en-US" b="1" dirty="0"/>
              <a:t>Destination initiated signal –</a:t>
            </a:r>
          </a:p>
          <a:p>
            <a:pPr lvl="1" fontAlgn="base"/>
            <a:r>
              <a:rPr lang="en-US" dirty="0"/>
              <a:t>When destination initiates the process of data transfer. </a:t>
            </a:r>
          </a:p>
          <a:p>
            <a:pPr lvl="1" fontAlgn="base"/>
            <a:r>
              <a:rPr lang="en-US" dirty="0"/>
              <a:t>(</a:t>
            </a:r>
            <a:r>
              <a:rPr lang="en-US" dirty="0" err="1"/>
              <a:t>i</a:t>
            </a:r>
            <a:r>
              <a:rPr lang="en-US" dirty="0"/>
              <a:t>) First, the destination ON the strobe signal to ensure the source to put the fresh data on the data bus.</a:t>
            </a:r>
            <a:br>
              <a:rPr lang="en-US" sz="2000" dirty="0"/>
            </a:br>
            <a:r>
              <a:rPr lang="en-US" dirty="0"/>
              <a:t>(ii) Source on seeing the ON signal puts fresh data on the data bus.</a:t>
            </a:r>
            <a:br>
              <a:rPr lang="en-US" sz="2000" dirty="0"/>
            </a:br>
            <a:r>
              <a:rPr lang="en-US" dirty="0"/>
              <a:t>(iii) Destination reads the data from the data bus and strobe gets OFF signal.</a:t>
            </a:r>
            <a:endParaRPr lang="en-US" sz="2000" b="1" dirty="0"/>
          </a:p>
        </p:txBody>
      </p:sp>
    </p:spTree>
    <p:extLst>
      <p:ext uri="{BB962C8B-B14F-4D97-AF65-F5344CB8AC3E}">
        <p14:creationId xmlns:p14="http://schemas.microsoft.com/office/powerpoint/2010/main" val="372143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Handshaking Mechanism</a:t>
            </a:r>
            <a:endParaRPr lang="en-US" sz="344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881997"/>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Source initiated Handshaking –</a:t>
            </a:r>
          </a:p>
          <a:p>
            <a:pPr lvl="1" fontAlgn="base"/>
            <a:r>
              <a:rPr lang="en-US" dirty="0"/>
              <a:t>When source initiates the data transfer process. It consists of signals:</a:t>
            </a:r>
            <a:r>
              <a:rPr lang="en-US" sz="2000" dirty="0"/>
              <a:t>	</a:t>
            </a:r>
          </a:p>
          <a:p>
            <a:pPr marL="742950" lvl="1" indent="-285750" fontAlgn="base">
              <a:buFont typeface="Arial" panose="020B0604020202020204" pitchFamily="34" charset="0"/>
              <a:buChar char="•"/>
            </a:pPr>
            <a:r>
              <a:rPr lang="en-US" b="1" dirty="0"/>
              <a:t>DATA VALID:</a:t>
            </a:r>
            <a:r>
              <a:rPr lang="en-US" dirty="0"/>
              <a:t> if ON tells data on the data bus is valid otherwise invalid.</a:t>
            </a:r>
            <a:endParaRPr lang="en-US" sz="2000" dirty="0"/>
          </a:p>
          <a:p>
            <a:pPr marL="742950" lvl="1" indent="-285750" fontAlgn="base">
              <a:buFont typeface="Arial" panose="020B0604020202020204" pitchFamily="34" charset="0"/>
              <a:buChar char="•"/>
            </a:pPr>
            <a:r>
              <a:rPr lang="en-US" b="1" dirty="0"/>
              <a:t>DATA ACCEPTED:</a:t>
            </a:r>
            <a:r>
              <a:rPr lang="en-US" dirty="0"/>
              <a:t> if ON tells data is accepted otherwise not accepted.</a:t>
            </a:r>
          </a:p>
          <a:p>
            <a:pPr lvl="1" fontAlgn="base"/>
            <a:r>
              <a:rPr lang="en-US" dirty="0"/>
              <a:t>(</a:t>
            </a:r>
            <a:r>
              <a:rPr lang="en-US" dirty="0" err="1"/>
              <a:t>i</a:t>
            </a:r>
            <a:r>
              <a:rPr lang="en-US" dirty="0"/>
              <a:t>) Source places data on the data bus and enable Data valid signal.</a:t>
            </a:r>
            <a:br>
              <a:rPr lang="en-US" dirty="0"/>
            </a:br>
            <a:r>
              <a:rPr lang="en-US" dirty="0"/>
              <a:t>(ii) Destination accepts data from the data bus and enable Data accepted signal.</a:t>
            </a:r>
            <a:br>
              <a:rPr lang="en-US" dirty="0"/>
            </a:br>
            <a:r>
              <a:rPr lang="en-US" dirty="0"/>
              <a:t>(iii) After this, disable Data valid signal means data on data bus is invalid now.</a:t>
            </a:r>
            <a:br>
              <a:rPr lang="en-US" dirty="0"/>
            </a:br>
            <a:r>
              <a:rPr lang="en-US" dirty="0"/>
              <a:t>(iv) Disable Data accepted signal and the process ends. </a:t>
            </a:r>
            <a:endParaRPr lang="en-US" sz="2000" b="1" dirty="0"/>
          </a:p>
          <a:p>
            <a:pPr marL="285750" indent="-285750" fontAlgn="base">
              <a:buFont typeface="Arial" panose="020B0604020202020204" pitchFamily="34" charset="0"/>
              <a:buChar char="•"/>
            </a:pPr>
            <a:r>
              <a:rPr lang="en-US" b="1" dirty="0"/>
              <a:t>Destination initiated Handshaking –</a:t>
            </a:r>
            <a:r>
              <a:rPr lang="en-US" dirty="0"/>
              <a:t> </a:t>
            </a:r>
          </a:p>
          <a:p>
            <a:pPr lvl="1" fontAlgn="base"/>
            <a:r>
              <a:rPr lang="en-US" dirty="0"/>
              <a:t>When destination initiates the process of data transfer.</a:t>
            </a:r>
            <a:endParaRPr lang="en-US" sz="2000" dirty="0"/>
          </a:p>
          <a:p>
            <a:pPr marL="742950" lvl="1" indent="-285750" fontAlgn="base">
              <a:buFont typeface="Arial" panose="020B0604020202020204" pitchFamily="34" charset="0"/>
              <a:buChar char="•"/>
            </a:pPr>
            <a:r>
              <a:rPr lang="en-US" b="1" dirty="0"/>
              <a:t>REQUEST FOR DATA:</a:t>
            </a:r>
            <a:r>
              <a:rPr lang="en-US" dirty="0"/>
              <a:t> if ON requests for putting data on the data bus.</a:t>
            </a:r>
            <a:endParaRPr lang="en-US" sz="2000" dirty="0"/>
          </a:p>
          <a:p>
            <a:pPr marL="742950" lvl="1" indent="-285750" fontAlgn="base">
              <a:buFont typeface="Arial" panose="020B0604020202020204" pitchFamily="34" charset="0"/>
              <a:buChar char="•"/>
            </a:pPr>
            <a:r>
              <a:rPr lang="en-US" b="1" dirty="0"/>
              <a:t>DATA VALID:</a:t>
            </a:r>
            <a:r>
              <a:rPr lang="en-US" dirty="0"/>
              <a:t> if ON tells data is valid on the data bus otherwise invalid data.</a:t>
            </a:r>
          </a:p>
          <a:p>
            <a:pPr lvl="1" fontAlgn="base"/>
            <a:r>
              <a:rPr lang="en-US" dirty="0" err="1"/>
              <a:t>i</a:t>
            </a:r>
            <a:r>
              <a:rPr lang="en-US" dirty="0"/>
              <a:t>) When destination is ready to receive data, Request for Data signal gets activated.</a:t>
            </a:r>
            <a:br>
              <a:rPr lang="en-US" dirty="0"/>
            </a:br>
            <a:r>
              <a:rPr lang="en-US" dirty="0"/>
              <a:t>(ii) source in response puts data on the data bus and enabled Data valid signal.</a:t>
            </a:r>
            <a:br>
              <a:rPr lang="en-US" dirty="0"/>
            </a:br>
            <a:r>
              <a:rPr lang="en-US" dirty="0"/>
              <a:t>(iii) Destination then accepts data from the data bus and after accepting data, disabled Request for Data signal.</a:t>
            </a:r>
            <a:br>
              <a:rPr lang="en-US" dirty="0"/>
            </a:br>
            <a:r>
              <a:rPr lang="en-US" dirty="0"/>
              <a:t>(iv) At last, Data valid signal gets disabled means data on the data bus is no more valid data. </a:t>
            </a:r>
            <a:endParaRPr lang="en-US" sz="2000" b="1" dirty="0"/>
          </a:p>
        </p:txBody>
      </p:sp>
    </p:spTree>
    <p:extLst>
      <p:ext uri="{BB962C8B-B14F-4D97-AF65-F5344CB8AC3E}">
        <p14:creationId xmlns:p14="http://schemas.microsoft.com/office/powerpoint/2010/main" val="20290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720259" y="2603392"/>
            <a:ext cx="10720534" cy="1117073"/>
          </a:xfrm>
          <a:prstGeom prst="rect">
            <a:avLst/>
          </a:prstGeom>
        </p:spPr>
        <p:txBody>
          <a:bodyPr vert="horz" lIns="91440" tIns="45720" rIns="91440" bIns="45720" rtlCol="0" anchor="ctr">
            <a:normAutofit/>
          </a:bodyPr>
          <a:lstStyle/>
          <a:p>
            <a:pPr fontAlgn="base"/>
            <a:r>
              <a:rPr lang="en-US" sz="3600" b="1" dirty="0"/>
              <a:t>Working mechanism of Peripherals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9133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Graphik Web"/>
              </a:rPr>
              <a:t>A peripheral device is any auxiliary device that connects to and works with the computer to either put information into it or get information out of it.</a:t>
            </a:r>
          </a:p>
          <a:p>
            <a:r>
              <a:rPr lang="en-US" sz="2000" dirty="0">
                <a:latin typeface="Graphik Web"/>
              </a:rPr>
              <a:t>A peripheral device may also be referred to as an </a:t>
            </a:r>
            <a:r>
              <a:rPr lang="en-US" sz="2000" i="1" dirty="0">
                <a:latin typeface="Graphik Web"/>
              </a:rPr>
              <a:t>external peripheral</a:t>
            </a:r>
            <a:r>
              <a:rPr lang="en-US" sz="2000" dirty="0">
                <a:latin typeface="Graphik Web"/>
              </a:rPr>
              <a:t>, </a:t>
            </a:r>
            <a:r>
              <a:rPr lang="en-US" sz="2000" i="1" dirty="0">
                <a:latin typeface="Graphik Web"/>
              </a:rPr>
              <a:t>integrated peripheral</a:t>
            </a:r>
            <a:r>
              <a:rPr lang="en-US" sz="2000" dirty="0">
                <a:latin typeface="Graphik Web"/>
              </a:rPr>
              <a:t>, </a:t>
            </a:r>
            <a:r>
              <a:rPr lang="en-US" sz="2000" i="1" dirty="0">
                <a:latin typeface="Graphik Web"/>
              </a:rPr>
              <a:t>auxiliary component</a:t>
            </a:r>
            <a:r>
              <a:rPr lang="en-US" sz="2000" dirty="0">
                <a:latin typeface="Graphik Web"/>
              </a:rPr>
              <a:t>, or </a:t>
            </a:r>
            <a:r>
              <a:rPr lang="en-US" sz="2000" i="1" dirty="0">
                <a:latin typeface="Graphik Web"/>
              </a:rPr>
              <a:t>I/O (input/output) device</a:t>
            </a:r>
            <a:r>
              <a:rPr lang="en-US" sz="2000" dirty="0">
                <a:latin typeface="Graphik Web"/>
              </a:rPr>
              <a:t>.</a:t>
            </a:r>
          </a:p>
          <a:p>
            <a:endParaRPr lang="en-US" sz="2000" dirty="0"/>
          </a:p>
        </p:txBody>
      </p:sp>
    </p:spTree>
    <p:extLst>
      <p:ext uri="{BB962C8B-B14F-4D97-AF65-F5344CB8AC3E}">
        <p14:creationId xmlns:p14="http://schemas.microsoft.com/office/powerpoint/2010/main" val="331842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12000"/>
              </a:lnSpc>
              <a:spcBef>
                <a:spcPts val="900"/>
              </a:spcBef>
            </a:pPr>
            <a:r>
              <a:rPr lang="en-US" b="1" dirty="0">
                <a:solidFill>
                  <a:schemeClr val="tx1">
                    <a:lumMod val="85000"/>
                    <a:lumOff val="15000"/>
                  </a:schemeClr>
                </a:solidFill>
              </a:rPr>
              <a:t>Types of Peripheral Devices</a:t>
            </a:r>
          </a:p>
          <a:p>
            <a:pPr indent="-283464" defTabSz="914400">
              <a:lnSpc>
                <a:spcPct val="112000"/>
              </a:lnSpc>
              <a:spcBef>
                <a:spcPts val="900"/>
              </a:spcBef>
            </a:pPr>
            <a:r>
              <a:rPr lang="en-US" dirty="0">
                <a:solidFill>
                  <a:schemeClr val="tx1">
                    <a:lumMod val="85000"/>
                    <a:lumOff val="15000"/>
                  </a:schemeClr>
                </a:solidFill>
              </a:rPr>
              <a:t>There are many different peripheral devices, but they fall into three general categories:</a:t>
            </a:r>
          </a:p>
          <a:p>
            <a:pPr indent="-283464" defTabSz="914400">
              <a:lnSpc>
                <a:spcPct val="112000"/>
              </a:lnSpc>
              <a:spcBef>
                <a:spcPts val="900"/>
              </a:spcBef>
            </a:pPr>
            <a:r>
              <a:rPr lang="en-US" b="1" dirty="0">
                <a:solidFill>
                  <a:schemeClr val="tx1">
                    <a:lumMod val="85000"/>
                    <a:lumOff val="15000"/>
                  </a:schemeClr>
                </a:solidFill>
              </a:rPr>
              <a:t>Input devices</a:t>
            </a:r>
            <a:r>
              <a:rPr lang="en-US" dirty="0">
                <a:solidFill>
                  <a:schemeClr val="tx1">
                    <a:lumMod val="85000"/>
                    <a:lumOff val="15000"/>
                  </a:schemeClr>
                </a:solidFill>
              </a:rPr>
              <a:t>, such as a mouse and a keyboard</a:t>
            </a:r>
          </a:p>
          <a:p>
            <a:pPr indent="-283464" defTabSz="914400">
              <a:lnSpc>
                <a:spcPct val="112000"/>
              </a:lnSpc>
              <a:spcBef>
                <a:spcPts val="900"/>
              </a:spcBef>
            </a:pPr>
            <a:r>
              <a:rPr lang="en-US" b="1" dirty="0">
                <a:solidFill>
                  <a:schemeClr val="tx1">
                    <a:lumMod val="85000"/>
                    <a:lumOff val="15000"/>
                  </a:schemeClr>
                </a:solidFill>
              </a:rPr>
              <a:t>Output devices</a:t>
            </a:r>
            <a:r>
              <a:rPr lang="en-US" dirty="0">
                <a:solidFill>
                  <a:schemeClr val="tx1">
                    <a:lumMod val="85000"/>
                    <a:lumOff val="15000"/>
                  </a:schemeClr>
                </a:solidFill>
              </a:rPr>
              <a:t>, such as a monitor and a printer</a:t>
            </a:r>
          </a:p>
          <a:p>
            <a:pPr indent="-283464" defTabSz="914400">
              <a:lnSpc>
                <a:spcPct val="112000"/>
              </a:lnSpc>
              <a:spcBef>
                <a:spcPts val="900"/>
              </a:spcBef>
            </a:pPr>
            <a:r>
              <a:rPr lang="en-US" b="1" dirty="0">
                <a:solidFill>
                  <a:schemeClr val="tx1">
                    <a:lumMod val="85000"/>
                    <a:lumOff val="15000"/>
                  </a:schemeClr>
                </a:solidFill>
              </a:rPr>
              <a:t>Storage devices</a:t>
            </a:r>
            <a:r>
              <a:rPr lang="en-US" dirty="0">
                <a:solidFill>
                  <a:schemeClr val="tx1">
                    <a:lumMod val="85000"/>
                    <a:lumOff val="15000"/>
                  </a:schemeClr>
                </a:solidFill>
              </a:rPr>
              <a:t>, such as a hard drive or flash d</a:t>
            </a:r>
          </a:p>
        </p:txBody>
      </p:sp>
    </p:spTree>
    <p:extLst>
      <p:ext uri="{BB962C8B-B14F-4D97-AF65-F5344CB8AC3E}">
        <p14:creationId xmlns:p14="http://schemas.microsoft.com/office/powerpoint/2010/main" val="4264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205885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3241889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Keyboard</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dirty="0">
                <a:latin typeface="Georgia" panose="02040502050405020303" pitchFamily="18" charset="0"/>
              </a:rPr>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latin typeface="Georgia" panose="02040502050405020303" pitchFamily="18" charset="0"/>
              </a:rPr>
              <a:t>key.When</a:t>
            </a:r>
            <a:r>
              <a:rPr lang="en-US" dirty="0">
                <a:latin typeface="Georgia" panose="02040502050405020303" pitchFamily="18" charset="0"/>
              </a:rPr>
              <a:t>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latin typeface="Georgia" panose="02040502050405020303" pitchFamily="18" charset="0"/>
              </a:rPr>
              <a:t>The key identifying to computer is identified using a keyboard driver and finding the preferred key called</a:t>
            </a:r>
            <a:br>
              <a:rPr lang="en-US" dirty="0"/>
            </a:br>
            <a:r>
              <a:rPr lang="en-US" dirty="0">
                <a:latin typeface="Georgia" panose="02040502050405020303" pitchFamily="18" charset="0"/>
              </a:rPr>
              <a:t>source code.</a:t>
            </a:r>
            <a:endParaRPr lang="en-US" dirty="0"/>
          </a:p>
        </p:txBody>
      </p:sp>
    </p:spTree>
    <p:extLst>
      <p:ext uri="{BB962C8B-B14F-4D97-AF65-F5344CB8AC3E}">
        <p14:creationId xmlns:p14="http://schemas.microsoft.com/office/powerpoint/2010/main" val="8922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356644" y="2708538"/>
            <a:ext cx="10054708"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dirty="0">
                <a:latin typeface="+mj-lt"/>
                <a:ea typeface="+mj-ea"/>
                <a:cs typeface="+mj-cs"/>
              </a:rPr>
              <a:t>Introduction To Computer </a:t>
            </a:r>
            <a:r>
              <a:rPr lang="en-US" sz="4000" dirty="0" err="1">
                <a:latin typeface="+mj-lt"/>
                <a:ea typeface="+mj-ea"/>
                <a:cs typeface="+mj-cs"/>
              </a:rPr>
              <a:t>Orgasnisation</a:t>
            </a:r>
            <a:endParaRPr lang="en-US" sz="40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1860674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mouse is play a important role play in computers all the work. A mouse has a small size but its works is very large.</a:t>
            </a:r>
            <a:endParaRPr lang="hi-IN" sz="2000" dirty="0">
              <a:latin typeface="Lato"/>
            </a:endParaRPr>
          </a:p>
          <a:p>
            <a:r>
              <a:rPr lang="en-US" sz="2000" i="1" dirty="0">
                <a:latin typeface="Lato"/>
              </a:rPr>
              <a:t>Working of a mouse---</a:t>
            </a:r>
            <a:br>
              <a:rPr lang="en-US" sz="2000" i="1" dirty="0"/>
            </a:br>
            <a:r>
              <a:rPr lang="en-US" sz="2000" i="1" dirty="0">
                <a:latin typeface="Lato"/>
              </a:rPr>
              <a:t>&gt; With most of the system you will find mechanical </a:t>
            </a:r>
            <a:r>
              <a:rPr lang="en-US" sz="2000" i="1" dirty="0" err="1">
                <a:latin typeface="Lato"/>
              </a:rPr>
              <a:t>mouse.The</a:t>
            </a:r>
            <a:r>
              <a:rPr lang="en-US" sz="2000" i="1" dirty="0">
                <a:latin typeface="Lato"/>
              </a:rPr>
              <a:t> primary mechanical part of a mouse is a ball on the bottom of the mouse. There are these little wheels which turn/rotate when the ball moves against them. The wheels are monitored electronically. When they </a:t>
            </a:r>
            <a:r>
              <a:rPr lang="en-US" sz="2000" i="1" dirty="0" err="1">
                <a:latin typeface="Lato"/>
              </a:rPr>
              <a:t>trun</a:t>
            </a:r>
            <a:r>
              <a:rPr lang="en-US" sz="2000" i="1" dirty="0">
                <a:latin typeface="Lato"/>
              </a:rPr>
              <a:t> or rotate they transmit how much they have turned to the computer. Out of these three wheels the two wheels perpendicular to each other are used for tracking the motion on X-axis and Y-axis. The third one just balances the two.</a:t>
            </a:r>
            <a:br>
              <a:rPr lang="en-US" sz="2000" i="1" dirty="0"/>
            </a:br>
            <a:endParaRPr lang="en-US" sz="2000" dirty="0"/>
          </a:p>
        </p:txBody>
      </p:sp>
    </p:spTree>
    <p:extLst>
      <p:ext uri="{BB962C8B-B14F-4D97-AF65-F5344CB8AC3E}">
        <p14:creationId xmlns:p14="http://schemas.microsoft.com/office/powerpoint/2010/main" val="3130487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i="1" dirty="0">
                <a:latin typeface="Lato"/>
              </a:rPr>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br>
              <a:rPr lang="en-US" sz="2000" i="1" dirty="0"/>
            </a:br>
            <a:r>
              <a:rPr lang="en-US" sz="2000" i="1" dirty="0">
                <a:latin typeface="Lato"/>
              </a:rPr>
              <a:t>Normally a mouse is used along with a mouse pad. Place the mouse pad on a flat surface and place the mouse on it. Move the mouse pad and the pointer moves in the direction of the movement of mouse.</a:t>
            </a:r>
            <a:br>
              <a:rPr lang="en-US" sz="2000" i="1" dirty="0"/>
            </a:br>
            <a:r>
              <a:rPr lang="en-US" sz="2000" i="1" dirty="0">
                <a:latin typeface="Lato"/>
              </a:rPr>
              <a:t>--Various terms related to the use of mouse are :-</a:t>
            </a:r>
            <a:br>
              <a:rPr lang="en-US" sz="2000" i="1" dirty="0"/>
            </a:br>
            <a:r>
              <a:rPr lang="en-US" sz="2000" i="1" dirty="0">
                <a:latin typeface="Lato"/>
              </a:rPr>
              <a:t>&gt; Click</a:t>
            </a:r>
            <a:br>
              <a:rPr lang="en-US" sz="2000" i="1" dirty="0"/>
            </a:br>
            <a:r>
              <a:rPr lang="en-US" sz="2000" i="1" dirty="0">
                <a:latin typeface="Lato"/>
              </a:rPr>
              <a:t>&gt; Double click</a:t>
            </a:r>
            <a:br>
              <a:rPr lang="en-US" sz="2000" i="1" dirty="0"/>
            </a:br>
            <a:r>
              <a:rPr lang="en-US" sz="2000" i="1" dirty="0">
                <a:latin typeface="Lato"/>
              </a:rPr>
              <a:t>&gt; Drag</a:t>
            </a:r>
            <a:br>
              <a:rPr lang="en-US" sz="2000" i="1" dirty="0"/>
            </a:br>
            <a:br>
              <a:rPr lang="en-US" sz="2000" i="1" dirty="0"/>
            </a:br>
            <a:endParaRPr lang="en-US" sz="2000" i="1" dirty="0"/>
          </a:p>
        </p:txBody>
      </p:sp>
    </p:spTree>
    <p:extLst>
      <p:ext uri="{BB962C8B-B14F-4D97-AF65-F5344CB8AC3E}">
        <p14:creationId xmlns:p14="http://schemas.microsoft.com/office/powerpoint/2010/main" val="6173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i="1" dirty="0">
                <a:latin typeface="Lato"/>
              </a:rPr>
              <a:t>1. When the left button of mouse is pressed and released quickly then this we can say ' clicking the mouse '.</a:t>
            </a:r>
            <a:br>
              <a:rPr lang="en-US" sz="2000" b="1" i="1" dirty="0"/>
            </a:br>
            <a:r>
              <a:rPr lang="en-US" sz="2000" b="1" i="1" dirty="0">
                <a:latin typeface="Lato"/>
              </a:rPr>
              <a:t>2. The double clicking is used to initiate some action on the selected item. Basically it selects and </a:t>
            </a:r>
            <a:r>
              <a:rPr lang="en-US" sz="2000" b="1" i="1" dirty="0" err="1">
                <a:latin typeface="Lato"/>
              </a:rPr>
              <a:t>initiases</a:t>
            </a:r>
            <a:r>
              <a:rPr lang="en-US" sz="2000" b="1" i="1" dirty="0">
                <a:latin typeface="Lato"/>
              </a:rPr>
              <a:t> the action. For this the enter key is pressed and </a:t>
            </a:r>
            <a:r>
              <a:rPr lang="en-US" sz="2000" b="1" i="1" dirty="0" err="1">
                <a:latin typeface="Lato"/>
              </a:rPr>
              <a:t>relieased</a:t>
            </a:r>
            <a:r>
              <a:rPr lang="en-US" sz="2000" b="1" i="1" dirty="0">
                <a:latin typeface="Lato"/>
              </a:rPr>
              <a:t> sticky twice.</a:t>
            </a:r>
            <a:br>
              <a:rPr lang="en-US" sz="2000" b="1" i="1" dirty="0"/>
            </a:br>
            <a:r>
              <a:rPr lang="en-US" sz="2000" b="1" i="1" dirty="0">
                <a:latin typeface="Lato"/>
              </a:rPr>
              <a:t>3. If AN object is to be moved from one part of screen to other part then dragging is used.</a:t>
            </a:r>
            <a:endParaRPr lang="en-US" sz="2000" b="1" i="1" dirty="0"/>
          </a:p>
        </p:txBody>
      </p:sp>
    </p:spTree>
    <p:extLst>
      <p:ext uri="{BB962C8B-B14F-4D97-AF65-F5344CB8AC3E}">
        <p14:creationId xmlns:p14="http://schemas.microsoft.com/office/powerpoint/2010/main" val="28828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sz="2000" dirty="0" err="1">
                <a:latin typeface="Lato"/>
              </a:rPr>
              <a:t>comonly</a:t>
            </a:r>
            <a:r>
              <a:rPr lang="en-US" sz="2000" dirty="0">
                <a:latin typeface="Lato"/>
              </a:rPr>
              <a:t> used scanner is the flatbed scanner, in which you keep the object on top of the glass window. The scanned output will be obtained in your computer. The image and text are obtained exactly through the process of optical character recognition [OCR].</a:t>
            </a:r>
            <a:endParaRPr lang="en-US" sz="2000" dirty="0">
              <a:latin typeface="Helvetica"/>
            </a:endParaRPr>
          </a:p>
          <a:p>
            <a:r>
              <a:rPr lang="en-US" sz="2000" dirty="0">
                <a:latin typeface="Helvetica"/>
              </a:rPr>
              <a:t>Handheld scanners use the same basic technology as a flatbed scanner, but rely on the user to move them instead of a motorized belt. This type of scanner typically does not provide good image quality. However, it can be useful for quickly capturing text.</a:t>
            </a:r>
          </a:p>
          <a:p>
            <a:endParaRPr lang="en-US" sz="2000" dirty="0"/>
          </a:p>
          <a:p>
            <a:endParaRPr lang="en-US" sz="2000" dirty="0"/>
          </a:p>
        </p:txBody>
      </p:sp>
    </p:spTree>
    <p:extLst>
      <p:ext uri="{BB962C8B-B14F-4D97-AF65-F5344CB8AC3E}">
        <p14:creationId xmlns:p14="http://schemas.microsoft.com/office/powerpoint/2010/main" val="305851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Helvetica"/>
              </a:rPr>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sz="2000" dirty="0">
                <a:latin typeface="Helvetica"/>
              </a:rPr>
              <a:t>The basic principle of a scanner is to analyze an image and process it in some way. Image and text capture (optical character recognition or OCR) allow you to save information to a file on your computer.</a:t>
            </a:r>
          </a:p>
        </p:txBody>
      </p:sp>
    </p:spTree>
    <p:extLst>
      <p:ext uri="{BB962C8B-B14F-4D97-AF65-F5344CB8AC3E}">
        <p14:creationId xmlns:p14="http://schemas.microsoft.com/office/powerpoint/2010/main" val="385415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endParaRPr lang="en-US" sz="2000" dirty="0"/>
          </a:p>
        </p:txBody>
      </p:sp>
    </p:spTree>
    <p:extLst>
      <p:ext uri="{BB962C8B-B14F-4D97-AF65-F5344CB8AC3E}">
        <p14:creationId xmlns:p14="http://schemas.microsoft.com/office/powerpoint/2010/main" val="71269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 printer or a unit capable of presenting images electronically on a screen, with a video display greater than four inches when measured diagonally, that are viewed by the user, and includes televisions, computer monitors, laptop computers, cathode ray tubes, plasma displays, liquid crystal displays, rear and front enclosed projection devices, and other similar displays that may be developed.</a:t>
            </a:r>
            <a:endParaRPr lang="en-US" sz="2000" dirty="0"/>
          </a:p>
        </p:txBody>
      </p:sp>
    </p:spTree>
    <p:extLst>
      <p:ext uri="{BB962C8B-B14F-4D97-AF65-F5344CB8AC3E}">
        <p14:creationId xmlns:p14="http://schemas.microsoft.com/office/powerpoint/2010/main" val="204847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Touch screen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latin typeface="Arial" panose="020B0604020202020204" pitchFamily="34" charset="0"/>
              </a:rPr>
              <a:t>Different kinds of touchscreen work in different ways. Some can sense only one finger at a time and get extremely confused if you try to press in two places at once. Others can easily detect and distinguish more than one key press at once. These are some of the main technologies:</a:t>
            </a:r>
            <a:endParaRPr lang="en-US" sz="2000" dirty="0"/>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9498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Resistive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Resistive touchscreens (currently the most popular technology) work a bit like "transparent keyboards" overlaid on top of the screen. There's a flexible upper layer of conducting polyester plastic </a:t>
            </a:r>
            <a:r>
              <a:rPr lang="en-US" sz="2000" dirty="0" err="1">
                <a:latin typeface="Arial" panose="020B0604020202020204" pitchFamily="34" charset="0"/>
              </a:rPr>
              <a:t>bondedd</a:t>
            </a:r>
            <a:r>
              <a:rPr lang="en-US" sz="2000" dirty="0">
                <a:latin typeface="Arial" panose="020B0604020202020204" pitchFamily="34" charset="0"/>
              </a:rPr>
              <a:t> to a rigid lower layer of conducting glass  and separated by an insulating membrane. When you press on the screen, you force the polyester to touch the glass and complete a circuit—just like pressing the key on a keyboard. A chip inside the screen figures out the coordinates of the place you touched.</a:t>
            </a:r>
          </a:p>
          <a:p>
            <a:endParaRPr lang="en-US" sz="2000" dirty="0"/>
          </a:p>
        </p:txBody>
      </p:sp>
    </p:spTree>
    <p:extLst>
      <p:ext uri="{BB962C8B-B14F-4D97-AF65-F5344CB8AC3E}">
        <p14:creationId xmlns:p14="http://schemas.microsoft.com/office/powerpoint/2010/main" val="109908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Capacitive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These screens are made from multiple layers of glass. The inner layer conducts electricity and so does the outer layer, so effectively the screen behaves like two electrical conductors separated by an insulator—in other words, a </a:t>
            </a:r>
            <a:r>
              <a:rPr lang="en-US" sz="2000" u="sng" dirty="0" err="1">
                <a:latin typeface="Arial" panose="020B0604020202020204" pitchFamily="34" charset="0"/>
              </a:rPr>
              <a:t>capacitor.</a:t>
            </a:r>
            <a:r>
              <a:rPr lang="en-US" sz="2000" dirty="0" err="1">
                <a:latin typeface="Arial" panose="020B0604020202020204" pitchFamily="34" charset="0"/>
              </a:rPr>
              <a:t>When</a:t>
            </a:r>
            <a:r>
              <a:rPr lang="en-US" sz="2000" dirty="0">
                <a:latin typeface="Arial" panose="020B0604020202020204" pitchFamily="34" charset="0"/>
              </a:rPr>
              <a:t>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endParaRPr lang="en-US" sz="2000" dirty="0"/>
          </a:p>
        </p:txBody>
      </p:sp>
    </p:spTree>
    <p:extLst>
      <p:ext uri="{BB962C8B-B14F-4D97-AF65-F5344CB8AC3E}">
        <p14:creationId xmlns:p14="http://schemas.microsoft.com/office/powerpoint/2010/main" val="38531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r>
              <a:rPr lang="en-US" sz="2000" dirty="0"/>
              <a:t>It is the way  the hardware components operate.</a:t>
            </a:r>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Organization is how features are implemented</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Control signals, interfaces, memory technology.</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All Intel x86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The IBM System/370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742950" lvl="1"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3897312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Infrared</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Just like the magic eye beams in an </a:t>
            </a:r>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intruder alarm</a:t>
            </a:r>
            <a:r>
              <a:rPr lang="en-US" sz="2000" dirty="0">
                <a:latin typeface="Arial" panose="020B0604020202020204" pitchFamily="34" charset="0"/>
              </a:rPr>
              <a:t>, an </a:t>
            </a:r>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infrared</a:t>
            </a:r>
            <a:r>
              <a:rPr lang="en-US" sz="2000" dirty="0">
                <a:latin typeface="Arial" panose="020B0604020202020204" pitchFamily="34" charset="0"/>
              </a:rPr>
              <a:t> touchscreen uses a grid pattern of </a:t>
            </a:r>
            <a:r>
              <a:rPr lang="en-US" sz="2000" dirty="0">
                <a:latin typeface="Arial" panose="020B0604020202020204" pitchFamily="34" charset="0"/>
                <a:hlinkClick r:id="rId4">
                  <a:extLst>
                    <a:ext uri="{A12FA001-AC4F-418D-AE19-62706E023703}">
                      <ahyp:hlinkClr xmlns:ahyp="http://schemas.microsoft.com/office/drawing/2018/hyperlinkcolor" val="tx"/>
                    </a:ext>
                  </a:extLst>
                </a:hlinkClick>
              </a:rPr>
              <a:t>LEDs</a:t>
            </a:r>
            <a:r>
              <a:rPr lang="en-US" sz="2000" dirty="0">
                <a:latin typeface="Arial" panose="020B0604020202020204" pitchFamily="34" charset="0"/>
              </a:rPr>
              <a:t> and light-detector </a:t>
            </a:r>
            <a:r>
              <a:rPr lang="en-US" sz="2000" dirty="0">
                <a:latin typeface="Arial" panose="020B0604020202020204" pitchFamily="34" charset="0"/>
                <a:hlinkClick r:id="rId5">
                  <a:extLst>
                    <a:ext uri="{A12FA001-AC4F-418D-AE19-62706E023703}">
                      <ahyp:hlinkClr xmlns:ahyp="http://schemas.microsoft.com/office/drawing/2018/hyperlinkcolor" val="tx"/>
                    </a:ext>
                  </a:extLst>
                </a:hlinkClick>
              </a:rPr>
              <a:t>photocells</a:t>
            </a:r>
            <a:r>
              <a:rPr lang="en-US" sz="2000" dirty="0">
                <a:latin typeface="Arial" panose="020B0604020202020204" pitchFamily="34" charset="0"/>
              </a:rPr>
              <a:t>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sz="2000" dirty="0" err="1">
                <a:latin typeface="Arial" panose="020B0604020202020204" pitchFamily="34" charset="0"/>
                <a:hlinkClick r:id="rId6">
                  <a:extLst>
                    <a:ext uri="{A12FA001-AC4F-418D-AE19-62706E023703}">
                      <ahyp:hlinkClr xmlns:ahyp="http://schemas.microsoft.com/office/drawing/2018/hyperlinkcolor" val="tx"/>
                    </a:ext>
                  </a:extLst>
                </a:hlinkClick>
              </a:rPr>
              <a:t>ebooks</a:t>
            </a:r>
            <a:r>
              <a:rPr lang="en-US" sz="2000" dirty="0">
                <a:latin typeface="Arial" panose="020B0604020202020204" pitchFamily="34" charset="0"/>
              </a:rPr>
              <a:t> (like the one pictured in our top photo) works this way. Since you're interrupting a beam, infrared screens work just as well whether you use your finger or a stylus</a:t>
            </a:r>
          </a:p>
          <a:p>
            <a:endParaRPr lang="en-US" sz="2000" dirty="0"/>
          </a:p>
        </p:txBody>
      </p:sp>
    </p:spTree>
    <p:extLst>
      <p:ext uri="{BB962C8B-B14F-4D97-AF65-F5344CB8AC3E}">
        <p14:creationId xmlns:p14="http://schemas.microsoft.com/office/powerpoint/2010/main" val="339940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Memory organization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52878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Memory </a:t>
            </a:r>
            <a:r>
              <a:rPr lang="en-US" sz="3600" b="1" dirty="0" err="1"/>
              <a:t>organisation</a:t>
            </a:r>
            <a:r>
              <a:rPr lang="en-US" sz="3600" b="1" dirty="0"/>
              <a:t>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Memories are made up of registers. Each register in the memory is one storage location. Storage location is also called as memory location. Memory locations are identified using </a:t>
            </a:r>
            <a:r>
              <a:rPr lang="en-US" b="1" dirty="0"/>
              <a:t>Address</a:t>
            </a:r>
            <a:r>
              <a:rPr lang="en-US" dirty="0"/>
              <a:t>. The total number of bit a memory can store is its </a:t>
            </a:r>
            <a:r>
              <a:rPr lang="en-US" b="1" dirty="0"/>
              <a:t>capacity</a:t>
            </a:r>
            <a:r>
              <a:rPr lang="en-US" dirty="0"/>
              <a:t>. </a:t>
            </a:r>
          </a:p>
          <a:p>
            <a:pPr marL="285750" indent="-285750" fontAlgn="base">
              <a:buFont typeface="Arial" panose="020B0604020202020204" pitchFamily="34" charset="0"/>
              <a:buChar char="•"/>
            </a:pPr>
            <a:r>
              <a:rPr lang="en-US" dirty="0"/>
              <a:t>A storage element is called a </a:t>
            </a:r>
            <a:r>
              <a:rPr lang="en-US" b="1" dirty="0"/>
              <a:t>Cell</a:t>
            </a:r>
            <a:r>
              <a:rPr lang="en-US" dirty="0"/>
              <a:t>. Each register is made up of storage element in which one bit of data is stored. The data in a memory are stored and retrieved by the process called </a:t>
            </a:r>
            <a:r>
              <a:rPr lang="en-US" b="1" dirty="0"/>
              <a:t>writing</a:t>
            </a:r>
            <a:r>
              <a:rPr lang="en-US" dirty="0"/>
              <a:t> and </a:t>
            </a:r>
            <a:r>
              <a:rPr lang="en-US" b="1" dirty="0"/>
              <a:t>reading</a:t>
            </a:r>
            <a:r>
              <a:rPr lang="en-US" dirty="0"/>
              <a:t> respectively. </a:t>
            </a:r>
          </a:p>
          <a:p>
            <a:pPr marL="285750" indent="-285750" fontAlgn="base">
              <a:buFont typeface="Arial" panose="020B0604020202020204" pitchFamily="34" charset="0"/>
              <a:buChar char="•"/>
            </a:pPr>
            <a:r>
              <a:rPr lang="en-US" dirty="0"/>
              <a:t>A </a:t>
            </a:r>
            <a:r>
              <a:rPr lang="en-US" b="1" dirty="0"/>
              <a:t>word</a:t>
            </a:r>
            <a:r>
              <a:rPr lang="en-US" dirty="0"/>
              <a:t> is a group of bits where a memory unit stores binary information. A word with group of 8 bits is called a </a:t>
            </a:r>
            <a:r>
              <a:rPr lang="en-US" b="1" dirty="0"/>
              <a:t>byte</a:t>
            </a:r>
            <a:r>
              <a:rPr lang="en-US" dirty="0"/>
              <a:t>.</a:t>
            </a:r>
          </a:p>
          <a:p>
            <a:pPr marL="285750" indent="-285750" fontAlgn="base">
              <a:buFont typeface="Arial" panose="020B0604020202020204" pitchFamily="34" charset="0"/>
              <a:buChar char="•"/>
            </a:pPr>
            <a:r>
              <a:rPr lang="en-US" dirty="0"/>
              <a:t>Data lines provide the information to be stored in memory. The control inputs specify the direction transfer. The k-address lines specify the word chosen.</a:t>
            </a:r>
          </a:p>
          <a:p>
            <a:pPr marL="285750" indent="-285750" fontAlgn="base">
              <a:buFont typeface="Arial" panose="020B0604020202020204" pitchFamily="34" charset="0"/>
              <a:buChar char="•"/>
            </a:pPr>
            <a:r>
              <a:rPr lang="en-US" dirty="0"/>
              <a:t>When there are k address lines, 2</a:t>
            </a:r>
            <a:r>
              <a:rPr lang="en-US" baseline="30000" dirty="0"/>
              <a:t>k</a:t>
            </a:r>
            <a:r>
              <a:rPr lang="en-US" dirty="0"/>
              <a:t> memory word can be accessed.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9961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altLang="en-US" sz="4000" dirty="0">
                <a:latin typeface="&amp;quot"/>
              </a:rPr>
              <a:t>Memory Hierarchy</a:t>
            </a:r>
            <a:endParaRPr lang="en-US" sz="4000" i="1" dirty="0">
              <a:solidFill>
                <a:schemeClr val="tx1">
                  <a:lumMod val="85000"/>
                  <a:lumOff val="15000"/>
                </a:schemeClr>
              </a:solidFill>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762000" y="2492134"/>
            <a:ext cx="3833906" cy="3324204"/>
          </a:xfrm>
          <a:prstGeom prst="rect">
            <a:avLst/>
          </a:prstGeom>
        </p:spPr>
        <p:txBody>
          <a:bodyPr vert="horz" lIns="91440" tIns="45720" rIns="91440" bIns="45720" rtlCol="0">
            <a:normAutofit/>
          </a:bodyPr>
          <a:lstStyle/>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Memory hierarchy</a:t>
            </a:r>
          </a:p>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In the Computer System Design, Memory Hierarchy is an enhancement to organize the memory such that it can minimize the access time. The Memory Hierarchy was developed based on a program behavior known as locality of </a:t>
            </a:r>
            <a:r>
              <a:rPr lang="en-US" sz="1600" dirty="0" err="1">
                <a:solidFill>
                  <a:schemeClr val="tx1">
                    <a:lumMod val="85000"/>
                    <a:lumOff val="15000"/>
                  </a:schemeClr>
                </a:solidFill>
              </a:rPr>
              <a:t>references.The</a:t>
            </a:r>
            <a:r>
              <a:rPr lang="en-US" sz="1600" dirty="0">
                <a:solidFill>
                  <a:schemeClr val="tx1">
                    <a:lumMod val="85000"/>
                    <a:lumOff val="15000"/>
                  </a:schemeClr>
                </a:solidFill>
              </a:rPr>
              <a:t> figure below clearly demonstrates the different levels of memory hierarchy :</a:t>
            </a:r>
          </a:p>
        </p:txBody>
      </p:sp>
      <p:pic>
        <p:nvPicPr>
          <p:cNvPr id="7" name="Picture 6">
            <a:extLst>
              <a:ext uri="{FF2B5EF4-FFF2-40B4-BE49-F238E27FC236}">
                <a16:creationId xmlns:a16="http://schemas.microsoft.com/office/drawing/2014/main" id="{45F3F8C1-7E50-4380-891D-517B912E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318994"/>
            <a:ext cx="6248400" cy="3842765"/>
          </a:xfrm>
          <a:prstGeom prst="rect">
            <a:avLst/>
          </a:prstGeom>
        </p:spPr>
      </p:pic>
    </p:spTree>
    <p:extLst>
      <p:ext uri="{BB962C8B-B14F-4D97-AF65-F5344CB8AC3E}">
        <p14:creationId xmlns:p14="http://schemas.microsoft.com/office/powerpoint/2010/main" val="56204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lvl="0" defTabSz="914400" eaLnBrk="0" fontAlgn="base" hangingPunct="0">
              <a:spcBef>
                <a:spcPct val="0"/>
              </a:spcBef>
              <a:spcAft>
                <a:spcPct val="0"/>
              </a:spcAft>
            </a:pPr>
            <a:endParaRPr lang="en-US" altLang="en-US" dirty="0">
              <a:latin typeface="&amp;quot"/>
            </a:endParaRPr>
          </a:p>
          <a:p>
            <a:pPr lvl="0" defTabSz="914400" eaLnBrk="0" fontAlgn="base" hangingPunct="0">
              <a:spcBef>
                <a:spcPct val="0"/>
              </a:spcBef>
              <a:spcAft>
                <a:spcPct val="0"/>
              </a:spcAft>
            </a:pPr>
            <a:r>
              <a:rPr lang="en-US" altLang="en-US" dirty="0">
                <a:latin typeface="&amp;quot"/>
              </a:rPr>
              <a:t>This Memory Hierarchy Design is divided into 2 main types:</a:t>
            </a:r>
            <a:endParaRPr lang="en-US" altLang="en-US" sz="2800" dirty="0">
              <a:latin typeface="Arial" panose="020B0604020202020204" pitchFamily="34" charset="0"/>
            </a:endParaRPr>
          </a:p>
          <a:p>
            <a:pPr lvl="0" defTabSz="914400" eaLnBrk="0" fontAlgn="base" hangingPunct="0">
              <a:spcBef>
                <a:spcPct val="0"/>
              </a:spcBef>
              <a:spcAft>
                <a:spcPct val="0"/>
              </a:spcAft>
              <a:buFontTx/>
              <a:buAutoNum type="arabicPeriod"/>
            </a:pPr>
            <a:r>
              <a:rPr lang="en-US" altLang="en-US" b="1" dirty="0">
                <a:latin typeface="&amp;quot"/>
              </a:rPr>
              <a:t>External Memory or Secondary Memory –</a:t>
            </a:r>
            <a:br>
              <a:rPr lang="en-US" altLang="en-US" dirty="0">
                <a:latin typeface="&amp;quot"/>
              </a:rPr>
            </a:br>
            <a:r>
              <a:rPr lang="en-US" altLang="en-US" dirty="0">
                <a:latin typeface="&amp;quot"/>
              </a:rPr>
              <a:t>Comprising of Magnetic Disk, Optical Disk, Magnetic Tape i.e. peripheral storage devices which are accessible by the processor via I/O Module. </a:t>
            </a:r>
          </a:p>
          <a:p>
            <a:pPr lvl="0" defTabSz="914400" eaLnBrk="0" fontAlgn="base" hangingPunct="0">
              <a:spcBef>
                <a:spcPct val="0"/>
              </a:spcBef>
              <a:spcAft>
                <a:spcPct val="0"/>
              </a:spcAft>
              <a:buFontTx/>
              <a:buAutoNum type="arabicPeriod" startAt="2"/>
            </a:pPr>
            <a:r>
              <a:rPr lang="en-US" altLang="en-US" b="1" dirty="0">
                <a:latin typeface="&amp;quot"/>
              </a:rPr>
              <a:t>Internal Memory or Primary Memory –</a:t>
            </a:r>
            <a:br>
              <a:rPr lang="en-US" altLang="en-US" dirty="0">
                <a:latin typeface="&amp;quot"/>
              </a:rPr>
            </a:br>
            <a:r>
              <a:rPr lang="en-US" altLang="en-US" dirty="0">
                <a:latin typeface="&amp;quot"/>
              </a:rPr>
              <a:t>Comprising of Main Memory, Cache Memory &amp; CPU registers. This is directly accessible by the processor. </a:t>
            </a:r>
            <a:endParaRPr lang="en-US" altLang="en-US" sz="1050" dirty="0">
              <a:latin typeface="&amp;quot"/>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87393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033502" y="1625335"/>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We can infer the following characteristics of Memory Hierarchy Design from above figure:</a:t>
            </a:r>
          </a:p>
          <a:p>
            <a:pPr marL="742950" lvl="1" indent="-285750" fontAlgn="base">
              <a:buFont typeface="Arial" panose="020B0604020202020204" pitchFamily="34" charset="0"/>
              <a:buChar char="•"/>
            </a:pPr>
            <a:r>
              <a:rPr lang="en-US" b="1" dirty="0"/>
              <a:t>Capacity:</a:t>
            </a:r>
            <a:br>
              <a:rPr lang="en-US" dirty="0"/>
            </a:br>
            <a:r>
              <a:rPr lang="en-US" dirty="0"/>
              <a:t>It is the global volume of information the memory can store. As we move from top to bottom in the Hierarchy, the capacity increases. </a:t>
            </a:r>
          </a:p>
          <a:p>
            <a:pPr marL="742950" lvl="1" indent="-285750" fontAlgn="base">
              <a:buFont typeface="Arial" panose="020B0604020202020204" pitchFamily="34" charset="0"/>
              <a:buChar char="•"/>
            </a:pPr>
            <a:r>
              <a:rPr lang="en-US" b="1" dirty="0"/>
              <a:t>Access Time:</a:t>
            </a:r>
            <a:br>
              <a:rPr lang="en-US" dirty="0"/>
            </a:br>
            <a:r>
              <a:rPr lang="en-US" dirty="0"/>
              <a:t>It is the time interval between the read/write request and the availability of the data. As we move from top to bottom in the Hierarchy, the access time increases. </a:t>
            </a:r>
          </a:p>
          <a:p>
            <a:pPr marL="742950" lvl="1" indent="-285750" fontAlgn="base">
              <a:buFont typeface="Arial" panose="020B0604020202020204" pitchFamily="34" charset="0"/>
              <a:buChar char="•"/>
            </a:pPr>
            <a:r>
              <a:rPr lang="en-US" b="1" dirty="0"/>
              <a:t>Performance:</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marL="742950" lvl="1" indent="-285750" fontAlgn="base">
              <a:buFont typeface="Arial" panose="020B0604020202020204" pitchFamily="34" charset="0"/>
              <a:buChar char="•"/>
            </a:pPr>
            <a:r>
              <a:rPr lang="en-US" b="1" dirty="0"/>
              <a:t>Cost per bit:</a:t>
            </a:r>
            <a:br>
              <a:rPr lang="en-US" dirty="0"/>
            </a:br>
            <a:r>
              <a:rPr lang="en-US" dirty="0"/>
              <a:t>As we move from bottom to top in the Hierarchy, the cost per bit increases i.e. Internal Memory is costlier than External Memory. </a:t>
            </a:r>
          </a:p>
        </p:txBody>
      </p:sp>
    </p:spTree>
    <p:extLst>
      <p:ext uri="{BB962C8B-B14F-4D97-AF65-F5344CB8AC3E}">
        <p14:creationId xmlns:p14="http://schemas.microsoft.com/office/powerpoint/2010/main" val="25558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BB6B6A-87A5-4B39-9E96-A675FFB62B68}"/>
              </a:ext>
            </a:extLst>
          </p:cNvPr>
          <p:cNvSpPr txBox="1"/>
          <p:nvPr/>
        </p:nvSpPr>
        <p:spPr>
          <a:xfrm>
            <a:off x="1146175" y="862013"/>
            <a:ext cx="9721850" cy="207749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298450" indent="-285750">
              <a:buClr>
                <a:srgbClr val="252525"/>
              </a:buClr>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collection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together.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Generally,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classified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categories:</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Non-Volatile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permanent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0AFFD6-D904-4113-B8A9-3AB85CE22EFD}"/>
              </a:ext>
            </a:extLst>
          </p:cNvPr>
          <p:cNvSpPr txBox="1">
            <a:spLocks noGrp="1"/>
          </p:cNvSpPr>
          <p:nvPr>
            <p:ph type="title"/>
          </p:nvPr>
        </p:nvSpPr>
        <p:spPr>
          <a:xfrm>
            <a:off x="761999" y="559678"/>
            <a:ext cx="9811305" cy="1153712"/>
          </a:xfrm>
        </p:spPr>
        <p:txBody>
          <a:bodyPr tIns="233729" rtlCol="0">
            <a:normAutofit/>
          </a:bodyPr>
          <a:lstStyle/>
          <a:p>
            <a:pPr marL="2759710" algn="l" eaLnBrk="1" fontAlgn="auto" hangingPunct="1">
              <a:spcBef>
                <a:spcPts val="0"/>
              </a:spcBef>
              <a:spcAft>
                <a:spcPts val="0"/>
              </a:spcAft>
              <a:defRPr/>
            </a:pPr>
            <a:r>
              <a:rPr spc="-50" dirty="0"/>
              <a:t>M</a:t>
            </a:r>
            <a:r>
              <a:rPr dirty="0"/>
              <a:t>e</a:t>
            </a:r>
            <a:r>
              <a:rPr spc="-55" dirty="0"/>
              <a:t>m</a:t>
            </a:r>
            <a:r>
              <a:rPr spc="-40" dirty="0"/>
              <a:t>o</a:t>
            </a:r>
            <a:r>
              <a:rPr spc="-10" dirty="0"/>
              <a:t>r</a:t>
            </a:r>
            <a:r>
              <a:rPr spc="-30" dirty="0"/>
              <a:t>y</a:t>
            </a:r>
            <a:r>
              <a:rPr spc="325" dirty="0">
                <a:latin typeface="Times New Roman"/>
                <a:cs typeface="Times New Roman"/>
              </a:rPr>
              <a:t> </a:t>
            </a:r>
            <a:r>
              <a:rPr spc="-30" dirty="0"/>
              <a:t>Hi</a:t>
            </a:r>
            <a:r>
              <a:rPr dirty="0"/>
              <a:t>e</a:t>
            </a:r>
            <a:r>
              <a:rPr spc="-15" dirty="0"/>
              <a:t>r</a:t>
            </a:r>
            <a:r>
              <a:rPr spc="-35" dirty="0"/>
              <a:t>a</a:t>
            </a:r>
            <a:r>
              <a:rPr spc="-95" dirty="0"/>
              <a:t>r</a:t>
            </a:r>
            <a:r>
              <a:rPr spc="-35" dirty="0"/>
              <a:t>ch</a:t>
            </a:r>
            <a:r>
              <a:rPr spc="-30" dirty="0"/>
              <a:t>y</a:t>
            </a:r>
          </a:p>
        </p:txBody>
      </p:sp>
      <p:sp>
        <p:nvSpPr>
          <p:cNvPr id="4099" name="object 3">
            <a:extLst>
              <a:ext uri="{FF2B5EF4-FFF2-40B4-BE49-F238E27FC236}">
                <a16:creationId xmlns:a16="http://schemas.microsoft.com/office/drawing/2014/main" id="{D0BCC0CC-0716-4D9A-A78E-E2E951FF1F60}"/>
              </a:ext>
            </a:extLst>
          </p:cNvPr>
          <p:cNvSpPr>
            <a:spLocks noChangeArrowheads="1"/>
          </p:cNvSpPr>
          <p:nvPr/>
        </p:nvSpPr>
        <p:spPr bwMode="auto">
          <a:xfrm>
            <a:off x="2441359" y="2494626"/>
            <a:ext cx="6885002" cy="35162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AFFF1FE-DD88-4802-BB83-B31CB35815B0}"/>
              </a:ext>
            </a:extLst>
          </p:cNvPr>
          <p:cNvSpPr txBox="1"/>
          <p:nvPr/>
        </p:nvSpPr>
        <p:spPr>
          <a:xfrm>
            <a:off x="1146175" y="1809951"/>
            <a:ext cx="9888538" cy="338554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typically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flash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either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generally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chips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disks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tapes.</a:t>
            </a:r>
            <a:endParaRPr lang="en-US" altLang="en-US" sz="2000" dirty="0">
              <a:latin typeface="Times New Roman" panose="02020603050405020304" pitchFamily="18" charset="0"/>
              <a:cs typeface="Times New Roman" panose="02020603050405020304" pitchFamily="18" charset="0"/>
            </a:endParaRPr>
          </a:p>
          <a:p>
            <a:pPr marL="298450" indent="-285750">
              <a:buFont typeface="Arial" panose="020B0604020202020204" pitchFamily="34" charset="0"/>
              <a:buChar char="•"/>
            </a:pP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spaces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input-output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usually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includes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several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cache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special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registers,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p>
          <a:p>
            <a:pPr marL="298450" indent="-285750">
              <a:buFont typeface="Arial" panose="020B0604020202020204" pitchFamily="34" charset="0"/>
              <a:buChar char="•"/>
            </a:pPr>
            <a:r>
              <a:rPr lang="en-US" altLang="en-US" sz="2000" dirty="0">
                <a:latin typeface="DejaVu Sans" pitchFamily="34" charset="0"/>
                <a:cs typeface="DejaVu Sans" pitchFamily="34" charset="0"/>
              </a:rPr>
              <a:t>Primary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often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simply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continuously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reads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instructions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executes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required.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actively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operated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uniform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manner.</a:t>
            </a:r>
          </a:p>
        </p:txBody>
      </p:sp>
      <p:sp>
        <p:nvSpPr>
          <p:cNvPr id="4" name="TextBox 3">
            <a:extLst>
              <a:ext uri="{FF2B5EF4-FFF2-40B4-BE49-F238E27FC236}">
                <a16:creationId xmlns:a16="http://schemas.microsoft.com/office/drawing/2014/main" id="{AE15911F-91B7-43CD-B276-55ADB841D669}"/>
              </a:ext>
            </a:extLst>
          </p:cNvPr>
          <p:cNvSpPr txBox="1"/>
          <p:nvPr/>
        </p:nvSpPr>
        <p:spPr>
          <a:xfrm>
            <a:off x="1146175" y="772357"/>
            <a:ext cx="4314547" cy="646331"/>
          </a:xfrm>
          <a:prstGeom prst="rect">
            <a:avLst/>
          </a:prstGeom>
          <a:noFill/>
        </p:spPr>
        <p:txBody>
          <a:bodyPr wrap="square" rtlCol="0">
            <a:spAutoFit/>
          </a:bodyPr>
          <a:lstStyle/>
          <a:p>
            <a:r>
              <a:rPr lang="en-US" sz="3600" spc="-25" dirty="0"/>
              <a:t>In</a:t>
            </a:r>
            <a:r>
              <a:rPr lang="en-US" sz="3600" spc="-5" dirty="0"/>
              <a:t>te</a:t>
            </a:r>
            <a:r>
              <a:rPr lang="en-US" sz="3600" spc="-85" dirty="0"/>
              <a:t>r</a:t>
            </a:r>
            <a:r>
              <a:rPr lang="en-US" sz="3600" spc="-35" dirty="0"/>
              <a:t>na</a:t>
            </a:r>
            <a:r>
              <a:rPr lang="en-US" sz="3600" spc="-15" dirty="0"/>
              <a:t>l</a:t>
            </a:r>
            <a:r>
              <a:rPr lang="en-US" sz="3600" spc="315" dirty="0">
                <a:latin typeface="Times New Roman"/>
                <a:cs typeface="Times New Roman"/>
              </a:rPr>
              <a:t> </a:t>
            </a:r>
            <a:r>
              <a:rPr lang="en-US" sz="3600" spc="-50" dirty="0"/>
              <a:t>M</a:t>
            </a:r>
            <a:r>
              <a:rPr lang="en-US" sz="3600" spc="-5" dirty="0"/>
              <a:t>em</a:t>
            </a:r>
            <a:r>
              <a:rPr lang="en-US" sz="3600" dirty="0"/>
              <a:t>o</a:t>
            </a:r>
            <a:r>
              <a:rPr lang="en-US" sz="3600" spc="-10" dirty="0"/>
              <a:t>r</a:t>
            </a:r>
            <a:r>
              <a:rPr lang="en-US" sz="3600" spc="-30" dirty="0"/>
              <a:t>y</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03F000-A448-4ACD-89D5-75EAF83888D0}"/>
              </a:ext>
            </a:extLst>
          </p:cNvPr>
          <p:cNvSpPr txBox="1"/>
          <p:nvPr/>
        </p:nvSpPr>
        <p:spPr>
          <a:xfrm>
            <a:off x="814758" y="509465"/>
            <a:ext cx="6771134" cy="553998"/>
          </a:xfrm>
          <a:prstGeom prst="rect">
            <a:avLst/>
          </a:prstGeom>
        </p:spPr>
        <p:txBody>
          <a:bodyPr wrap="square" lIns="0" tIns="0" rIns="0" bIns="0">
            <a:spAutoFit/>
          </a:bodyPr>
          <a:lstStyle/>
          <a:p>
            <a:pPr marL="12700" fontAlgn="auto">
              <a:spcBef>
                <a:spcPts val="0"/>
              </a:spcBef>
              <a:spcAft>
                <a:spcPts val="0"/>
              </a:spcAft>
              <a:defRPr/>
            </a:pPr>
            <a:r>
              <a:rPr sz="3600" spc="-785" dirty="0">
                <a:latin typeface="DejaVu Sans"/>
                <a:cs typeface="DejaVu Sans"/>
              </a:rPr>
              <a:t>T</a:t>
            </a:r>
            <a:r>
              <a:rPr sz="3600" spc="-25" dirty="0">
                <a:latin typeface="DejaVu Sans"/>
                <a:cs typeface="DejaVu Sans"/>
              </a:rPr>
              <a:t>y</a:t>
            </a:r>
            <a:r>
              <a:rPr sz="3600" spc="-45" dirty="0">
                <a:latin typeface="DejaVu Sans"/>
                <a:cs typeface="DejaVu Sans"/>
              </a:rPr>
              <a:t>p</a:t>
            </a:r>
            <a:r>
              <a:rPr sz="3600" spc="-5" dirty="0">
                <a:latin typeface="DejaVu Sans"/>
                <a:cs typeface="DejaVu Sans"/>
              </a:rPr>
              <a:t>e</a:t>
            </a:r>
            <a:r>
              <a:rPr sz="3600" dirty="0">
                <a:latin typeface="DejaVu Sans"/>
                <a:cs typeface="DejaVu Sans"/>
              </a:rPr>
              <a:t>s</a:t>
            </a:r>
            <a:r>
              <a:rPr sz="3600" spc="320" dirty="0">
                <a:latin typeface="Times New Roman"/>
                <a:cs typeface="Times New Roman"/>
              </a:rPr>
              <a:t> </a:t>
            </a:r>
            <a:r>
              <a:rPr sz="3600" spc="-30" dirty="0">
                <a:latin typeface="DejaVu Sans"/>
                <a:cs typeface="DejaVu Sans"/>
              </a:rPr>
              <a:t>o</a:t>
            </a:r>
            <a:r>
              <a:rPr sz="3600" dirty="0">
                <a:latin typeface="DejaVu Sans"/>
                <a:cs typeface="DejaVu Sans"/>
              </a:rPr>
              <a:t>f</a:t>
            </a:r>
            <a:r>
              <a:rPr sz="3600" spc="320" dirty="0">
                <a:latin typeface="Times New Roman"/>
                <a:cs typeface="Times New Roman"/>
              </a:rPr>
              <a:t> </a:t>
            </a:r>
            <a:r>
              <a:rPr sz="3600" spc="-25" dirty="0">
                <a:latin typeface="DejaVu Sans"/>
                <a:cs typeface="DejaVu Sans"/>
              </a:rPr>
              <a:t>In</a:t>
            </a:r>
            <a:r>
              <a:rPr sz="3600" spc="-5" dirty="0">
                <a:latin typeface="DejaVu Sans"/>
                <a:cs typeface="DejaVu Sans"/>
              </a:rPr>
              <a:t>te</a:t>
            </a:r>
            <a:r>
              <a:rPr sz="3600" spc="-85" dirty="0">
                <a:latin typeface="DejaVu Sans"/>
                <a:cs typeface="DejaVu Sans"/>
              </a:rPr>
              <a:t>r</a:t>
            </a:r>
            <a:r>
              <a:rPr sz="3600" spc="-35" dirty="0">
                <a:latin typeface="DejaVu Sans"/>
                <a:cs typeface="DejaVu Sans"/>
              </a:rPr>
              <a:t>na</a:t>
            </a:r>
            <a:r>
              <a:rPr sz="3600" spc="-15" dirty="0">
                <a:latin typeface="DejaVu Sans"/>
                <a:cs typeface="DejaVu Sans"/>
              </a:rPr>
              <a:t>l</a:t>
            </a:r>
            <a:r>
              <a:rPr lang="en-US" sz="3600" spc="-15" dirty="0">
                <a:latin typeface="DejaVu Sans"/>
                <a:cs typeface="DejaVu Sans"/>
              </a:rPr>
              <a:t> memory</a:t>
            </a:r>
            <a:endParaRPr sz="3600" dirty="0">
              <a:latin typeface="DejaVu Sans"/>
              <a:cs typeface="DejaVu Sans"/>
            </a:endParaRPr>
          </a:p>
        </p:txBody>
      </p:sp>
      <p:sp>
        <p:nvSpPr>
          <p:cNvPr id="3" name="object 3">
            <a:extLst>
              <a:ext uri="{FF2B5EF4-FFF2-40B4-BE49-F238E27FC236}">
                <a16:creationId xmlns:a16="http://schemas.microsoft.com/office/drawing/2014/main" id="{0EFF5985-F70D-4F53-B846-0E3CDD28F317}"/>
              </a:ext>
            </a:extLst>
          </p:cNvPr>
          <p:cNvSpPr txBox="1"/>
          <p:nvPr/>
        </p:nvSpPr>
        <p:spPr>
          <a:xfrm>
            <a:off x="814758" y="1672109"/>
            <a:ext cx="10817225" cy="351378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spcBef>
                <a:spcPts val="3550"/>
              </a:spcBef>
              <a:buFont typeface="Arial" panose="020B0604020202020204" pitchFamily="34" charset="0"/>
              <a:buChar char="•"/>
            </a:pPr>
            <a:r>
              <a:rPr lang="en-US" altLang="en-US" sz="2000" b="1" dirty="0">
                <a:latin typeface="+mn-lt"/>
                <a:cs typeface="DejaVu Sans" pitchFamily="34" charset="0"/>
              </a:rPr>
              <a:t>RAM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(Random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Access</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endParaRPr lang="en-US" altLang="en-US" sz="2000" dirty="0">
              <a:latin typeface="+mn-lt"/>
              <a:cs typeface="DejaVu Sans" pitchFamily="34" charset="0"/>
            </a:endParaRPr>
          </a:p>
          <a:p>
            <a:pPr marL="355600" indent="-342900">
              <a:spcBef>
                <a:spcPts val="900"/>
              </a:spcBef>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running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system,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currently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a:p>
            <a:pPr marL="355600" indent="-342900">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spcBef>
                <a:spcPts val="50"/>
              </a:spcBef>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microchips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filled,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results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slower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function.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knows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08E08FEA-38DC-4E42-81D6-8EB0B5BB34F9}"/>
              </a:ext>
            </a:extLst>
          </p:cNvPr>
          <p:cNvSpPr txBox="1"/>
          <p:nvPr/>
        </p:nvSpPr>
        <p:spPr>
          <a:xfrm flipH="1">
            <a:off x="1270836" y="2249487"/>
            <a:ext cx="8361435" cy="1200329"/>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t>This gives backward code compatibility.</a:t>
            </a:r>
          </a:p>
          <a:p>
            <a:pPr marL="285750" indent="-285750">
              <a:buFont typeface="Arial" panose="020B0604020202020204" pitchFamily="34" charset="0"/>
              <a:buChar char="•"/>
            </a:pPr>
            <a:endParaRPr lang="en-GB" altLang="en-US" sz="2400" dirty="0"/>
          </a:p>
          <a:p>
            <a:pPr marL="285750" indent="-285750">
              <a:buFont typeface="Arial" panose="020B0604020202020204" pitchFamily="34" charset="0"/>
              <a:buChar char="•"/>
            </a:pPr>
            <a:r>
              <a:rPr lang="en-GB" altLang="en-US" sz="2400" dirty="0"/>
              <a:t>Organization differs between different versions.</a:t>
            </a:r>
          </a:p>
        </p:txBody>
      </p:sp>
    </p:spTree>
    <p:extLst>
      <p:ext uri="{BB962C8B-B14F-4D97-AF65-F5344CB8AC3E}">
        <p14:creationId xmlns:p14="http://schemas.microsoft.com/office/powerpoint/2010/main" val="3398794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4287E2-C513-4A6F-93D8-F39D4C1D4F3D}"/>
              </a:ext>
            </a:extLst>
          </p:cNvPr>
          <p:cNvSpPr txBox="1"/>
          <p:nvPr/>
        </p:nvSpPr>
        <p:spPr>
          <a:xfrm>
            <a:off x="917575" y="1436688"/>
            <a:ext cx="10123488" cy="238526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necessary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p>
          <a:p>
            <a:pPr marL="298450" indent="-285750">
              <a:spcBef>
                <a:spcPts val="1413"/>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yet</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type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incorporate.</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(electrically)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level</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55AA314-2913-4BC0-B164-C486F9CBCEA5}"/>
              </a:ext>
            </a:extLst>
          </p:cNvPr>
          <p:cNvSpPr txBox="1"/>
          <p:nvPr/>
        </p:nvSpPr>
        <p:spPr>
          <a:xfrm>
            <a:off x="852256" y="1918332"/>
            <a:ext cx="10699750" cy="207749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lgn="just">
              <a:buFont typeface="Arial" panose="020B0604020202020204" pitchFamily="34" charset="0"/>
              <a:buChar char="•"/>
            </a:pPr>
            <a:r>
              <a:rPr lang="en-US" altLang="en-US" sz="2000" b="1" dirty="0">
                <a:latin typeface="+mn-lt"/>
                <a:cs typeface="DejaVu Sans" pitchFamily="34" charset="0"/>
              </a:rPr>
              <a:t>Static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marL="298450" indent="-285750">
              <a:spcBef>
                <a:spcPts val="900"/>
              </a:spcBef>
              <a:buFont typeface="Arial" panose="020B0604020202020204" pitchFamily="34" charset="0"/>
              <a:buChar char="•"/>
            </a:pP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a:p>
            <a:pPr marL="298450" indent="-285750" algn="just">
              <a:spcBef>
                <a:spcPts val="900"/>
              </a:spcBef>
              <a:buFont typeface="Arial" panose="020B0604020202020204" pitchFamily="34" charset="0"/>
              <a:buChar char="•"/>
            </a:pPr>
            <a:r>
              <a:rPr lang="en-US" altLang="en-US" sz="2000" dirty="0">
                <a:latin typeface="+mn-lt"/>
                <a:cs typeface="DejaVu Sans" pitchFamily="34" charset="0"/>
              </a:rPr>
              <a:t>Static(RAM)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technology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based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10</a:t>
            </a:r>
            <a:r>
              <a:rPr lang="en-US" altLang="en-US" sz="2000" dirty="0">
                <a:latin typeface="+mn-lt"/>
                <a:cs typeface="Times New Roman" panose="02020603050405020304" pitchFamily="18" charset="0"/>
              </a:rPr>
              <a:t> </a:t>
            </a:r>
            <a:r>
              <a:rPr lang="en-US" altLang="en-US" sz="2000" dirty="0">
                <a:latin typeface="+mn-lt"/>
                <a:cs typeface="DejaVu Sans" pitchFamily="34" charset="0"/>
              </a:rPr>
              <a:t>nanoseconds.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viewed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fabricated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although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would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unrealistically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p>
        </p:txBody>
      </p:sp>
      <p:sp>
        <p:nvSpPr>
          <p:cNvPr id="4" name="TextBox 3">
            <a:extLst>
              <a:ext uri="{FF2B5EF4-FFF2-40B4-BE49-F238E27FC236}">
                <a16:creationId xmlns:a16="http://schemas.microsoft.com/office/drawing/2014/main" id="{F350C131-B3B9-4CF5-B789-1A8C7B3A9FD5}"/>
              </a:ext>
            </a:extLst>
          </p:cNvPr>
          <p:cNvSpPr txBox="1"/>
          <p:nvPr/>
        </p:nvSpPr>
        <p:spPr>
          <a:xfrm>
            <a:off x="852256" y="435006"/>
            <a:ext cx="5051394" cy="646331"/>
          </a:xfrm>
          <a:prstGeom prst="rect">
            <a:avLst/>
          </a:prstGeom>
          <a:noFill/>
        </p:spPr>
        <p:txBody>
          <a:bodyPr wrap="square" rtlCol="0">
            <a:spAutoFit/>
          </a:bodyPr>
          <a:lstStyle/>
          <a:p>
            <a:r>
              <a:rPr lang="en-US" sz="3600" spc="-785" dirty="0"/>
              <a:t>T</a:t>
            </a:r>
            <a:r>
              <a:rPr lang="en-US" sz="3600" spc="-25" dirty="0"/>
              <a:t>y</a:t>
            </a:r>
            <a:r>
              <a:rPr lang="en-US" sz="3600" spc="-45" dirty="0"/>
              <a:t>p</a:t>
            </a:r>
            <a:r>
              <a:rPr lang="en-US" sz="3600" spc="-5" dirty="0"/>
              <a:t>e</a:t>
            </a:r>
            <a:r>
              <a:rPr lang="en-US" sz="3600" dirty="0"/>
              <a:t>s</a:t>
            </a:r>
            <a:r>
              <a:rPr lang="en-US" sz="3600" spc="320" dirty="0">
                <a:latin typeface="Times New Roman"/>
                <a:cs typeface="Times New Roman"/>
              </a:rPr>
              <a:t> </a:t>
            </a:r>
            <a:r>
              <a:rPr lang="en-US" sz="3600" spc="-30" dirty="0"/>
              <a:t>o</a:t>
            </a:r>
            <a:r>
              <a:rPr lang="en-US" sz="3600" dirty="0"/>
              <a:t>f</a:t>
            </a:r>
            <a:r>
              <a:rPr lang="en-US" sz="3600" spc="320" dirty="0">
                <a:latin typeface="Times New Roman"/>
                <a:cs typeface="Times New Roman"/>
              </a:rPr>
              <a:t> </a:t>
            </a:r>
            <a:r>
              <a:rPr lang="en-US" sz="3600" spc="-235" dirty="0"/>
              <a:t>R</a:t>
            </a:r>
            <a:r>
              <a:rPr lang="en-US" sz="3600" spc="-45" dirty="0"/>
              <a:t>AM</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4BE9CC78-8BA9-402C-9EC2-2FBFDC1FE38C}"/>
              </a:ext>
            </a:extLst>
          </p:cNvPr>
          <p:cNvSpPr>
            <a:spLocks noChangeArrowheads="1"/>
          </p:cNvSpPr>
          <p:nvPr/>
        </p:nvSpPr>
        <p:spPr bwMode="auto">
          <a:xfrm>
            <a:off x="2384425" y="1141413"/>
            <a:ext cx="7672388" cy="45767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FF38D3-89DC-4992-8939-B6B725073E3A}"/>
              </a:ext>
            </a:extLst>
          </p:cNvPr>
          <p:cNvSpPr txBox="1"/>
          <p:nvPr/>
        </p:nvSpPr>
        <p:spPr>
          <a:xfrm>
            <a:off x="771526" y="1678521"/>
            <a:ext cx="4794774" cy="350095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b="1" dirty="0">
                <a:latin typeface="+mn-lt"/>
                <a:cs typeface="DejaVu Sans" pitchFamily="34" charset="0"/>
              </a:rPr>
              <a:t>Dynamic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algn="r">
              <a:spcBef>
                <a:spcPts val="900"/>
              </a:spcBef>
            </a:pP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payload.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substrate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capacitance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gate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transistors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cells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keep</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remains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intact,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refreshed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again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example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p>
        </p:txBody>
      </p:sp>
      <p:sp>
        <p:nvSpPr>
          <p:cNvPr id="10243" name="object 3">
            <a:extLst>
              <a:ext uri="{FF2B5EF4-FFF2-40B4-BE49-F238E27FC236}">
                <a16:creationId xmlns:a16="http://schemas.microsoft.com/office/drawing/2014/main" id="{2F71BB97-D07D-4D06-BA9B-298DA48985E7}"/>
              </a:ext>
            </a:extLst>
          </p:cNvPr>
          <p:cNvSpPr>
            <a:spLocks noChangeArrowheads="1"/>
          </p:cNvSpPr>
          <p:nvPr/>
        </p:nvSpPr>
        <p:spPr bwMode="auto">
          <a:xfrm>
            <a:off x="5951537" y="1678521"/>
            <a:ext cx="5468937" cy="34268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9A12988-002D-4461-B3CC-691C0137901C}"/>
              </a:ext>
            </a:extLst>
          </p:cNvPr>
          <p:cNvSpPr txBox="1"/>
          <p:nvPr/>
        </p:nvSpPr>
        <p:spPr>
          <a:xfrm>
            <a:off x="917575" y="434975"/>
            <a:ext cx="9572625" cy="2192908"/>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erif" pitchFamily="18" charset="0"/>
              </a:rPr>
              <a:t>EDO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(Extended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Data-output)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Synchronous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Dynamic</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Random</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Access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technology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capacitors</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cheaper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static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packed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densely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a:spcBef>
                <a:spcPts val="900"/>
              </a:spcBef>
              <a:buClr>
                <a:srgbClr val="252525"/>
              </a:buClr>
              <a:buFont typeface="DejaVu Serif" pitchFamily="18" charset="0"/>
              <a:buChar char="◦"/>
            </a:pP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access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time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60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100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nanoseconds,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slower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SRAM.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8C12DA-93FB-4A3D-BFC2-E22DFFE1B9D6}"/>
              </a:ext>
            </a:extLst>
          </p:cNvPr>
          <p:cNvSpPr txBox="1"/>
          <p:nvPr/>
        </p:nvSpPr>
        <p:spPr>
          <a:xfrm>
            <a:off x="1059617" y="482477"/>
            <a:ext cx="5110363" cy="553998"/>
          </a:xfrm>
          <a:prstGeom prst="rect">
            <a:avLst/>
          </a:prstGeom>
        </p:spPr>
        <p:txBody>
          <a:bodyPr wrap="square" lIns="0" tIns="0" rIns="0" bIns="0">
            <a:spAutoFit/>
          </a:bodyPr>
          <a:lstStyle/>
          <a:p>
            <a:pPr marL="12700" fontAlgn="auto">
              <a:spcBef>
                <a:spcPts val="0"/>
              </a:spcBef>
              <a:spcAft>
                <a:spcPts val="0"/>
              </a:spcAft>
              <a:defRPr/>
            </a:pPr>
            <a:r>
              <a:rPr sz="3600" spc="-10" dirty="0">
                <a:cs typeface="DejaVu Sans"/>
              </a:rPr>
              <a:t>R</a:t>
            </a:r>
            <a:r>
              <a:rPr sz="3600" dirty="0">
                <a:cs typeface="DejaVu Sans"/>
              </a:rPr>
              <a:t>OM</a:t>
            </a:r>
            <a:r>
              <a:rPr sz="3600" spc="295" dirty="0">
                <a:cs typeface="Times New Roman"/>
              </a:rPr>
              <a:t> </a:t>
            </a:r>
            <a:r>
              <a:rPr sz="3600" spc="-5" dirty="0">
                <a:cs typeface="DejaVu Sans"/>
              </a:rPr>
              <a:t>(</a:t>
            </a:r>
            <a:r>
              <a:rPr sz="3600" spc="-200" dirty="0">
                <a:cs typeface="DejaVu Sans"/>
              </a:rPr>
              <a:t>R</a:t>
            </a:r>
            <a:r>
              <a:rPr sz="3600" dirty="0">
                <a:cs typeface="DejaVu Sans"/>
              </a:rPr>
              <a:t>ead</a:t>
            </a:r>
            <a:r>
              <a:rPr sz="3600" spc="295" dirty="0">
                <a:cs typeface="Times New Roman"/>
              </a:rPr>
              <a:t> </a:t>
            </a:r>
            <a:r>
              <a:rPr sz="3600" spc="-5" dirty="0">
                <a:cs typeface="DejaVu Sans"/>
              </a:rPr>
              <a:t>o</a:t>
            </a:r>
            <a:r>
              <a:rPr sz="3600" dirty="0">
                <a:cs typeface="DejaVu Sans"/>
              </a:rPr>
              <a:t>n</a:t>
            </a:r>
            <a:r>
              <a:rPr sz="3600" spc="-5" dirty="0">
                <a:cs typeface="DejaVu Sans"/>
              </a:rPr>
              <a:t>l</a:t>
            </a:r>
            <a:r>
              <a:rPr sz="3600" dirty="0">
                <a:cs typeface="DejaVu Sans"/>
              </a:rPr>
              <a:t>y</a:t>
            </a:r>
            <a:r>
              <a:rPr lang="en-US" sz="3600" dirty="0">
                <a:cs typeface="DejaVu Sans"/>
              </a:rPr>
              <a:t> memory)</a:t>
            </a:r>
            <a:endParaRPr sz="3600" dirty="0">
              <a:cs typeface="DejaVu Sans"/>
            </a:endParaRPr>
          </a:p>
        </p:txBody>
      </p:sp>
      <p:sp>
        <p:nvSpPr>
          <p:cNvPr id="4" name="object 4">
            <a:extLst>
              <a:ext uri="{FF2B5EF4-FFF2-40B4-BE49-F238E27FC236}">
                <a16:creationId xmlns:a16="http://schemas.microsoft.com/office/drawing/2014/main" id="{F1B0138A-AAB9-44DF-95A4-22980C9DC66D}"/>
              </a:ext>
            </a:extLst>
          </p:cNvPr>
          <p:cNvSpPr txBox="1"/>
          <p:nvPr/>
        </p:nvSpPr>
        <p:spPr>
          <a:xfrm>
            <a:off x="1020923" y="2055474"/>
            <a:ext cx="10298113"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odd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requirements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such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UV</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block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level.</a:t>
            </a:r>
          </a:p>
          <a:p>
            <a:pPr marL="355600" indent="-342900">
              <a:buFont typeface="Arial" panose="020B0604020202020204" pitchFamily="34" charset="0"/>
              <a:buChar char="•"/>
            </a:pP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written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manufactured.</a:t>
            </a:r>
          </a:p>
          <a:p>
            <a:pPr marL="355600" indent="-342900">
              <a:buFont typeface="Arial" panose="020B0604020202020204" pitchFamily="34" charset="0"/>
              <a:buChar char="•"/>
            </a:pP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factory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customers.</a:t>
            </a:r>
          </a:p>
          <a:p>
            <a:pPr marL="355600" indent="-342900">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fixed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during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fabrication.</a:t>
            </a:r>
          </a:p>
          <a:p>
            <a:pPr marL="355600" indent="-342900">
              <a:buFont typeface="Arial" panose="020B0604020202020204" pitchFamily="34" charset="0"/>
              <a:buChar char="•"/>
            </a:pPr>
            <a:r>
              <a:rPr lang="en-US" altLang="en-US" sz="2000" dirty="0">
                <a:latin typeface="+mn-lt"/>
                <a:cs typeface="Liberation Serif" pitchFamily="18" charset="0"/>
              </a:rPr>
              <a:t>Once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p>
          <a:p>
            <a:pPr marL="355600" indent="-342900">
              <a:buFont typeface="Arial" panose="020B0604020202020204" pitchFamily="34" charset="0"/>
              <a:buChar char="•"/>
            </a:pP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single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wrongly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useless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194935-014B-42D1-8904-5A2A565AD5E1}"/>
              </a:ext>
            </a:extLst>
          </p:cNvPr>
          <p:cNvSpPr txBox="1">
            <a:spLocks noGrp="1"/>
          </p:cNvSpPr>
          <p:nvPr>
            <p:ph type="title"/>
          </p:nvPr>
        </p:nvSpPr>
        <p:spPr/>
        <p:txBody>
          <a:bodyPr tIns="309929" rtlCol="0"/>
          <a:lstStyle/>
          <a:p>
            <a:pPr marL="12700" eaLnBrk="1" fontAlgn="auto" hangingPunct="1">
              <a:spcBef>
                <a:spcPts val="0"/>
              </a:spcBef>
              <a:spcAft>
                <a:spcPts val="0"/>
              </a:spcAft>
              <a:defRPr/>
            </a:pPr>
            <a:r>
              <a:rPr spc="-40" dirty="0"/>
              <a:t>A</a:t>
            </a:r>
            <a:r>
              <a:rPr spc="-45" dirty="0"/>
              <a:t>p</a:t>
            </a:r>
            <a:r>
              <a:rPr spc="-30" dirty="0"/>
              <a:t>pl</a:t>
            </a:r>
            <a:r>
              <a:rPr spc="-15" dirty="0"/>
              <a:t>i</a:t>
            </a:r>
            <a:r>
              <a:rPr spc="-30" dirty="0"/>
              <a:t>cations</a:t>
            </a:r>
          </a:p>
        </p:txBody>
      </p:sp>
      <p:sp>
        <p:nvSpPr>
          <p:cNvPr id="3" name="object 3">
            <a:extLst>
              <a:ext uri="{FF2B5EF4-FFF2-40B4-BE49-F238E27FC236}">
                <a16:creationId xmlns:a16="http://schemas.microsoft.com/office/drawing/2014/main" id="{54079F1A-5DDB-4DD8-8D92-2F08E64643DD}"/>
              </a:ext>
            </a:extLst>
          </p:cNvPr>
          <p:cNvSpPr txBox="1"/>
          <p:nvPr/>
        </p:nvSpPr>
        <p:spPr>
          <a:xfrm>
            <a:off x="1146175" y="2182813"/>
            <a:ext cx="5248275" cy="3012620"/>
          </a:xfrm>
          <a:prstGeom prst="rect">
            <a:avLst/>
          </a:prstGeom>
        </p:spPr>
        <p:txBody>
          <a:bodyPr lIns="0" tIns="0" rIns="0" bIns="0">
            <a:spAutoFit/>
          </a:bodyPr>
          <a:lstStyle/>
          <a:p>
            <a:pPr marL="195580" indent="-182880" fontAlgn="auto">
              <a:spcBef>
                <a:spcPts val="0"/>
              </a:spcBef>
              <a:spcAft>
                <a:spcPts val="0"/>
              </a:spcAft>
              <a:buClr>
                <a:srgbClr val="252525"/>
              </a:buClr>
              <a:buFont typeface="DejaVu Serif"/>
              <a:buChar char="◦"/>
              <a:tabLst>
                <a:tab pos="195580" algn="l"/>
              </a:tabLst>
              <a:defRPr/>
            </a:pPr>
            <a:r>
              <a:rPr spc="-10" dirty="0">
                <a:latin typeface="Liberation Serif"/>
                <a:cs typeface="Liberation Serif"/>
              </a:rPr>
              <a:t>U</a:t>
            </a:r>
            <a:r>
              <a:rPr spc="-5" dirty="0">
                <a:latin typeface="Liberation Serif"/>
                <a:cs typeface="Liberation Serif"/>
              </a:rPr>
              <a:t>se</a:t>
            </a:r>
            <a:r>
              <a:rPr dirty="0">
                <a:latin typeface="Liberation Serif"/>
                <a:cs typeface="Liberation Serif"/>
              </a:rPr>
              <a:t>d</a:t>
            </a:r>
            <a:r>
              <a:rPr spc="5" dirty="0">
                <a:latin typeface="Times New Roman"/>
                <a:cs typeface="Times New Roman"/>
              </a:rPr>
              <a:t> </a:t>
            </a:r>
            <a:r>
              <a:rPr dirty="0">
                <a:latin typeface="Liberation Serif"/>
                <a:cs typeface="Liberation Serif"/>
              </a:rPr>
              <a:t>to</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ore</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trol</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s</a:t>
            </a:r>
            <a:r>
              <a:rPr spc="-5" dirty="0">
                <a:latin typeface="Times New Roman"/>
                <a:cs typeface="Times New Roman"/>
              </a:rPr>
              <a:t> </a:t>
            </a:r>
            <a:r>
              <a:rPr spc="-5" dirty="0">
                <a:latin typeface="Liberation Serif"/>
                <a:cs typeface="Liberation Serif"/>
              </a:rPr>
              <a:t>s</a:t>
            </a:r>
            <a:r>
              <a:rPr spc="-15" dirty="0">
                <a:latin typeface="Liberation Serif"/>
                <a:cs typeface="Liberation Serif"/>
              </a:rPr>
              <a:t>u</a:t>
            </a:r>
            <a:r>
              <a:rPr spc="-5" dirty="0">
                <a:latin typeface="Liberation Serif"/>
                <a:cs typeface="Liberation Serif"/>
              </a:rPr>
              <a:t>c</a:t>
            </a:r>
            <a:r>
              <a:rPr dirty="0">
                <a:latin typeface="Liberation Serif"/>
                <a:cs typeface="Liberation Serif"/>
              </a:rPr>
              <a:t>h</a:t>
            </a:r>
            <a:r>
              <a:rPr dirty="0">
                <a:latin typeface="Times New Roman"/>
                <a:cs typeface="Times New Roman"/>
              </a:rPr>
              <a:t> </a:t>
            </a:r>
            <a:r>
              <a:rPr spc="-5" dirty="0">
                <a:latin typeface="Liberation Serif"/>
                <a:cs typeface="Liberation Serif"/>
              </a:rPr>
              <a:t>a</a:t>
            </a:r>
            <a:r>
              <a:rPr dirty="0">
                <a:latin typeface="Liberation Serif"/>
                <a:cs typeface="Liberation Serif"/>
              </a:rPr>
              <a:t>s</a:t>
            </a:r>
            <a:r>
              <a:rPr spc="-5" dirty="0">
                <a:latin typeface="Times New Roman"/>
                <a:cs typeface="Times New Roman"/>
              </a:rPr>
              <a:t> </a:t>
            </a:r>
            <a:r>
              <a:rPr spc="-10" dirty="0">
                <a:latin typeface="Liberation Serif"/>
                <a:cs typeface="Liberation Serif"/>
              </a:rPr>
              <a:t>mi</a:t>
            </a:r>
            <a:r>
              <a:rPr spc="-15" dirty="0">
                <a:latin typeface="Liberation Serif"/>
                <a:cs typeface="Liberation Serif"/>
              </a:rPr>
              <a:t>c</a:t>
            </a:r>
            <a:r>
              <a:rPr dirty="0">
                <a:latin typeface="Liberation Serif"/>
                <a:cs typeface="Liberation Serif"/>
              </a:rPr>
              <a:t>ro</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a:t>
            </a:r>
          </a:p>
          <a:p>
            <a:pPr marL="195580" indent="-182880" fontAlgn="auto">
              <a:spcBef>
                <a:spcPts val="900"/>
              </a:spcBef>
              <a:spcAft>
                <a:spcPts val="0"/>
              </a:spcAft>
              <a:buClr>
                <a:srgbClr val="252525"/>
              </a:buClr>
              <a:buFont typeface="DejaVu Serif"/>
              <a:buChar char="◦"/>
              <a:tabLst>
                <a:tab pos="195580" algn="l"/>
              </a:tabLst>
              <a:defRPr/>
            </a:pPr>
            <a:r>
              <a:rPr spc="-20" dirty="0">
                <a:latin typeface="Liberation Serif"/>
                <a:cs typeface="Liberation Serif"/>
              </a:rPr>
              <a:t>C</a:t>
            </a:r>
            <a:r>
              <a:rPr spc="-10" dirty="0">
                <a:latin typeface="Liberation Serif"/>
                <a:cs typeface="Liberation Serif"/>
              </a:rPr>
              <a:t>h</a:t>
            </a:r>
            <a:r>
              <a:rPr spc="-15" dirty="0">
                <a:latin typeface="Liberation Serif"/>
                <a:cs typeface="Liberation Serif"/>
              </a:rPr>
              <a:t>a</a:t>
            </a:r>
            <a:r>
              <a:rPr spc="-10" dirty="0">
                <a:latin typeface="Liberation Serif"/>
                <a:cs typeface="Liberation Serif"/>
              </a:rPr>
              <a:t>r</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g</a:t>
            </a:r>
            <a:r>
              <a:rPr spc="-15" dirty="0">
                <a:latin typeface="Liberation Serif"/>
                <a:cs typeface="Liberation Serif"/>
              </a:rPr>
              <a:t>e</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r</a:t>
            </a:r>
            <a:r>
              <a:rPr spc="-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5" dirty="0">
                <a:latin typeface="Liberation Serif"/>
                <a:cs typeface="Liberation Serif"/>
              </a:rPr>
              <a:t>o</a:t>
            </a:r>
            <a:r>
              <a:rPr spc="5" dirty="0">
                <a:latin typeface="Liberation Serif"/>
                <a:cs typeface="Liberation Serif"/>
              </a:rPr>
              <a:t>n</a:t>
            </a:r>
            <a:r>
              <a:rPr dirty="0">
                <a:latin typeface="Liberation Serif"/>
                <a:cs typeface="Liberation Serif"/>
              </a:rPr>
              <a:t>,</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ode</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o</a:t>
            </a:r>
            <a:r>
              <a:rPr spc="-15" dirty="0">
                <a:latin typeface="Liberation Serif"/>
                <a:cs typeface="Liberation Serif"/>
              </a:rPr>
              <a:t>n</a:t>
            </a:r>
            <a:r>
              <a:rPr spc="5" dirty="0">
                <a:latin typeface="Liberation Serif"/>
                <a:cs typeface="Liberation Serif"/>
              </a:rPr>
              <a:t>v</a:t>
            </a:r>
            <a:r>
              <a:rPr spc="-15" dirty="0">
                <a:latin typeface="Liberation Serif"/>
                <a:cs typeface="Liberation Serif"/>
              </a:rPr>
              <a:t>e</a:t>
            </a:r>
            <a:r>
              <a:rPr dirty="0">
                <a:latin typeface="Liberation Serif"/>
                <a:cs typeface="Liberation Serif"/>
              </a:rPr>
              <a:t>r</a:t>
            </a:r>
            <a:r>
              <a:rPr spc="-15" dirty="0">
                <a:latin typeface="Liberation Serif"/>
                <a:cs typeface="Liberation Serif"/>
              </a:rPr>
              <a:t>s</a:t>
            </a:r>
            <a:r>
              <a:rPr dirty="0">
                <a:latin typeface="Liberation Serif"/>
                <a:cs typeface="Liberation Serif"/>
              </a:rPr>
              <a:t>ion</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P</a:t>
            </a:r>
            <a:r>
              <a:rPr spc="-5" dirty="0">
                <a:latin typeface="Liberation Serif"/>
                <a:cs typeface="Liberation Serif"/>
              </a:rPr>
              <a:t>e</a:t>
            </a:r>
            <a:r>
              <a:rPr spc="-10" dirty="0">
                <a:latin typeface="Liberation Serif"/>
                <a:cs typeface="Liberation Serif"/>
              </a:rPr>
              <a:t>r</a:t>
            </a:r>
            <a:r>
              <a:rPr spc="-20" dirty="0">
                <a:latin typeface="Liberation Serif"/>
                <a:cs typeface="Liberation Serif"/>
              </a:rPr>
              <a:t>m</a:t>
            </a:r>
            <a:r>
              <a:rPr spc="-5" dirty="0">
                <a:latin typeface="Liberation Serif"/>
                <a:cs typeface="Liberation Serif"/>
              </a:rPr>
              <a:t>a</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a:t>
            </a:r>
            <a:r>
              <a:rPr spc="-15" dirty="0">
                <a:latin typeface="Liberation Serif"/>
                <a:cs typeface="Liberation Serif"/>
              </a:rPr>
              <a:t>a</a:t>
            </a:r>
            <a:r>
              <a:rPr spc="5" dirty="0">
                <a:latin typeface="Liberation Serif"/>
                <a:cs typeface="Liberation Serif"/>
              </a:rPr>
              <a:t>g</a:t>
            </a:r>
            <a:r>
              <a:rPr spc="-10" dirty="0">
                <a:latin typeface="Liberation Serif"/>
                <a:cs typeface="Liberation Serif"/>
              </a:rPr>
              <a:t>e</a:t>
            </a:r>
            <a:r>
              <a:rPr spc="-5" dirty="0">
                <a:latin typeface="Times New Roman"/>
                <a:cs typeface="Times New Roman"/>
              </a:rPr>
              <a:t> </a:t>
            </a:r>
            <a:r>
              <a:rPr dirty="0">
                <a:latin typeface="Liberation Serif"/>
                <a:cs typeface="Liberation Serif"/>
              </a:rPr>
              <a:t>–</a:t>
            </a:r>
            <a:r>
              <a:rPr spc="5" dirty="0">
                <a:latin typeface="Times New Roman"/>
                <a:cs typeface="Times New Roman"/>
              </a:rPr>
              <a:t> </a:t>
            </a:r>
            <a:r>
              <a:rPr spc="-10" dirty="0">
                <a:latin typeface="Liberation Serif"/>
                <a:cs typeface="Liberation Serif"/>
              </a:rPr>
              <a:t>nonvo</a:t>
            </a:r>
            <a:r>
              <a:rPr dirty="0">
                <a:latin typeface="Liberation Serif"/>
                <a:cs typeface="Liberation Serif"/>
              </a:rPr>
              <a:t>l</a:t>
            </a:r>
            <a:r>
              <a:rPr spc="-1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0" dirty="0">
                <a:latin typeface="Liberation Serif"/>
                <a:cs typeface="Liberation Serif"/>
              </a:rPr>
              <a:t>le</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M</a:t>
            </a:r>
            <a:r>
              <a:rPr dirty="0">
                <a:latin typeface="Liberation Serif"/>
                <a:cs typeface="Liberation Serif"/>
              </a:rPr>
              <a:t>i</a:t>
            </a:r>
            <a:r>
              <a:rPr spc="-15" dirty="0">
                <a:latin typeface="Liberation Serif"/>
                <a:cs typeface="Liberation Serif"/>
              </a:rPr>
              <a:t>c</a:t>
            </a:r>
            <a:r>
              <a:rPr spc="-10" dirty="0">
                <a:latin typeface="Liberation Serif"/>
                <a:cs typeface="Liberation Serif"/>
              </a:rPr>
              <a:t>roprogr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mi</a:t>
            </a:r>
            <a:r>
              <a:rPr dirty="0">
                <a:latin typeface="Liberation Serif"/>
                <a:cs typeface="Liberation Serif"/>
              </a:rPr>
              <a:t>ng</a:t>
            </a:r>
          </a:p>
          <a:p>
            <a:pPr marL="195580" indent="-182880" fontAlgn="auto">
              <a:spcBef>
                <a:spcPts val="910"/>
              </a:spcBef>
              <a:spcAft>
                <a:spcPts val="0"/>
              </a:spcAft>
              <a:buClr>
                <a:srgbClr val="252525"/>
              </a:buClr>
              <a:buFont typeface="DejaVu Serif"/>
              <a:buChar char="◦"/>
              <a:tabLst>
                <a:tab pos="195580" algn="l"/>
              </a:tabLst>
              <a:defRPr/>
            </a:pPr>
            <a:r>
              <a:rPr spc="-20" dirty="0">
                <a:latin typeface="Liberation Serif"/>
                <a:cs typeface="Liberation Serif"/>
              </a:rPr>
              <a:t>L</a:t>
            </a:r>
            <a:r>
              <a:rPr dirty="0">
                <a:latin typeface="Liberation Serif"/>
                <a:cs typeface="Liberation Serif"/>
              </a:rPr>
              <a:t>i</a:t>
            </a:r>
            <a:r>
              <a:rPr spc="-10" dirty="0">
                <a:latin typeface="Liberation Serif"/>
                <a:cs typeface="Liberation Serif"/>
              </a:rPr>
              <a:t>br</a:t>
            </a:r>
            <a:r>
              <a:rPr spc="-15" dirty="0">
                <a:latin typeface="Liberation Serif"/>
                <a:cs typeface="Liberation Serif"/>
              </a:rPr>
              <a:t>a</a:t>
            </a:r>
            <a:r>
              <a:rPr dirty="0">
                <a:latin typeface="Liberation Serif"/>
                <a:cs typeface="Liberation Serif"/>
              </a:rPr>
              <a:t>ry</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ubrou</a:t>
            </a:r>
            <a:r>
              <a:rPr dirty="0">
                <a:latin typeface="Liberation Serif"/>
                <a:cs typeface="Liberation Serif"/>
              </a:rPr>
              <a:t>t</a:t>
            </a:r>
            <a:r>
              <a:rPr spc="-10" dirty="0">
                <a:latin typeface="Liberation Serif"/>
                <a:cs typeface="Liberation Serif"/>
              </a:rPr>
              <a:t>in</a:t>
            </a:r>
            <a:r>
              <a:rPr spc="-15" dirty="0">
                <a:latin typeface="Liberation Serif"/>
                <a:cs typeface="Liberation Serif"/>
              </a:rPr>
              <a:t>e</a:t>
            </a:r>
            <a:r>
              <a:rPr dirty="0">
                <a:latin typeface="Liberation Serif"/>
                <a:cs typeface="Liberation Serif"/>
              </a:rPr>
              <a:t>s</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S</a:t>
            </a:r>
            <a:r>
              <a:rPr spc="5" dirty="0">
                <a:latin typeface="Liberation Serif"/>
                <a:cs typeface="Liberation Serif"/>
              </a:rPr>
              <a:t>y</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e</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5" dirty="0">
                <a:latin typeface="Liberation Serif"/>
                <a:cs typeface="Liberation Serif"/>
              </a:rPr>
              <a:t>p</a:t>
            </a:r>
            <a:r>
              <a:rPr spc="5" dirty="0">
                <a:latin typeface="Liberation Serif"/>
                <a:cs typeface="Liberation Serif"/>
              </a:rPr>
              <a:t>r</a:t>
            </a:r>
            <a:r>
              <a:rPr spc="-15" dirty="0">
                <a:latin typeface="Liberation Serif"/>
                <a:cs typeface="Liberation Serif"/>
              </a:rPr>
              <a:t>o</a:t>
            </a:r>
            <a:r>
              <a:rPr spc="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0" dirty="0">
                <a:latin typeface="Liberation Serif"/>
                <a:cs typeface="Liberation Serif"/>
              </a:rPr>
              <a:t>(BI</a:t>
            </a:r>
            <a:r>
              <a:rPr spc="-5" dirty="0">
                <a:latin typeface="Liberation Serif"/>
                <a:cs typeface="Liberation Serif"/>
              </a:rPr>
              <a:t>OS)</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F</a:t>
            </a:r>
            <a:r>
              <a:rPr spc="5" dirty="0">
                <a:latin typeface="Liberation Serif"/>
                <a:cs typeface="Liberation Serif"/>
              </a:rPr>
              <a:t>u</a:t>
            </a:r>
            <a:r>
              <a:rPr spc="-15" dirty="0">
                <a:latin typeface="Liberation Serif"/>
                <a:cs typeface="Liberation Serif"/>
              </a:rPr>
              <a:t>n</a:t>
            </a:r>
            <a:r>
              <a:rPr spc="-5" dirty="0">
                <a:latin typeface="Liberation Serif"/>
                <a:cs typeface="Liberation Serif"/>
              </a:rPr>
              <a:t>c</a:t>
            </a:r>
            <a:r>
              <a:rPr spc="-10" dirty="0">
                <a:latin typeface="Liberation Serif"/>
                <a:cs typeface="Liberation Serif"/>
              </a:rPr>
              <a:t>t</a:t>
            </a:r>
            <a:r>
              <a:rPr dirty="0">
                <a:latin typeface="Liberation Serif"/>
                <a:cs typeface="Liberation Serif"/>
              </a:rPr>
              <a:t>ion</a:t>
            </a:r>
            <a:r>
              <a:rPr dirty="0">
                <a:latin typeface="Times New Roman"/>
                <a:cs typeface="Times New Roman"/>
              </a:rPr>
              <a:t> </a:t>
            </a:r>
            <a:r>
              <a:rPr dirty="0">
                <a:latin typeface="Liberation Serif"/>
                <a:cs typeface="Liberation Serif"/>
              </a:rPr>
              <a:t>t</a:t>
            </a:r>
            <a:r>
              <a:rPr spc="-15" dirty="0">
                <a:latin typeface="Liberation Serif"/>
                <a:cs typeface="Liberation Serif"/>
              </a:rPr>
              <a:t>a</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s</a:t>
            </a:r>
          </a:p>
          <a:p>
            <a:pPr marL="195580" indent="-182880" fontAlgn="auto">
              <a:lnSpc>
                <a:spcPts val="2150"/>
              </a:lnSpc>
              <a:spcBef>
                <a:spcPts val="900"/>
              </a:spcBef>
              <a:spcAft>
                <a:spcPts val="0"/>
              </a:spcAft>
              <a:buClr>
                <a:srgbClr val="252525"/>
              </a:buClr>
              <a:buFont typeface="DejaVu Serif"/>
              <a:buChar char="◦"/>
              <a:tabLst>
                <a:tab pos="195580" algn="l"/>
              </a:tabLst>
              <a:defRPr/>
            </a:pPr>
            <a:r>
              <a:rPr spc="-20" dirty="0">
                <a:latin typeface="Liberation Serif"/>
                <a:cs typeface="Liberation Serif"/>
              </a:rPr>
              <a:t>E</a:t>
            </a:r>
            <a:r>
              <a:rPr spc="-10" dirty="0">
                <a:latin typeface="Liberation Serif"/>
                <a:cs typeface="Liberation Serif"/>
              </a:rPr>
              <a:t>mb</a:t>
            </a:r>
            <a:r>
              <a:rPr spc="-15" dirty="0">
                <a:latin typeface="Liberation Serif"/>
                <a:cs typeface="Liberation Serif"/>
              </a:rPr>
              <a:t>e</a:t>
            </a:r>
            <a:r>
              <a:rPr spc="-10" dirty="0">
                <a:latin typeface="Liberation Serif"/>
                <a:cs typeface="Liberation Serif"/>
              </a:rPr>
              <a:t>dd</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5" dirty="0">
                <a:latin typeface="Liberation Serif"/>
                <a:cs typeface="Liberation Serif"/>
              </a:rPr>
              <a:t>sy</a:t>
            </a:r>
            <a:r>
              <a:rPr spc="-15" dirty="0">
                <a:latin typeface="Liberation Serif"/>
                <a:cs typeface="Liberation Serif"/>
              </a:rPr>
              <a:t>s</a:t>
            </a:r>
            <a:r>
              <a:rPr dirty="0">
                <a:latin typeface="Liberation Serif"/>
                <a:cs typeface="Liberation Serif"/>
              </a:rPr>
              <a:t>t</a:t>
            </a:r>
            <a:r>
              <a:rPr spc="-15" dirty="0">
                <a:latin typeface="Liberation Serif"/>
                <a:cs typeface="Liberation Serif"/>
              </a:rPr>
              <a:t>em</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d</a:t>
            </a:r>
            <a:r>
              <a:rPr spc="-10" dirty="0">
                <a:latin typeface="Liberation Serif"/>
                <a:cs typeface="Liberation Serif"/>
              </a:rPr>
              <a:t>e</a:t>
            </a:r>
            <a:endParaRPr dirty="0">
              <a:latin typeface="Liberation Serif"/>
              <a:cs typeface="Liberation Serif"/>
            </a:endParaRPr>
          </a:p>
        </p:txBody>
      </p:sp>
      <p:sp>
        <p:nvSpPr>
          <p:cNvPr id="13316" name="object 4">
            <a:extLst>
              <a:ext uri="{FF2B5EF4-FFF2-40B4-BE49-F238E27FC236}">
                <a16:creationId xmlns:a16="http://schemas.microsoft.com/office/drawing/2014/main" id="{D4F9053B-85AC-4C1A-B727-DAB303D9CD7E}"/>
              </a:ext>
            </a:extLst>
          </p:cNvPr>
          <p:cNvSpPr>
            <a:spLocks noChangeArrowheads="1"/>
          </p:cNvSpPr>
          <p:nvPr/>
        </p:nvSpPr>
        <p:spPr bwMode="auto">
          <a:xfrm>
            <a:off x="7559675" y="2657475"/>
            <a:ext cx="3968750" cy="27876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0B2CB67-D367-4A75-A6DC-B795B22F91E1}"/>
              </a:ext>
            </a:extLst>
          </p:cNvPr>
          <p:cNvSpPr txBox="1"/>
          <p:nvPr/>
        </p:nvSpPr>
        <p:spPr>
          <a:xfrm>
            <a:off x="1146175" y="2170113"/>
            <a:ext cx="9756775" cy="295311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lnSpc>
                <a:spcPct val="150000"/>
              </a:lnSpc>
              <a:buClr>
                <a:srgbClr val="252525"/>
              </a:buClr>
              <a:buFont typeface="Arial" panose="020B0604020202020204" pitchFamily="34" charset="0"/>
              <a:buChar char="•"/>
            </a:pP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endParaRPr lang="en-US" altLang="en-US" sz="2000" dirty="0">
              <a:latin typeface="+mn-lt"/>
              <a:cs typeface="Times New Roman" panose="02020603050405020304" pitchFamily="18" charset="0"/>
            </a:endParaRPr>
          </a:p>
          <a:p>
            <a:pPr marL="355600" indent="-342900">
              <a:lnSpc>
                <a:spcPct val="150000"/>
              </a:lnSpc>
              <a:buFont typeface="Arial" panose="020B0604020202020204" pitchFamily="34" charset="0"/>
              <a:buChar char="•"/>
            </a:pPr>
            <a:r>
              <a:rPr lang="en-US" altLang="en-US" sz="2000" dirty="0">
                <a:latin typeface="+mn-lt"/>
                <a:cs typeface="Liberation Serif" pitchFamily="18" charset="0"/>
              </a:rPr>
              <a:t>If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determined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vendor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sold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empty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completed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p>
        </p:txBody>
      </p:sp>
      <p:sp>
        <p:nvSpPr>
          <p:cNvPr id="4" name="TextBox 3">
            <a:extLst>
              <a:ext uri="{FF2B5EF4-FFF2-40B4-BE49-F238E27FC236}">
                <a16:creationId xmlns:a16="http://schemas.microsoft.com/office/drawing/2014/main" id="{D98DDC5D-4E8D-44E3-9CDD-B2A2300C9774}"/>
              </a:ext>
            </a:extLst>
          </p:cNvPr>
          <p:cNvSpPr txBox="1"/>
          <p:nvPr/>
        </p:nvSpPr>
        <p:spPr>
          <a:xfrm>
            <a:off x="1146175" y="630315"/>
            <a:ext cx="4091650" cy="646331"/>
          </a:xfrm>
          <a:prstGeom prst="rect">
            <a:avLst/>
          </a:prstGeom>
          <a:noFill/>
        </p:spPr>
        <p:txBody>
          <a:bodyPr wrap="square" rtlCol="0">
            <a:spAutoFit/>
          </a:bodyPr>
          <a:lstStyle/>
          <a:p>
            <a:r>
              <a:rPr lang="en-US" sz="3600" spc="-170" dirty="0">
                <a:cs typeface="Liberation Sans"/>
              </a:rPr>
              <a:t>T</a:t>
            </a:r>
            <a:r>
              <a:rPr lang="en-US" sz="3600" spc="-10" dirty="0">
                <a:cs typeface="Liberation Sans"/>
              </a:rPr>
              <a:t>y</a:t>
            </a:r>
            <a:r>
              <a:rPr lang="en-US" sz="3600" spc="-5" dirty="0">
                <a:cs typeface="Liberation Sans"/>
              </a:rPr>
              <a:t>p</a:t>
            </a:r>
            <a:r>
              <a:rPr lang="en-US" sz="3600" dirty="0">
                <a:cs typeface="Liberation Sans"/>
              </a:rPr>
              <a:t>es</a:t>
            </a:r>
            <a:r>
              <a:rPr lang="en-US" sz="3600" spc="80" dirty="0">
                <a:cs typeface="Times New Roman"/>
              </a:rPr>
              <a:t> </a:t>
            </a:r>
            <a:r>
              <a:rPr lang="en-US" sz="3600" spc="-5" dirty="0">
                <a:cs typeface="Liberation Sans"/>
              </a:rPr>
              <a:t>o</a:t>
            </a:r>
            <a:r>
              <a:rPr lang="en-US" sz="3600" dirty="0">
                <a:cs typeface="Liberation Sans"/>
              </a:rPr>
              <a:t>f</a:t>
            </a:r>
            <a:r>
              <a:rPr lang="en-US" sz="3600" spc="85" dirty="0">
                <a:cs typeface="Times New Roman"/>
              </a:rPr>
              <a:t> </a:t>
            </a:r>
            <a:r>
              <a:rPr lang="en-US" sz="3600" spc="-5" dirty="0">
                <a:cs typeface="Liberation Sans"/>
              </a:rPr>
              <a:t>R</a:t>
            </a:r>
            <a:r>
              <a:rPr lang="en-US" sz="3600" spc="-10" dirty="0">
                <a:cs typeface="Liberation Sans"/>
              </a:rPr>
              <a:t>O</a:t>
            </a:r>
            <a:r>
              <a:rPr lang="en-US" sz="3600" dirty="0">
                <a:cs typeface="Liberation Sans"/>
              </a:rPr>
              <a:t>M</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F493C29-979F-4949-B7B6-3D7E48A0723B}"/>
              </a:ext>
            </a:extLst>
          </p:cNvPr>
          <p:cNvSpPr txBox="1"/>
          <p:nvPr/>
        </p:nvSpPr>
        <p:spPr>
          <a:xfrm>
            <a:off x="1146175" y="730250"/>
            <a:ext cx="8375650" cy="1217834"/>
          </a:xfrm>
          <a:prstGeom prst="rect">
            <a:avLst/>
          </a:prstGeom>
        </p:spPr>
        <p:txBody>
          <a:bodyPr lIns="0" tIns="0" rIns="0" bIns="0">
            <a:spAutoFit/>
          </a:bodyPr>
          <a:lstStyle>
            <a:lvl1pPr marL="12700" indent="1873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5025"/>
              </a:lnSpc>
            </a:pPr>
            <a:r>
              <a:rPr lang="en-US" altLang="en-US" sz="3600" dirty="0">
                <a:latin typeface="DejaVu Sans" pitchFamily="34" charset="0"/>
                <a:cs typeface="DejaVu Sans" pitchFamily="34" charset="0"/>
              </a:rPr>
              <a:t>PROM</a:t>
            </a:r>
            <a:r>
              <a:rPr lang="en-US" altLang="en-US" sz="3600" dirty="0">
                <a:latin typeface="Times New Roman" panose="02020603050405020304" pitchFamily="18" charset="0"/>
                <a:cs typeface="Times New Roman" panose="02020603050405020304" pitchFamily="18" charset="0"/>
              </a:rPr>
              <a:t> </a:t>
            </a:r>
          </a:p>
          <a:p>
            <a:pPr>
              <a:lnSpc>
                <a:spcPts val="5025"/>
              </a:lnSpc>
            </a:pPr>
            <a:r>
              <a:rPr lang="en-US" altLang="en-US" sz="3600" dirty="0">
                <a:latin typeface="DejaVu Sans" pitchFamily="34" charset="0"/>
                <a:cs typeface="DejaVu Sans" pitchFamily="34" charset="0"/>
              </a:rPr>
              <a:t>(Programmable</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Read</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Only</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Memory)</a:t>
            </a:r>
          </a:p>
        </p:txBody>
      </p:sp>
      <p:sp>
        <p:nvSpPr>
          <p:cNvPr id="3" name="object 3">
            <a:extLst>
              <a:ext uri="{FF2B5EF4-FFF2-40B4-BE49-F238E27FC236}">
                <a16:creationId xmlns:a16="http://schemas.microsoft.com/office/drawing/2014/main" id="{22FF99B9-1F7A-45A6-9726-2E131C44D9BD}"/>
              </a:ext>
            </a:extLst>
          </p:cNvPr>
          <p:cNvSpPr txBox="1"/>
          <p:nvPr/>
        </p:nvSpPr>
        <p:spPr>
          <a:xfrm>
            <a:off x="1146175" y="2182813"/>
            <a:ext cx="9310688" cy="2620204"/>
          </a:xfrm>
          <a:prstGeom prst="rect">
            <a:avLst/>
          </a:prstGeom>
        </p:spPr>
        <p:txBody>
          <a:bodyPr lIns="0" tIns="0" rIns="0" bIns="0">
            <a:spAutoFit/>
          </a:bodyPr>
          <a:lstStyle/>
          <a:p>
            <a:pPr marL="298450" indent="-285750" fontAlgn="auto">
              <a:spcBef>
                <a:spcPts val="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dirty="0">
                <a:latin typeface="Liberation Serif"/>
                <a:cs typeface="Liberation Serif"/>
              </a:rPr>
              <a:t>is</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fi</a:t>
            </a:r>
            <a:r>
              <a:rPr spc="-5" dirty="0">
                <a:latin typeface="Liberation Serif"/>
                <a:cs typeface="Liberation Serif"/>
              </a:rPr>
              <a:t>e</a:t>
            </a:r>
            <a:r>
              <a:rPr spc="-10" dirty="0">
                <a:latin typeface="Liberation Serif"/>
                <a:cs typeface="Liberation Serif"/>
              </a:rPr>
              <a:t>l</a:t>
            </a:r>
            <a:r>
              <a:rPr dirty="0">
                <a:latin typeface="Liberation Serif"/>
                <a:cs typeface="Liberation Serif"/>
              </a:rPr>
              <a:t>d</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l</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e</a:t>
            </a:r>
            <a:r>
              <a:rPr spc="-10" dirty="0">
                <a:latin typeface="Liberation Serif"/>
                <a:cs typeface="Liberation Serif"/>
              </a:rPr>
              <a:t>v</a:t>
            </a:r>
            <a:r>
              <a:rPr dirty="0">
                <a:latin typeface="Liberation Serif"/>
                <a:cs typeface="Liberation Serif"/>
              </a:rPr>
              <a:t>i</a:t>
            </a:r>
            <a:r>
              <a:rPr spc="-15" dirty="0">
                <a:latin typeface="Liberation Serif"/>
                <a:cs typeface="Liberation Serif"/>
              </a:rPr>
              <a:t>ce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c</a:t>
            </a:r>
            <a:r>
              <a:rPr dirty="0">
                <a:latin typeface="Liberation Serif"/>
                <a:cs typeface="Liberation Serif"/>
              </a:rPr>
              <a:t>u</a:t>
            </a:r>
            <a:r>
              <a:rPr spc="-15" dirty="0">
                <a:latin typeface="Liberation Serif"/>
                <a:cs typeface="Liberation Serif"/>
              </a:rPr>
              <a:t>s</a:t>
            </a:r>
            <a:r>
              <a:rPr dirty="0">
                <a:latin typeface="Liberation Serif"/>
                <a:cs typeface="Liberation Serif"/>
              </a:rPr>
              <a:t>t</a:t>
            </a:r>
            <a:r>
              <a:rPr spc="-10" dirty="0">
                <a:latin typeface="Liberation Serif"/>
                <a:cs typeface="Liberation Serif"/>
              </a:rPr>
              <a:t>o</a:t>
            </a:r>
            <a:r>
              <a:rPr spc="-20" dirty="0">
                <a:latin typeface="Liberation Serif"/>
                <a:cs typeface="Liberation Serif"/>
              </a:rPr>
              <a:t>m</a:t>
            </a:r>
            <a:r>
              <a:rPr spc="-15" dirty="0">
                <a:latin typeface="Liberation Serif"/>
                <a:cs typeface="Liberation Serif"/>
              </a:rPr>
              <a:t>e</a:t>
            </a:r>
            <a:r>
              <a:rPr dirty="0">
                <a:latin typeface="Liberation Serif"/>
                <a:cs typeface="Liberation Serif"/>
              </a:rPr>
              <a:t>r</a:t>
            </a:r>
            <a:r>
              <a:rPr spc="5" dirty="0">
                <a:latin typeface="Times New Roman"/>
                <a:cs typeface="Times New Roman"/>
              </a:rPr>
              <a:t> </a:t>
            </a:r>
            <a:r>
              <a:rPr dirty="0">
                <a:latin typeface="Liberation Serif"/>
                <a:cs typeface="Liberation Serif"/>
              </a:rPr>
              <a:t>buy</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bl</a:t>
            </a:r>
            <a:r>
              <a:rPr spc="-5" dirty="0">
                <a:latin typeface="Liberation Serif"/>
                <a:cs typeface="Liberation Serif"/>
              </a:rPr>
              <a:t>a</a:t>
            </a:r>
            <a:r>
              <a:rPr spc="-15" dirty="0">
                <a:latin typeface="Liberation Serif"/>
                <a:cs typeface="Liberation Serif"/>
              </a:rPr>
              <a:t>n</a:t>
            </a:r>
            <a:r>
              <a:rPr dirty="0">
                <a:latin typeface="Liberation Serif"/>
                <a:cs typeface="Liberation Serif"/>
              </a:rPr>
              <a:t>k</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dirty="0">
                <a:latin typeface="Liberation Serif"/>
                <a:cs typeface="Liberation Serif"/>
              </a:rPr>
              <a:t>nd</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o</a:t>
            </a:r>
            <a:r>
              <a:rPr spc="-10" dirty="0">
                <a:latin typeface="Liberation Serif"/>
                <a:cs typeface="Liberation Serif"/>
              </a:rPr>
              <a:t>re</a:t>
            </a:r>
            <a:r>
              <a:rPr spc="15" dirty="0">
                <a:latin typeface="Times New Roman"/>
                <a:cs typeface="Times New Roman"/>
              </a:rPr>
              <a:t> </a:t>
            </a:r>
            <a:r>
              <a:rPr spc="-15" dirty="0">
                <a:latin typeface="Liberation Serif"/>
                <a:cs typeface="Liberation Serif"/>
              </a:rPr>
              <a:t>d</a:t>
            </a:r>
            <a:r>
              <a:rPr spc="-5" dirty="0">
                <a:latin typeface="Liberation Serif"/>
                <a:cs typeface="Liberation Serif"/>
              </a:rPr>
              <a:t>e</a:t>
            </a:r>
            <a:r>
              <a:rPr spc="-15" dirty="0">
                <a:latin typeface="Liberation Serif"/>
                <a:cs typeface="Liberation Serif"/>
              </a:rPr>
              <a:t>si</a:t>
            </a:r>
            <a:r>
              <a:rPr spc="-10" dirty="0">
                <a:latin typeface="Liberation Serif"/>
                <a:cs typeface="Liberation Serif"/>
              </a:rPr>
              <a:t>r</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a</a:t>
            </a:r>
            <a:r>
              <a:rPr dirty="0">
                <a:latin typeface="Liberation Serif"/>
                <a:cs typeface="Liberation Serif"/>
              </a:rPr>
              <a:t>t</a:t>
            </a:r>
            <a:r>
              <a:rPr spc="-10" dirty="0">
                <a:latin typeface="Liberation Serif"/>
                <a:cs typeface="Liberation Serif"/>
              </a:rPr>
              <a:t>a</a:t>
            </a:r>
            <a:r>
              <a:rPr spc="5" dirty="0">
                <a:latin typeface="Times New Roman"/>
                <a:cs typeface="Times New Roman"/>
              </a:rPr>
              <a:t> </a:t>
            </a:r>
            <a:r>
              <a:rPr dirty="0">
                <a:latin typeface="Liberation Serif"/>
                <a:cs typeface="Liberation Serif"/>
              </a:rPr>
              <a:t>u</a:t>
            </a:r>
            <a:r>
              <a:rPr spc="-15" dirty="0">
                <a:latin typeface="Liberation Serif"/>
                <a:cs typeface="Liberation Serif"/>
              </a:rPr>
              <a:t>s</a:t>
            </a:r>
            <a:r>
              <a:rPr dirty="0">
                <a:latin typeface="Liberation Serif"/>
                <a:cs typeface="Liberation Serif"/>
              </a:rPr>
              <a:t>ing</a:t>
            </a:r>
            <a:r>
              <a:rPr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e</a:t>
            </a:r>
            <a:r>
              <a:rPr spc="-10" dirty="0">
                <a:latin typeface="Liberation Serif"/>
                <a:cs typeface="Liberation Serif"/>
              </a:rPr>
              <a:t>r(burn</a:t>
            </a:r>
            <a:r>
              <a:rPr spc="-5" dirty="0">
                <a:latin typeface="Liberation Serif"/>
                <a:cs typeface="Liberation Serif"/>
              </a:rPr>
              <a:t>e</a:t>
            </a:r>
            <a:r>
              <a:rPr dirty="0">
                <a:latin typeface="Liberation Serif"/>
                <a:cs typeface="Liberation Serif"/>
              </a:rPr>
              <a:t>r).</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5" dirty="0">
                <a:latin typeface="Liberation Serif"/>
                <a:cs typeface="Liberation Serif"/>
              </a:rPr>
              <a:t>r</a:t>
            </a:r>
            <a:r>
              <a:rPr spc="-1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i</a:t>
            </a:r>
            <a:r>
              <a:rPr spc="-10" dirty="0">
                <a:latin typeface="Liberation Serif"/>
                <a:cs typeface="Liberation Serif"/>
              </a:rPr>
              <a:t>li</a:t>
            </a:r>
            <a:r>
              <a:rPr dirty="0">
                <a:latin typeface="Liberation Serif"/>
                <a:cs typeface="Liberation Serif"/>
              </a:rPr>
              <a:t>ty</a:t>
            </a:r>
            <a:r>
              <a:rPr dirty="0">
                <a:latin typeface="Times New Roman"/>
                <a:cs typeface="Times New Roman"/>
              </a:rPr>
              <a:t> </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hi</a:t>
            </a:r>
            <a:r>
              <a:rPr spc="-5" dirty="0">
                <a:latin typeface="Liberation Serif"/>
                <a:cs typeface="Liberation Serif"/>
              </a:rPr>
              <a:t>e</a:t>
            </a:r>
            <a:r>
              <a:rPr spc="-10" dirty="0">
                <a:latin typeface="Liberation Serif"/>
                <a:cs typeface="Liberation Serif"/>
              </a:rPr>
              <a:t>v</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dirty="0">
                <a:latin typeface="Liberation Serif"/>
                <a:cs typeface="Liberation Serif"/>
              </a:rPr>
              <a:t>by</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dirty="0">
                <a:latin typeface="Liberation Serif"/>
                <a:cs typeface="Liberation Serif"/>
              </a:rPr>
              <a:t>ing</a:t>
            </a:r>
            <a:r>
              <a:rPr dirty="0">
                <a:latin typeface="Times New Roman"/>
                <a:cs typeface="Times New Roman"/>
              </a:rPr>
              <a:t> </a:t>
            </a:r>
            <a:r>
              <a:rPr spc="-10" dirty="0">
                <a:latin typeface="Liberation Serif"/>
                <a:cs typeface="Liberation Serif"/>
              </a:rPr>
              <a:t>a</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t</a:t>
            </a:r>
            <a:r>
              <a:rPr spc="5" dirty="0">
                <a:latin typeface="Times New Roman"/>
                <a:cs typeface="Times New Roman"/>
              </a:rPr>
              <a:t> </a:t>
            </a:r>
            <a:r>
              <a:rPr spc="-10" dirty="0">
                <a:latin typeface="Liberation Serif"/>
                <a:cs typeface="Liberation Serif"/>
              </a:rPr>
              <a:t>po</a:t>
            </a:r>
            <a:r>
              <a:rPr dirty="0">
                <a:latin typeface="Liberation Serif"/>
                <a:cs typeface="Liberation Serif"/>
              </a:rPr>
              <a:t>i</a:t>
            </a:r>
            <a:r>
              <a:rPr spc="-10" dirty="0">
                <a:latin typeface="Liberation Serif"/>
                <a:cs typeface="Liberation Serif"/>
              </a:rPr>
              <a:t>nt</a:t>
            </a:r>
            <a:r>
              <a:rPr spc="5" dirty="0">
                <a:latin typeface="Times New Roman"/>
                <a:cs typeface="Times New Roman"/>
              </a:rPr>
              <a:t> </a:t>
            </a:r>
            <a:r>
              <a:rPr spc="-204" dirty="0">
                <a:latin typeface="Liberation Serif"/>
                <a:cs typeface="Liberation Serif"/>
              </a:rPr>
              <a:t>P</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B</a:t>
            </a:r>
            <a:r>
              <a:rPr spc="-15" dirty="0">
                <a:latin typeface="Liberation Serif"/>
                <a:cs typeface="Liberation Serif"/>
              </a:rPr>
              <a:t>e</a:t>
            </a:r>
            <a:r>
              <a:rPr spc="-10" dirty="0">
                <a:latin typeface="Liberation Serif"/>
                <a:cs typeface="Liberation Serif"/>
              </a:rPr>
              <a:t>fore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t</a:t>
            </a:r>
            <a:r>
              <a:rPr spc="5" dirty="0">
                <a:latin typeface="Liberation Serif"/>
                <a:cs typeface="Liberation Serif"/>
              </a:rPr>
              <a:t>h</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m</a:t>
            </a:r>
            <a:r>
              <a:rPr spc="-15" dirty="0">
                <a:latin typeface="Liberation Serif"/>
                <a:cs typeface="Liberation Serif"/>
              </a:rPr>
              <a:t>e</a:t>
            </a:r>
            <a:r>
              <a:rPr spc="-10" dirty="0">
                <a:latin typeface="Liberation Serif"/>
                <a:cs typeface="Liberation Serif"/>
              </a:rPr>
              <a:t>m</a:t>
            </a:r>
            <a:r>
              <a:rPr dirty="0">
                <a:latin typeface="Liberation Serif"/>
                <a:cs typeface="Liberation Serif"/>
              </a:rPr>
              <a:t>ory</a:t>
            </a:r>
            <a:r>
              <a:rPr dirty="0">
                <a:latin typeface="Times New Roman"/>
                <a:cs typeface="Times New Roman"/>
              </a:rPr>
              <a:t> </a:t>
            </a:r>
            <a:r>
              <a:rPr spc="-5" dirty="0">
                <a:latin typeface="Liberation Serif"/>
                <a:cs typeface="Liberation Serif"/>
              </a:rPr>
              <a:t>c</a:t>
            </a:r>
            <a:r>
              <a:rPr spc="-10" dirty="0">
                <a:latin typeface="Liberation Serif"/>
                <a:cs typeface="Liberation Serif"/>
              </a:rPr>
              <a:t>ont</a:t>
            </a:r>
            <a:r>
              <a:rPr spc="-5" dirty="0">
                <a:latin typeface="Liberation Serif"/>
                <a:cs typeface="Liberation Serif"/>
              </a:rPr>
              <a:t>a</a:t>
            </a:r>
            <a:r>
              <a:rPr spc="-10" dirty="0">
                <a:latin typeface="Liberation Serif"/>
                <a:cs typeface="Liberation Serif"/>
              </a:rPr>
              <a:t>i</a:t>
            </a:r>
            <a:r>
              <a:rPr dirty="0">
                <a:latin typeface="Liberation Serif"/>
                <a:cs typeface="Liberation Serif"/>
              </a:rPr>
              <a:t>ns</a:t>
            </a:r>
            <a:r>
              <a:rPr spc="-5" dirty="0">
                <a:latin typeface="Times New Roman"/>
                <a:cs typeface="Times New Roman"/>
              </a:rPr>
              <a:t> </a:t>
            </a:r>
            <a:r>
              <a:rPr spc="-15" dirty="0">
                <a:latin typeface="Liberation Serif"/>
                <a:cs typeface="Liberation Serif"/>
              </a:rPr>
              <a:t>a</a:t>
            </a:r>
            <a:r>
              <a:rPr dirty="0">
                <a:latin typeface="Liberation Serif"/>
                <a:cs typeface="Liberation Serif"/>
              </a:rPr>
              <a:t>l</a:t>
            </a:r>
            <a:r>
              <a:rPr spc="-5" dirty="0">
                <a:latin typeface="Liberation Serif"/>
                <a:cs typeface="Liberation Serif"/>
              </a:rPr>
              <a:t>l</a:t>
            </a:r>
            <a:r>
              <a:rPr spc="5" dirty="0">
                <a:latin typeface="Times New Roman"/>
                <a:cs typeface="Times New Roman"/>
              </a:rPr>
              <a:t> </a:t>
            </a:r>
            <a:r>
              <a:rPr dirty="0">
                <a:latin typeface="Liberation Serif"/>
                <a:cs typeface="Liberation Serif"/>
              </a:rPr>
              <a:t>0s</a:t>
            </a:r>
          </a:p>
          <a:p>
            <a:pPr marL="298450" indent="-285750" fontAlgn="auto">
              <a:spcBef>
                <a:spcPts val="91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dirty="0">
                <a:latin typeface="Liberation Serif"/>
                <a:cs typeface="Liberation Serif"/>
              </a:rPr>
              <a:t>r</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spc="5" dirty="0">
                <a:latin typeface="Times New Roman"/>
                <a:cs typeface="Times New Roman"/>
              </a:rPr>
              <a:t> </a:t>
            </a:r>
            <a:r>
              <a:rPr dirty="0">
                <a:latin typeface="Liberation Serif"/>
                <a:cs typeface="Liberation Serif"/>
              </a:rPr>
              <a:t>1</a:t>
            </a:r>
            <a:r>
              <a:rPr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burni</a:t>
            </a:r>
            <a:r>
              <a:rPr dirty="0">
                <a:latin typeface="Liberation Serif"/>
                <a:cs typeface="Liberation Serif"/>
              </a:rPr>
              <a:t>ng</a:t>
            </a:r>
            <a:r>
              <a:rPr spc="5" dirty="0">
                <a:latin typeface="Times New Roman"/>
                <a:cs typeface="Times New Roman"/>
              </a:rPr>
              <a:t> </a:t>
            </a:r>
            <a:r>
              <a:rPr spc="-10" dirty="0">
                <a:latin typeface="Liberation Serif"/>
                <a:cs typeface="Liberation Serif"/>
              </a:rPr>
              <a:t>out</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0" dirty="0">
                <a:latin typeface="Liberation Serif"/>
                <a:cs typeface="Liberation Serif"/>
              </a:rPr>
              <a:t>i</a:t>
            </a:r>
            <a:r>
              <a:rPr dirty="0">
                <a:latin typeface="Liberation Serif"/>
                <a:cs typeface="Liberation Serif"/>
              </a:rPr>
              <a:t>n</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spc="-10" dirty="0">
                <a:latin typeface="Liberation Serif"/>
                <a:cs typeface="Liberation Serif"/>
              </a:rPr>
              <a:t>p</a:t>
            </a:r>
            <a:r>
              <a:rPr spc="-5" dirty="0">
                <a:latin typeface="Liberation Serif"/>
                <a:cs typeface="Liberation Serif"/>
              </a:rPr>
              <a:t>a</a:t>
            </a:r>
            <a:r>
              <a:rPr spc="-10" dirty="0">
                <a:latin typeface="Liberation Serif"/>
                <a:cs typeface="Liberation Serif"/>
              </a:rPr>
              <a:t>rti</a:t>
            </a:r>
            <a:r>
              <a:rPr spc="-5" dirty="0">
                <a:latin typeface="Liberation Serif"/>
                <a:cs typeface="Liberation Serif"/>
              </a:rPr>
              <a:t>c</a:t>
            </a:r>
            <a:r>
              <a:rPr spc="-10" dirty="0">
                <a:latin typeface="Liberation Serif"/>
                <a:cs typeface="Liberation Serif"/>
              </a:rPr>
              <a:t>ul</a:t>
            </a:r>
            <a:r>
              <a:rPr spc="-5" dirty="0">
                <a:latin typeface="Liberation Serif"/>
                <a:cs typeface="Liberation Serif"/>
              </a:rPr>
              <a:t>a</a:t>
            </a:r>
            <a:r>
              <a:rPr dirty="0">
                <a:latin typeface="Liberation Serif"/>
                <a:cs typeface="Liberation Serif"/>
              </a:rPr>
              <a:t>r</a:t>
            </a:r>
            <a:r>
              <a:rPr dirty="0">
                <a:latin typeface="Times New Roman"/>
                <a:cs typeface="Times New Roman"/>
              </a:rPr>
              <a:t> </a:t>
            </a:r>
            <a:r>
              <a:rPr spc="-5" dirty="0">
                <a:latin typeface="Liberation Serif"/>
                <a:cs typeface="Liberation Serif"/>
              </a:rPr>
              <a:t>c</a:t>
            </a:r>
            <a:r>
              <a:rPr spc="-15" dirty="0">
                <a:latin typeface="Liberation Serif"/>
                <a:cs typeface="Liberation Serif"/>
              </a:rPr>
              <a:t>e</a:t>
            </a:r>
            <a:r>
              <a:rPr spc="-10" dirty="0">
                <a:latin typeface="Liberation Serif"/>
                <a:cs typeface="Liberation Serif"/>
              </a:rPr>
              <a:t>l</a:t>
            </a:r>
            <a:r>
              <a:rPr spc="-5" dirty="0">
                <a:latin typeface="Liberation Serif"/>
                <a:cs typeface="Liberation Serif"/>
              </a:rPr>
              <a:t>l</a:t>
            </a:r>
            <a:r>
              <a:rPr spc="5" dirty="0">
                <a:latin typeface="Times New Roman"/>
                <a:cs typeface="Times New Roman"/>
              </a:rPr>
              <a:t> </a:t>
            </a:r>
            <a:r>
              <a:rPr spc="5" dirty="0">
                <a:latin typeface="Liberation Serif"/>
                <a:cs typeface="Liberation Serif"/>
              </a:rPr>
              <a:t>u</a:t>
            </a:r>
            <a:r>
              <a:rPr spc="-15" dirty="0">
                <a:latin typeface="Liberation Serif"/>
                <a:cs typeface="Liberation Serif"/>
              </a:rPr>
              <a:t>s</a:t>
            </a:r>
            <a:r>
              <a:rPr dirty="0">
                <a:latin typeface="Liberation Serif"/>
                <a:cs typeface="Liberation Serif"/>
              </a:rPr>
              <a:t>i</a:t>
            </a:r>
            <a:r>
              <a:rPr spc="-15" dirty="0">
                <a:latin typeface="Liberation Serif"/>
                <a:cs typeface="Liberation Serif"/>
              </a:rPr>
              <a:t>n</a:t>
            </a:r>
            <a:r>
              <a:rPr dirty="0">
                <a:latin typeface="Liberation Serif"/>
                <a:cs typeface="Liberation Serif"/>
              </a:rPr>
              <a:t>g</a:t>
            </a:r>
            <a:r>
              <a:rPr spc="5" dirty="0">
                <a:latin typeface="Times New Roman"/>
                <a:cs typeface="Times New Roman"/>
              </a:rPr>
              <a:t> </a:t>
            </a:r>
            <a:r>
              <a:rPr spc="-10" dirty="0">
                <a:latin typeface="Liberation Serif"/>
                <a:cs typeface="Liberation Serif"/>
              </a:rPr>
              <a:t>hi</a:t>
            </a:r>
            <a:r>
              <a:rPr spc="5" dirty="0">
                <a:latin typeface="Liberation Serif"/>
                <a:cs typeface="Liberation Serif"/>
              </a:rPr>
              <a:t>g</a:t>
            </a:r>
            <a:r>
              <a:rPr dirty="0">
                <a:latin typeface="Liberation Serif"/>
                <a:cs typeface="Liberation Serif"/>
              </a:rPr>
              <a:t>h</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u</a:t>
            </a:r>
            <a:r>
              <a:rPr spc="5" dirty="0">
                <a:latin typeface="Liberation Serif"/>
                <a:cs typeface="Liberation Serif"/>
              </a:rPr>
              <a:t>r</a:t>
            </a:r>
            <a:r>
              <a:rPr spc="-10" dirty="0">
                <a:latin typeface="Liberation Serif"/>
                <a:cs typeface="Liberation Serif"/>
              </a:rPr>
              <a:t>r</a:t>
            </a:r>
            <a:r>
              <a:rPr spc="-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0" dirty="0">
                <a:latin typeface="Liberation Serif"/>
                <a:cs typeface="Liberation Serif"/>
              </a:rPr>
              <a:t>pul</a:t>
            </a:r>
            <a:r>
              <a:rPr spc="-5" dirty="0">
                <a:latin typeface="Liberation Serif"/>
                <a:cs typeface="Liberation Serif"/>
              </a:rPr>
              <a:t>se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hi</a:t>
            </a:r>
            <a:r>
              <a:rPr dirty="0">
                <a:latin typeface="Liberation Serif"/>
                <a:cs typeface="Liberation Serif"/>
              </a:rPr>
              <a:t>p</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5" dirty="0">
                <a:latin typeface="Liberation Serif"/>
                <a:cs typeface="Liberation Serif"/>
              </a:rPr>
              <a:t>b</a:t>
            </a:r>
            <a:r>
              <a:rPr spc="-10" dirty="0">
                <a:latin typeface="Liberation Serif"/>
                <a:cs typeface="Liberation Serif"/>
              </a:rPr>
              <a:t>e</a:t>
            </a:r>
            <a:r>
              <a:rPr spc="-5" dirty="0">
                <a:latin typeface="Times New Roman"/>
                <a:cs typeface="Times New Roman"/>
              </a:rPr>
              <a:t> </a:t>
            </a:r>
            <a:r>
              <a:rPr spc="5" dirty="0">
                <a:latin typeface="Liberation Serif"/>
                <a:cs typeface="Liberation Serif"/>
              </a:rPr>
              <a:t>p</a:t>
            </a:r>
            <a:r>
              <a:rPr spc="-10"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onl</a:t>
            </a:r>
            <a:r>
              <a:rPr dirty="0">
                <a:latin typeface="Liberation Serif"/>
                <a:cs typeface="Liberation Serif"/>
              </a:rPr>
              <a:t>y</a:t>
            </a:r>
            <a:r>
              <a:rPr spc="5" dirty="0">
                <a:latin typeface="Times New Roman"/>
                <a:cs typeface="Times New Roman"/>
              </a:rPr>
              <a:t> </a:t>
            </a:r>
            <a:r>
              <a:rPr spc="-10" dirty="0">
                <a:latin typeface="Liberation Serif"/>
                <a:cs typeface="Liberation Serif"/>
              </a:rPr>
              <a:t>on</a:t>
            </a:r>
            <a:r>
              <a:rPr spc="-15" dirty="0">
                <a:latin typeface="Liberation Serif"/>
                <a:cs typeface="Liberation Serif"/>
              </a:rPr>
              <a:t>c</a:t>
            </a:r>
            <a:r>
              <a:rPr spc="-10" dirty="0">
                <a:latin typeface="Liberation Serif"/>
                <a:cs typeface="Liberation Serif"/>
              </a:rPr>
              <a:t>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n</a:t>
            </a:r>
            <a:r>
              <a:rPr dirty="0">
                <a:latin typeface="Liberation Serif"/>
                <a:cs typeface="Liberation Serif"/>
              </a:rPr>
              <a:t>d</a:t>
            </a:r>
            <a:r>
              <a:rPr spc="-5" dirty="0">
                <a:latin typeface="Times New Roman"/>
                <a:cs typeface="Times New Roman"/>
              </a:rPr>
              <a:t> </a:t>
            </a:r>
            <a:r>
              <a:rPr dirty="0">
                <a:latin typeface="Liberation Serif"/>
                <a:cs typeface="Liberation Serif"/>
              </a:rPr>
              <a:t>i</a:t>
            </a:r>
            <a:r>
              <a:rPr spc="-10" dirty="0">
                <a:latin typeface="Liberation Serif"/>
                <a:cs typeface="Liberation Serif"/>
              </a:rPr>
              <a:t>t</a:t>
            </a:r>
            <a:r>
              <a:rPr dirty="0">
                <a:latin typeface="Liberation Serif"/>
                <a:cs typeface="Liberation Serif"/>
              </a:rPr>
              <a:t>s</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a:t>
            </a:r>
            <a:r>
              <a:rPr spc="-15" dirty="0">
                <a:latin typeface="Liberation Serif"/>
                <a:cs typeface="Liberation Serif"/>
              </a:rPr>
              <a:t>e</a:t>
            </a:r>
            <a:r>
              <a:rPr spc="-10" dirty="0">
                <a:latin typeface="Liberation Serif"/>
                <a:cs typeface="Liberation Serif"/>
              </a:rPr>
              <a:t>n</a:t>
            </a:r>
            <a:r>
              <a:rPr dirty="0">
                <a:latin typeface="Liberation Serif"/>
                <a:cs typeface="Liberation Serif"/>
              </a:rPr>
              <a:t>ts</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spc="-10" dirty="0">
                <a:latin typeface="Liberation Serif"/>
                <a:cs typeface="Liberation Serif"/>
              </a:rPr>
              <a:t>nnot</a:t>
            </a:r>
            <a:r>
              <a:rPr spc="5"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r</a:t>
            </a:r>
            <a:r>
              <a:rPr spc="-15" dirty="0">
                <a:latin typeface="Liberation Serif"/>
                <a:cs typeface="Liberation Serif"/>
              </a:rPr>
              <a:t>a</a:t>
            </a:r>
            <a:r>
              <a:rPr spc="-5" dirty="0">
                <a:latin typeface="Liberation Serif"/>
                <a:cs typeface="Liberation Serif"/>
              </a:rPr>
              <a:t>se</a:t>
            </a:r>
            <a:r>
              <a:rPr spc="5" dirty="0">
                <a:latin typeface="Liberation Serif"/>
                <a:cs typeface="Liberation Serif"/>
              </a:rPr>
              <a:t>d</a:t>
            </a:r>
            <a:r>
              <a:rPr dirty="0">
                <a:latin typeface="Liberation Serif"/>
                <a:cs typeface="Liberation Serif"/>
              </a:rPr>
              <a:t>.</a:t>
            </a:r>
          </a:p>
          <a:p>
            <a:pPr marL="298450" indent="-285750" fontAlgn="auto">
              <a:lnSpc>
                <a:spcPts val="2150"/>
              </a:lnSpc>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spc="-10" dirty="0">
                <a:latin typeface="Liberation Serif"/>
                <a:cs typeface="Liberation Serif"/>
              </a:rPr>
              <a:t>re</a:t>
            </a:r>
            <a:r>
              <a:rPr spc="5" dirty="0">
                <a:latin typeface="Times New Roman"/>
                <a:cs typeface="Times New Roman"/>
              </a:rPr>
              <a:t> </a:t>
            </a:r>
            <a:r>
              <a:rPr spc="-10" dirty="0">
                <a:latin typeface="Liberation Serif"/>
                <a:cs typeface="Liberation Serif"/>
              </a:rPr>
              <a:t>fl</a:t>
            </a:r>
            <a:r>
              <a:rPr spc="-5" dirty="0">
                <a:latin typeface="Liberation Serif"/>
                <a:cs typeface="Liberation Serif"/>
              </a:rPr>
              <a:t>e</a:t>
            </a:r>
            <a:r>
              <a:rPr spc="-15" dirty="0">
                <a:latin typeface="Liberation Serif"/>
                <a:cs typeface="Liberation Serif"/>
              </a:rPr>
              <a:t>x</a:t>
            </a:r>
            <a:r>
              <a:rPr dirty="0">
                <a:latin typeface="Liberation Serif"/>
                <a:cs typeface="Liberation Serif"/>
              </a:rPr>
              <a:t>i</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a:t>
            </a:r>
            <a:r>
              <a:rPr spc="5" dirty="0">
                <a:latin typeface="Times New Roman"/>
                <a:cs typeface="Times New Roman"/>
              </a:rPr>
              <a:t> </a:t>
            </a:r>
            <a:r>
              <a:rPr spc="-10" dirty="0">
                <a:latin typeface="Liberation Serif"/>
                <a:cs typeface="Liberation Serif"/>
              </a:rPr>
              <a:t>f</a:t>
            </a:r>
            <a:r>
              <a:rPr spc="-15" dirty="0">
                <a:latin typeface="Liberation Serif"/>
                <a:cs typeface="Liberation Serif"/>
              </a:rPr>
              <a:t>ast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a</a:t>
            </a:r>
            <a:r>
              <a:rPr dirty="0">
                <a:latin typeface="Liberation Serif"/>
                <a:cs typeface="Liberation Serif"/>
              </a:rPr>
              <a:t>nd</a:t>
            </a:r>
            <a:r>
              <a:rPr dirty="0">
                <a:latin typeface="Times New Roman"/>
                <a:cs typeface="Times New Roman"/>
              </a:rPr>
              <a:t> </a:t>
            </a:r>
            <a:r>
              <a:rPr dirty="0">
                <a:latin typeface="Liberation Serif"/>
                <a:cs typeface="Liberation Serif"/>
              </a:rPr>
              <a:t>l</a:t>
            </a:r>
            <a:r>
              <a:rPr spc="-15" dirty="0">
                <a:latin typeface="Liberation Serif"/>
                <a:cs typeface="Liberation Serif"/>
              </a:rPr>
              <a:t>e</a:t>
            </a:r>
            <a:r>
              <a:rPr spc="-5" dirty="0">
                <a:latin typeface="Liberation Serif"/>
                <a:cs typeface="Liberation Serif"/>
              </a:rPr>
              <a:t>s</a:t>
            </a:r>
            <a:r>
              <a:rPr dirty="0">
                <a:latin typeface="Liberation Serif"/>
                <a:cs typeface="Liberation Serif"/>
              </a:rPr>
              <a:t>s</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xp</a:t>
            </a:r>
            <a:r>
              <a:rPr spc="-5" dirty="0">
                <a:latin typeface="Liberation Serif"/>
                <a:cs typeface="Liberation Serif"/>
              </a:rPr>
              <a:t>e</a:t>
            </a:r>
            <a:r>
              <a:rPr dirty="0">
                <a:latin typeface="Liberation Serif"/>
                <a:cs typeface="Liberation Serif"/>
              </a:rPr>
              <a:t>n</a:t>
            </a:r>
            <a:r>
              <a:rPr spc="-15" dirty="0">
                <a:latin typeface="Liberation Serif"/>
                <a:cs typeface="Liberation Serif"/>
              </a:rPr>
              <a:t>s</a:t>
            </a:r>
            <a:r>
              <a:rPr dirty="0">
                <a:latin typeface="Liberation Serif"/>
                <a:cs typeface="Liberation Serif"/>
              </a:rPr>
              <a:t>i</a:t>
            </a:r>
            <a:r>
              <a:rPr spc="-10" dirty="0">
                <a:latin typeface="Liberation Serif"/>
                <a:cs typeface="Liberation Serif"/>
              </a:rPr>
              <a:t>ve</a:t>
            </a:r>
            <a:r>
              <a:rPr spc="5" dirty="0">
                <a:latin typeface="Times New Roman"/>
                <a:cs typeface="Times New Roman"/>
              </a:rPr>
              <a:t> </a:t>
            </a:r>
            <a:r>
              <a:rPr spc="-10" dirty="0">
                <a:latin typeface="Liberation Serif"/>
                <a:cs typeface="Liberation Serif"/>
              </a:rPr>
              <a:t>b</a:t>
            </a:r>
            <a:r>
              <a:rPr spc="-15" dirty="0">
                <a:latin typeface="Liberation Serif"/>
                <a:cs typeface="Liberation Serif"/>
              </a:rPr>
              <a:t>ec</a:t>
            </a:r>
            <a:r>
              <a:rPr spc="-5" dirty="0">
                <a:latin typeface="Liberation Serif"/>
                <a:cs typeface="Liberation Serif"/>
              </a:rPr>
              <a:t>a</a:t>
            </a:r>
            <a:r>
              <a:rPr dirty="0">
                <a:latin typeface="Liberation Serif"/>
                <a:cs typeface="Liberation Serif"/>
              </a:rPr>
              <a:t>use</a:t>
            </a:r>
            <a:r>
              <a:rPr spc="-5" dirty="0">
                <a:latin typeface="Times New Roman"/>
                <a:cs typeface="Times New Roman"/>
              </a:rPr>
              <a:t> </a:t>
            </a:r>
            <a:r>
              <a:rPr dirty="0">
                <a:latin typeface="Liberation Serif"/>
                <a:cs typeface="Liberation Serif"/>
              </a:rPr>
              <a:t>t</a:t>
            </a:r>
            <a:r>
              <a:rPr spc="-10" dirty="0">
                <a:latin typeface="Liberation Serif"/>
                <a:cs typeface="Liberation Serif"/>
              </a:rPr>
              <a:t>h</a:t>
            </a:r>
            <a:r>
              <a:rPr spc="-15" dirty="0">
                <a:latin typeface="Liberation Serif"/>
                <a:cs typeface="Liberation Serif"/>
              </a:rPr>
              <a:t>e</a:t>
            </a:r>
            <a:r>
              <a:rPr dirty="0">
                <a:latin typeface="Liberation Serif"/>
                <a:cs typeface="Liberation Serif"/>
              </a:rPr>
              <a:t>y</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dirty="0">
                <a:latin typeface="Times New Roman"/>
                <a:cs typeface="Times New Roman"/>
              </a:rPr>
              <a:t> </a:t>
            </a:r>
            <a:r>
              <a:rPr spc="5" dirty="0">
                <a:latin typeface="Liberation Serif"/>
                <a:cs typeface="Liberation Serif"/>
              </a:rPr>
              <a:t>d</a:t>
            </a:r>
            <a:r>
              <a:rPr spc="-10" dirty="0">
                <a:latin typeface="Liberation Serif"/>
                <a:cs typeface="Liberation Serif"/>
              </a:rPr>
              <a:t>ir</a:t>
            </a:r>
            <a:r>
              <a:rPr spc="-15" dirty="0">
                <a:latin typeface="Liberation Serif"/>
                <a:cs typeface="Liberation Serif"/>
              </a:rPr>
              <a:t>e</a:t>
            </a:r>
            <a:r>
              <a:rPr spc="-5" dirty="0">
                <a:latin typeface="Liberation Serif"/>
                <a:cs typeface="Liberation Serif"/>
              </a:rPr>
              <a:t>c</a:t>
            </a:r>
            <a:r>
              <a:rPr spc="-10" dirty="0">
                <a:latin typeface="Liberation Serif"/>
                <a:cs typeface="Liberation Serif"/>
              </a:rPr>
              <a:t>tl</a:t>
            </a:r>
            <a:r>
              <a:rPr dirty="0">
                <a:latin typeface="Liberation Serif"/>
                <a:cs typeface="Liberation Serif"/>
              </a:rPr>
              <a:t>y</a:t>
            </a:r>
            <a:r>
              <a:rPr spc="5"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spc="-90" dirty="0">
                <a:latin typeface="Liberation Serif"/>
                <a:cs typeface="Liberation Serif"/>
              </a:rPr>
              <a:t>r</a:t>
            </a:r>
            <a:r>
              <a:rPr dirty="0">
                <a:latin typeface="Liberation Serif"/>
                <a:cs typeface="Liberation Serif"/>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27BA8C-6A1D-4965-9354-94345326110D}"/>
              </a:ext>
            </a:extLst>
          </p:cNvPr>
          <p:cNvSpPr txBox="1">
            <a:spLocks noGrp="1"/>
          </p:cNvSpPr>
          <p:nvPr>
            <p:ph type="title"/>
          </p:nvPr>
        </p:nvSpPr>
        <p:spPr>
          <a:xfrm>
            <a:off x="761999" y="559678"/>
            <a:ext cx="7325557" cy="4952492"/>
          </a:xfrm>
        </p:spPr>
        <p:txBody>
          <a:bodyPr tIns="156175" rtlCol="0">
            <a:normAutofit/>
          </a:bodyPr>
          <a:lstStyle/>
          <a:p>
            <a:pPr marL="12700" algn="l" eaLnBrk="1" fontAlgn="auto" hangingPunct="1">
              <a:spcBef>
                <a:spcPts val="0"/>
              </a:spcBef>
              <a:spcAft>
                <a:spcPts val="0"/>
              </a:spcAft>
              <a:defRPr/>
            </a:pPr>
            <a:r>
              <a:rPr sz="3600" spc="5" dirty="0">
                <a:solidFill>
                  <a:schemeClr val="tx1"/>
                </a:solidFill>
                <a:latin typeface="Liberation Sans"/>
                <a:cs typeface="Liberation Sans"/>
              </a:rPr>
              <a:t>E</a:t>
            </a:r>
            <a:r>
              <a:rPr sz="3600" spc="-5" dirty="0">
                <a:solidFill>
                  <a:schemeClr val="tx1"/>
                </a:solidFill>
                <a:latin typeface="Liberation Sans"/>
                <a:cs typeface="Liberation Sans"/>
              </a:rPr>
              <a:t>P</a:t>
            </a:r>
            <a:r>
              <a:rPr sz="3600" dirty="0">
                <a:solidFill>
                  <a:schemeClr val="tx1"/>
                </a:solidFill>
                <a:latin typeface="Liberation Sans"/>
                <a:cs typeface="Liberation Sans"/>
              </a:rPr>
              <a:t>R</a:t>
            </a:r>
            <a:r>
              <a:rPr sz="3600" spc="10" dirty="0">
                <a:solidFill>
                  <a:schemeClr val="tx1"/>
                </a:solidFill>
                <a:latin typeface="Liberation Sans"/>
                <a:cs typeface="Liberation Sans"/>
              </a:rPr>
              <a:t>O</a:t>
            </a:r>
            <a:r>
              <a:rPr sz="3600" dirty="0">
                <a:solidFill>
                  <a:schemeClr val="tx1"/>
                </a:solidFill>
                <a:latin typeface="Liberation Sans"/>
                <a:cs typeface="Liberation Sans"/>
              </a:rPr>
              <a:t>M</a:t>
            </a:r>
            <a:r>
              <a:rPr sz="3600" spc="100" dirty="0">
                <a:solidFill>
                  <a:schemeClr val="tx1"/>
                </a:solidFill>
                <a:latin typeface="Times New Roman"/>
                <a:cs typeface="Times New Roman"/>
              </a:rPr>
              <a:t> </a:t>
            </a:r>
            <a:br>
              <a:rPr lang="en-US" sz="3600" spc="100" dirty="0">
                <a:solidFill>
                  <a:schemeClr val="tx1"/>
                </a:solidFill>
                <a:latin typeface="Times New Roman"/>
                <a:cs typeface="Times New Roman"/>
              </a:rPr>
            </a:br>
            <a:r>
              <a:rPr sz="3600" dirty="0">
                <a:solidFill>
                  <a:schemeClr val="tx1"/>
                </a:solidFill>
                <a:latin typeface="Liberation Sans"/>
                <a:cs typeface="Liberation Sans"/>
              </a:rPr>
              <a:t>(</a:t>
            </a:r>
            <a:r>
              <a:rPr sz="3600" spc="5" dirty="0">
                <a:solidFill>
                  <a:schemeClr val="tx1"/>
                </a:solidFill>
                <a:latin typeface="Liberation Sans"/>
                <a:cs typeface="Liberation Sans"/>
              </a:rPr>
              <a:t>E</a:t>
            </a:r>
            <a:r>
              <a:rPr sz="3600" dirty="0">
                <a:solidFill>
                  <a:schemeClr val="tx1"/>
                </a:solidFill>
                <a:latin typeface="Liberation Sans"/>
                <a:cs typeface="Liberation Sans"/>
              </a:rPr>
              <a:t>ra</a:t>
            </a:r>
            <a:r>
              <a:rPr sz="3600" spc="15" dirty="0">
                <a:solidFill>
                  <a:schemeClr val="tx1"/>
                </a:solidFill>
                <a:latin typeface="Liberation Sans"/>
                <a:cs typeface="Liberation Sans"/>
              </a:rPr>
              <a:t>s</a:t>
            </a:r>
            <a:r>
              <a:rPr sz="3600" dirty="0">
                <a:solidFill>
                  <a:schemeClr val="tx1"/>
                </a:solidFill>
                <a:latin typeface="Liberation Sans"/>
                <a:cs typeface="Liberation Sans"/>
              </a:rPr>
              <a:t>a</a:t>
            </a:r>
            <a:r>
              <a:rPr sz="3600" spc="-10" dirty="0">
                <a:solidFill>
                  <a:schemeClr val="tx1"/>
                </a:solidFill>
                <a:latin typeface="Liberation Sans"/>
                <a:cs typeface="Liberation Sans"/>
              </a:rPr>
              <a:t>b</a:t>
            </a:r>
            <a:r>
              <a:rPr sz="3600" dirty="0">
                <a:solidFill>
                  <a:schemeClr val="tx1"/>
                </a:solidFill>
                <a:latin typeface="Liberation Sans"/>
                <a:cs typeface="Liberation Sans"/>
              </a:rPr>
              <a:t>le</a:t>
            </a:r>
            <a:r>
              <a:rPr sz="3600" spc="100" dirty="0">
                <a:solidFill>
                  <a:schemeClr val="tx1"/>
                </a:solidFill>
                <a:latin typeface="Times New Roman"/>
                <a:cs typeface="Times New Roman"/>
              </a:rPr>
              <a:t> </a:t>
            </a:r>
            <a:r>
              <a:rPr sz="3600" spc="-5" dirty="0">
                <a:solidFill>
                  <a:schemeClr val="tx1"/>
                </a:solidFill>
                <a:latin typeface="Liberation Sans"/>
                <a:cs typeface="Liberation Sans"/>
              </a:rPr>
              <a:t>P</a:t>
            </a:r>
            <a:r>
              <a:rPr sz="3600" spc="5" dirty="0">
                <a:solidFill>
                  <a:schemeClr val="tx1"/>
                </a:solidFill>
                <a:latin typeface="Liberation Sans"/>
                <a:cs typeface="Liberation Sans"/>
              </a:rPr>
              <a:t>r</a:t>
            </a:r>
            <a:r>
              <a:rPr sz="3600" dirty="0">
                <a:solidFill>
                  <a:schemeClr val="tx1"/>
                </a:solidFill>
                <a:latin typeface="Liberation Sans"/>
                <a:cs typeface="Liberation Sans"/>
              </a:rPr>
              <a:t>ogra</a:t>
            </a:r>
            <a:r>
              <a:rPr sz="3600" spc="5" dirty="0">
                <a:solidFill>
                  <a:schemeClr val="tx1"/>
                </a:solidFill>
                <a:latin typeface="Liberation Sans"/>
                <a:cs typeface="Liberation Sans"/>
              </a:rPr>
              <a:t>m</a:t>
            </a:r>
            <a:r>
              <a:rPr sz="3600" dirty="0">
                <a:solidFill>
                  <a:schemeClr val="tx1"/>
                </a:solidFill>
                <a:latin typeface="Liberation Sans"/>
                <a:cs typeface="Liberation Sans"/>
              </a:rPr>
              <a:t>mable</a:t>
            </a:r>
            <a:r>
              <a:rPr sz="3600" spc="95" dirty="0">
                <a:solidFill>
                  <a:schemeClr val="tx1"/>
                </a:solidFill>
                <a:latin typeface="Times New Roman"/>
                <a:cs typeface="Times New Roman"/>
              </a:rPr>
              <a:t> </a:t>
            </a:r>
            <a:r>
              <a:rPr sz="3600" dirty="0">
                <a:solidFill>
                  <a:schemeClr val="tx1"/>
                </a:solidFill>
                <a:latin typeface="Liberation Sans"/>
                <a:cs typeface="Liberation Sans"/>
              </a:rPr>
              <a:t>Read</a:t>
            </a:r>
            <a:r>
              <a:rPr sz="3600" spc="95" dirty="0">
                <a:solidFill>
                  <a:schemeClr val="tx1"/>
                </a:solidFill>
                <a:latin typeface="Times New Roman"/>
                <a:cs typeface="Times New Roman"/>
              </a:rPr>
              <a:t> </a:t>
            </a:r>
            <a:r>
              <a:rPr sz="3600" spc="10" dirty="0">
                <a:solidFill>
                  <a:schemeClr val="tx1"/>
                </a:solidFill>
                <a:latin typeface="Liberation Sans"/>
                <a:cs typeface="Liberation Sans"/>
              </a:rPr>
              <a:t>O</a:t>
            </a:r>
            <a:r>
              <a:rPr sz="3600" dirty="0">
                <a:solidFill>
                  <a:schemeClr val="tx1"/>
                </a:solidFill>
                <a:latin typeface="Liberation Sans"/>
                <a:cs typeface="Liberation Sans"/>
              </a:rPr>
              <a:t>nly</a:t>
            </a:r>
            <a:r>
              <a:rPr sz="3600" spc="105" dirty="0">
                <a:solidFill>
                  <a:schemeClr val="tx1"/>
                </a:solidFill>
                <a:latin typeface="Times New Roman"/>
                <a:cs typeface="Times New Roman"/>
              </a:rPr>
              <a:t> </a:t>
            </a:r>
            <a:r>
              <a:rPr sz="3600" dirty="0">
                <a:solidFill>
                  <a:schemeClr val="tx1"/>
                </a:solidFill>
                <a:latin typeface="Liberation Sans"/>
                <a:cs typeface="Liberation Sans"/>
              </a:rPr>
              <a:t>Memo</a:t>
            </a:r>
            <a:r>
              <a:rPr sz="3600" spc="5" dirty="0">
                <a:solidFill>
                  <a:schemeClr val="tx1"/>
                </a:solidFill>
                <a:latin typeface="Liberation Sans"/>
                <a:cs typeface="Liberation Sans"/>
              </a:rPr>
              <a:t>r</a:t>
            </a:r>
            <a:r>
              <a:rPr sz="3600" dirty="0">
                <a:solidFill>
                  <a:schemeClr val="tx1"/>
                </a:solidFill>
                <a:latin typeface="Liberation Sans"/>
                <a:cs typeface="Liberation Sans"/>
              </a:rPr>
              <a:t>y</a:t>
            </a:r>
            <a:r>
              <a:rPr sz="3600" spc="95" dirty="0">
                <a:solidFill>
                  <a:schemeClr val="tx1"/>
                </a:solidFill>
                <a:latin typeface="Times New Roman"/>
                <a:cs typeface="Times New Roman"/>
              </a:rPr>
              <a:t> </a:t>
            </a:r>
            <a:r>
              <a:rPr sz="3600" dirty="0">
                <a:solidFill>
                  <a:schemeClr val="tx1"/>
                </a:solidFill>
                <a:latin typeface="Liberation Sans"/>
                <a:cs typeface="Liberation Sans"/>
              </a:rPr>
              <a:t>)</a:t>
            </a:r>
          </a:p>
        </p:txBody>
      </p:sp>
      <p:sp>
        <p:nvSpPr>
          <p:cNvPr id="3" name="object 3">
            <a:extLst>
              <a:ext uri="{FF2B5EF4-FFF2-40B4-BE49-F238E27FC236}">
                <a16:creationId xmlns:a16="http://schemas.microsoft.com/office/drawing/2014/main" id="{98FA7AEF-0EF8-400A-A40E-118D4AEC6562}"/>
              </a:ext>
            </a:extLst>
          </p:cNvPr>
          <p:cNvSpPr txBox="1"/>
          <p:nvPr/>
        </p:nvSpPr>
        <p:spPr>
          <a:xfrm>
            <a:off x="761999" y="2554087"/>
            <a:ext cx="9842500" cy="339067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rewritable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that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holds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without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power.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Previous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new</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inserted</a:t>
            </a:r>
          </a:p>
          <a:p>
            <a:pPr marL="298450" indent="-285750">
              <a:spcBef>
                <a:spcPts val="1400"/>
              </a:spcBef>
              <a:buFont typeface="Arial" panose="020B0604020202020204" pitchFamily="34" charset="0"/>
              <a:buChar char="•"/>
            </a:pP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written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external</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device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before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placed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circuit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board.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Capable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retaining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stored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information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long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time.</a:t>
            </a:r>
          </a:p>
          <a:p>
            <a:pPr marL="298450" indent="-285750">
              <a:spcBef>
                <a:spcPts val="1250"/>
              </a:spcBef>
              <a:buFont typeface="Arial" panose="020B0604020202020204" pitchFamily="34" charset="0"/>
              <a:buChar char="•"/>
            </a:pPr>
            <a:r>
              <a:rPr lang="en-US" altLang="en-US" sz="1700" dirty="0">
                <a:latin typeface="DejaVu Sans" pitchFamily="34" charset="0"/>
                <a:cs typeface="DejaVu Sans" pitchFamily="34" charset="0"/>
              </a:rPr>
              <a:t>Eraser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requires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breakup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charges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trapped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transistors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memory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cell.[this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to</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a:p>
            <a:pPr marL="298450" indent="-285750">
              <a:spcBef>
                <a:spcPts val="1325"/>
              </a:spcBef>
              <a:buFont typeface="Arial" panose="020B0604020202020204" pitchFamily="34" charset="0"/>
              <a:buChar char="•"/>
            </a:pPr>
            <a:r>
              <a:rPr lang="en-US" altLang="en-US" sz="1700" dirty="0">
                <a:latin typeface="DejaVu Sans" pitchFamily="34" charset="0"/>
                <a:cs typeface="DejaVu Sans" pitchFamily="34" charset="0"/>
              </a:rPr>
              <a:t>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reason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packaged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transparent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window.</a:t>
            </a:r>
          </a:p>
          <a:p>
            <a:pPr marL="298450" indent="-285750">
              <a:buFont typeface="Arial" panose="020B0604020202020204" pitchFamily="34" charset="0"/>
              <a:buChar char="•"/>
            </a:pPr>
            <a:r>
              <a:rPr lang="en-US" altLang="en-US" sz="1700" dirty="0">
                <a:latin typeface="DejaVu Sans" pitchFamily="34" charset="0"/>
                <a:cs typeface="DejaVu Sans" pitchFamily="34" charset="0"/>
              </a:rPr>
              <a:t>Disadvantages: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Entire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whole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selective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not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possible.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Should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removed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reprogramming.</a:t>
            </a:r>
          </a:p>
          <a:p>
            <a:pPr marL="298450" indent="-285750">
              <a:buFont typeface="Arial" panose="020B0604020202020204" pitchFamily="34" charset="0"/>
              <a:buChar char="•"/>
            </a:pPr>
            <a:r>
              <a:rPr lang="en-US" altLang="en-US" sz="1700" dirty="0">
                <a:latin typeface="DejaVu Sans" pitchFamily="34" charset="0"/>
                <a:cs typeface="DejaVu Sans" pitchFamily="34" charset="0"/>
              </a:rPr>
              <a:t>Unlike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deleted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after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Elimination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83D-53DE-6840-B08D-382F4F130C50}"/>
              </a:ext>
            </a:extLst>
          </p:cNvPr>
          <p:cNvSpPr>
            <a:spLocks noGrp="1"/>
          </p:cNvSpPr>
          <p:nvPr>
            <p:ph type="title"/>
          </p:nvPr>
        </p:nvSpPr>
        <p:spPr>
          <a:xfrm>
            <a:off x="623829" y="628662"/>
            <a:ext cx="10571998" cy="970450"/>
          </a:xfrm>
        </p:spPr>
        <p:txBody>
          <a:bodyPr>
            <a:normAutofit/>
          </a:bodyPr>
          <a:lstStyle/>
          <a:p>
            <a:pPr algn="l"/>
            <a:r>
              <a:rPr lang="en-US" sz="3600" dirty="0">
                <a:latin typeface="+mn-lt"/>
              </a:rPr>
              <a:t>INTRODUCTION TO THE COMPUTER ORGANISATION </a:t>
            </a:r>
          </a:p>
        </p:txBody>
      </p:sp>
      <p:sp>
        <p:nvSpPr>
          <p:cNvPr id="7" name="Content Placeholder 6">
            <a:extLst>
              <a:ext uri="{FF2B5EF4-FFF2-40B4-BE49-F238E27FC236}">
                <a16:creationId xmlns:a16="http://schemas.microsoft.com/office/drawing/2014/main" id="{4096FE95-14D9-B341-8AA1-AD5BA9FF0163}"/>
              </a:ext>
            </a:extLst>
          </p:cNvPr>
          <p:cNvSpPr>
            <a:spLocks noGrp="1"/>
          </p:cNvSpPr>
          <p:nvPr>
            <p:ph idx="1"/>
          </p:nvPr>
        </p:nvSpPr>
        <p:spPr>
          <a:xfrm>
            <a:off x="623829" y="1958772"/>
            <a:ext cx="11188783" cy="5789221"/>
          </a:xfrm>
        </p:spPr>
        <p:txBody>
          <a:bodyPr>
            <a:noAutofit/>
          </a:bodyPr>
          <a:lstStyle/>
          <a:p>
            <a:pPr marL="0" indent="0">
              <a:buNone/>
            </a:pPr>
            <a:r>
              <a:rPr lang="en-GB" b="0" i="0" dirty="0">
                <a:effectLst/>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b="1" i="0" dirty="0">
                <a:effectLst/>
              </a:rPr>
              <a:t>DIFFERENCE:</a:t>
            </a:r>
            <a:endParaRPr lang="en-GB" b="0" i="0" dirty="0">
              <a:effectLst/>
            </a:endParaRPr>
          </a:p>
          <a:p>
            <a:r>
              <a:rPr lang="en-GB" b="1" i="0" dirty="0">
                <a:effectLst/>
              </a:rPr>
              <a:t>Computer Organization </a:t>
            </a:r>
            <a:r>
              <a:rPr lang="en-GB" b="0" i="0" dirty="0">
                <a:effectLst/>
              </a:rPr>
              <a:t>is study of the system from software point of view and gives overall description of the system and working principles without going into much detail. In other words, it is mainly about the programmer’s or user point of view.</a:t>
            </a:r>
          </a:p>
          <a:p>
            <a:r>
              <a:rPr lang="en-GB" b="1" i="0" dirty="0">
                <a:effectLst/>
              </a:rPr>
              <a:t>Computer Architecture </a:t>
            </a:r>
            <a:r>
              <a:rPr lang="en-GB" b="0" i="0" dirty="0">
                <a:effectLst/>
              </a:rPr>
              <a:t>is study of the system from hardware point of view and emphasis on how the system is implemented. Basically, throws light on the designer’s point of view.</a:t>
            </a:r>
          </a:p>
          <a:p>
            <a:pPr marL="0" indent="0">
              <a:buNone/>
            </a:pPr>
            <a:endParaRPr lang="en-US" dirty="0"/>
          </a:p>
        </p:txBody>
      </p:sp>
    </p:spTree>
    <p:extLst>
      <p:ext uri="{BB962C8B-B14F-4D97-AF65-F5344CB8AC3E}">
        <p14:creationId xmlns:p14="http://schemas.microsoft.com/office/powerpoint/2010/main" val="1465068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8FC0855-1467-4550-8891-99CA6103824B}"/>
              </a:ext>
            </a:extLst>
          </p:cNvPr>
          <p:cNvSpPr txBox="1"/>
          <p:nvPr/>
        </p:nvSpPr>
        <p:spPr>
          <a:xfrm>
            <a:off x="1146175" y="701675"/>
            <a:ext cx="8566150" cy="125040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3213"/>
              </a:lnSpc>
            </a:pPr>
            <a:r>
              <a:rPr lang="en-US" altLang="en-US" sz="3600" dirty="0">
                <a:latin typeface="+mn-lt"/>
                <a:cs typeface="Liberation Sans" pitchFamily="34" charset="0"/>
              </a:rPr>
              <a:t>EEPROM</a:t>
            </a:r>
          </a:p>
          <a:p>
            <a:pPr>
              <a:lnSpc>
                <a:spcPts val="3213"/>
              </a:lnSpc>
            </a:pPr>
            <a:r>
              <a:rPr lang="en-US" altLang="en-US" sz="3600" dirty="0">
                <a:latin typeface="+mn-lt"/>
                <a:cs typeface="Times New Roman" panose="02020603050405020304" pitchFamily="18" charset="0"/>
              </a:rPr>
              <a:t> </a:t>
            </a:r>
            <a:r>
              <a:rPr lang="en-US" altLang="en-US" sz="3600" dirty="0">
                <a:latin typeface="+mn-lt"/>
                <a:cs typeface="Liberation Sans" pitchFamily="34" charset="0"/>
              </a:rPr>
              <a:t>(Electrically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Erasable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Programable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Read</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Only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Memory)</a:t>
            </a:r>
          </a:p>
        </p:txBody>
      </p:sp>
      <p:sp>
        <p:nvSpPr>
          <p:cNvPr id="3" name="object 3">
            <a:extLst>
              <a:ext uri="{FF2B5EF4-FFF2-40B4-BE49-F238E27FC236}">
                <a16:creationId xmlns:a16="http://schemas.microsoft.com/office/drawing/2014/main" id="{A476ECAC-AE52-4284-83A9-FB27629D282D}"/>
              </a:ext>
            </a:extLst>
          </p:cNvPr>
          <p:cNvSpPr txBox="1"/>
          <p:nvPr/>
        </p:nvSpPr>
        <p:spPr>
          <a:xfrm>
            <a:off x="1146175" y="2667263"/>
            <a:ext cx="9788525" cy="2616101"/>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through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digital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cameras,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video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game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consoles,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BIOS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both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Zero).</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need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Also,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selected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Erasing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without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circuit.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A46B8C-2315-4EE9-8378-A7ABAECFEB9F}"/>
              </a:ext>
            </a:extLst>
          </p:cNvPr>
          <p:cNvSpPr txBox="1">
            <a:spLocks noGrp="1"/>
          </p:cNvSpPr>
          <p:nvPr>
            <p:ph type="title"/>
          </p:nvPr>
        </p:nvSpPr>
        <p:spPr>
          <a:xfrm>
            <a:off x="1146175" y="505694"/>
            <a:ext cx="3268463" cy="1020547"/>
          </a:xfrm>
        </p:spPr>
        <p:txBody>
          <a:bodyPr tIns="309929" rtlCol="0">
            <a:normAutofit/>
          </a:bodyPr>
          <a:lstStyle/>
          <a:p>
            <a:pPr marL="12700" eaLnBrk="1" fontAlgn="auto" hangingPunct="1">
              <a:spcBef>
                <a:spcPts val="0"/>
              </a:spcBef>
              <a:spcAft>
                <a:spcPts val="0"/>
              </a:spcAft>
              <a:defRPr/>
            </a:pPr>
            <a:r>
              <a:rPr sz="3600" spc="-40" dirty="0">
                <a:solidFill>
                  <a:schemeClr val="tx1"/>
                </a:solidFill>
              </a:rPr>
              <a:t>D</a:t>
            </a:r>
            <a:r>
              <a:rPr sz="3600" spc="-20" dirty="0">
                <a:solidFill>
                  <a:schemeClr val="tx1"/>
                </a:solidFill>
              </a:rPr>
              <a:t>i</a:t>
            </a:r>
            <a:r>
              <a:rPr sz="3600" spc="-35" dirty="0">
                <a:solidFill>
                  <a:schemeClr val="tx1"/>
                </a:solidFill>
              </a:rPr>
              <a:t>sadvan</a:t>
            </a:r>
            <a:r>
              <a:rPr sz="3600" dirty="0">
                <a:solidFill>
                  <a:schemeClr val="tx1"/>
                </a:solidFill>
              </a:rPr>
              <a:t>t</a:t>
            </a:r>
            <a:r>
              <a:rPr sz="3600" spc="-35" dirty="0">
                <a:solidFill>
                  <a:schemeClr val="tx1"/>
                </a:solidFill>
              </a:rPr>
              <a:t>ag</a:t>
            </a:r>
            <a:r>
              <a:rPr sz="3600" spc="-5" dirty="0">
                <a:solidFill>
                  <a:schemeClr val="tx1"/>
                </a:solidFill>
              </a:rPr>
              <a:t>es</a:t>
            </a:r>
          </a:p>
        </p:txBody>
      </p:sp>
      <p:sp>
        <p:nvSpPr>
          <p:cNvPr id="3" name="object 3">
            <a:extLst>
              <a:ext uri="{FF2B5EF4-FFF2-40B4-BE49-F238E27FC236}">
                <a16:creationId xmlns:a16="http://schemas.microsoft.com/office/drawing/2014/main" id="{1E90AEEE-6739-4C54-84A6-BE9FB3D53464}"/>
              </a:ext>
            </a:extLst>
          </p:cNvPr>
          <p:cNvSpPr txBox="1"/>
          <p:nvPr/>
        </p:nvSpPr>
        <p:spPr>
          <a:xfrm>
            <a:off x="1146175" y="2182813"/>
            <a:ext cx="6807200" cy="564257"/>
          </a:xfrm>
          <a:prstGeom prst="rect">
            <a:avLst/>
          </a:prstGeom>
        </p:spPr>
        <p:txBody>
          <a:bodyPr lIns="0" tIns="0" rIns="0" bIns="0">
            <a:spAutoFit/>
          </a:bodyPr>
          <a:lstStyle/>
          <a:p>
            <a:pPr marL="355600" indent="-342900" fontAlgn="auto">
              <a:lnSpc>
                <a:spcPts val="2150"/>
              </a:lnSpc>
              <a:spcBef>
                <a:spcPts val="0"/>
              </a:spcBef>
              <a:spcAft>
                <a:spcPts val="0"/>
              </a:spcAft>
              <a:buClr>
                <a:srgbClr val="252525"/>
              </a:buClr>
              <a:buFont typeface="Arial" panose="020B0604020202020204" pitchFamily="34" charset="0"/>
              <a:buChar char="•"/>
              <a:tabLst>
                <a:tab pos="195580" algn="l"/>
              </a:tabLst>
              <a:defRPr/>
            </a:pPr>
            <a:r>
              <a:rPr sz="2000" spc="-10" dirty="0">
                <a:latin typeface="Liberation Serif"/>
                <a:cs typeface="Liberation Serif"/>
              </a:rPr>
              <a:t>D</a:t>
            </a:r>
            <a:r>
              <a:rPr sz="2000" dirty="0">
                <a:latin typeface="Liberation Serif"/>
                <a:cs typeface="Liberation Serif"/>
              </a:rPr>
              <a:t>i</a:t>
            </a:r>
            <a:r>
              <a:rPr sz="2000" spc="-40" dirty="0">
                <a:latin typeface="Liberation Serif"/>
                <a:cs typeface="Liberation Serif"/>
              </a:rPr>
              <a:t>f</a:t>
            </a:r>
            <a:r>
              <a:rPr sz="2000" spc="-10" dirty="0">
                <a:latin typeface="Liberation Serif"/>
                <a:cs typeface="Liberation Serif"/>
              </a:rPr>
              <a:t>f</a:t>
            </a:r>
            <a:r>
              <a:rPr sz="2000" spc="-5" dirty="0">
                <a:latin typeface="Liberation Serif"/>
                <a:cs typeface="Liberation Serif"/>
              </a:rPr>
              <a:t>e</a:t>
            </a:r>
            <a:r>
              <a:rPr sz="2000" spc="-10" dirty="0">
                <a:latin typeface="Liberation Serif"/>
                <a:cs typeface="Liberation Serif"/>
              </a:rPr>
              <a:t>r</a:t>
            </a:r>
            <a:r>
              <a:rPr sz="2000" spc="-15" dirty="0">
                <a:latin typeface="Liberation Serif"/>
                <a:cs typeface="Liberation Serif"/>
              </a:rPr>
              <a:t>e</a:t>
            </a:r>
            <a:r>
              <a:rPr sz="2000" spc="-10" dirty="0">
                <a:latin typeface="Liberation Serif"/>
                <a:cs typeface="Liberation Serif"/>
              </a:rPr>
              <a:t>nt</a:t>
            </a:r>
            <a:r>
              <a:rPr sz="2000" spc="5" dirty="0">
                <a:latin typeface="Times New Roman"/>
                <a:cs typeface="Times New Roman"/>
              </a:rPr>
              <a:t> </a:t>
            </a:r>
            <a:r>
              <a:rPr sz="2000" spc="-10" dirty="0">
                <a:latin typeface="Liberation Serif"/>
                <a:cs typeface="Liberation Serif"/>
              </a:rPr>
              <a:t>vo</a:t>
            </a:r>
            <a:r>
              <a:rPr sz="2000" dirty="0">
                <a:latin typeface="Liberation Serif"/>
                <a:cs typeface="Liberation Serif"/>
              </a:rPr>
              <a:t>l</a:t>
            </a:r>
            <a:r>
              <a:rPr sz="2000" spc="-10" dirty="0">
                <a:latin typeface="Liberation Serif"/>
                <a:cs typeface="Liberation Serif"/>
              </a:rPr>
              <a:t>t</a:t>
            </a:r>
            <a:r>
              <a:rPr sz="2000" spc="-15" dirty="0">
                <a:latin typeface="Liberation Serif"/>
                <a:cs typeface="Liberation Serif"/>
              </a:rPr>
              <a:t>a</a:t>
            </a:r>
            <a:r>
              <a:rPr sz="2000" spc="-10" dirty="0">
                <a:latin typeface="Liberation Serif"/>
                <a:cs typeface="Liberation Serif"/>
              </a:rPr>
              <a:t>g</a:t>
            </a:r>
            <a:r>
              <a:rPr sz="2000" spc="-5" dirty="0">
                <a:latin typeface="Liberation Serif"/>
                <a:cs typeface="Liberation Serif"/>
              </a:rPr>
              <a:t>e</a:t>
            </a:r>
            <a:r>
              <a:rPr sz="2000" dirty="0">
                <a:latin typeface="Liberation Serif"/>
                <a:cs typeface="Liberation Serif"/>
              </a:rPr>
              <a:t>s</a:t>
            </a:r>
            <a:r>
              <a:rPr sz="2000" spc="-5" dirty="0">
                <a:latin typeface="Times New Roman"/>
                <a:cs typeface="Times New Roman"/>
              </a:rPr>
              <a:t> </a:t>
            </a:r>
            <a:r>
              <a:rPr sz="2000" spc="-15" dirty="0">
                <a:latin typeface="Liberation Serif"/>
                <a:cs typeface="Liberation Serif"/>
              </a:rPr>
              <a:t>a</a:t>
            </a:r>
            <a:r>
              <a:rPr sz="2000" spc="-10" dirty="0">
                <a:latin typeface="Liberation Serif"/>
                <a:cs typeface="Liberation Serif"/>
              </a:rPr>
              <a:t>re</a:t>
            </a:r>
            <a:r>
              <a:rPr sz="2000" spc="5" dirty="0">
                <a:latin typeface="Times New Roman"/>
                <a:cs typeface="Times New Roman"/>
              </a:rPr>
              <a:t> </a:t>
            </a:r>
            <a:r>
              <a:rPr sz="2000" spc="-10" dirty="0">
                <a:latin typeface="Liberation Serif"/>
                <a:cs typeface="Liberation Serif"/>
              </a:rPr>
              <a:t>r</a:t>
            </a:r>
            <a:r>
              <a:rPr sz="2000" spc="-5" dirty="0">
                <a:latin typeface="Liberation Serif"/>
                <a:cs typeface="Liberation Serif"/>
              </a:rPr>
              <a:t>e</a:t>
            </a:r>
            <a:r>
              <a:rPr sz="2000" spc="-10" dirty="0">
                <a:latin typeface="Liberation Serif"/>
                <a:cs typeface="Liberation Serif"/>
              </a:rPr>
              <a:t>quir</a:t>
            </a:r>
            <a:r>
              <a:rPr sz="2000" spc="-5" dirty="0">
                <a:latin typeface="Liberation Serif"/>
                <a:cs typeface="Liberation Serif"/>
              </a:rPr>
              <a:t>e</a:t>
            </a:r>
            <a:r>
              <a:rPr sz="2000" dirty="0">
                <a:latin typeface="Liberation Serif"/>
                <a:cs typeface="Liberation Serif"/>
              </a:rPr>
              <a:t>d</a:t>
            </a:r>
            <a:r>
              <a:rPr sz="2000" spc="-5" dirty="0">
                <a:latin typeface="Times New Roman"/>
                <a:cs typeface="Times New Roman"/>
              </a:rPr>
              <a:t> </a:t>
            </a:r>
            <a:r>
              <a:rPr sz="2000" dirty="0">
                <a:latin typeface="Liberation Serif"/>
                <a:cs typeface="Liberation Serif"/>
              </a:rPr>
              <a:t>for</a:t>
            </a:r>
            <a:r>
              <a:rPr sz="2000" spc="5" dirty="0">
                <a:latin typeface="Times New Roman"/>
                <a:cs typeface="Times New Roman"/>
              </a:rPr>
              <a:t> </a:t>
            </a:r>
            <a:r>
              <a:rPr sz="2000" spc="-15" dirty="0">
                <a:latin typeface="Liberation Serif"/>
                <a:cs typeface="Liberation Serif"/>
              </a:rPr>
              <a:t>e</a:t>
            </a:r>
            <a:r>
              <a:rPr sz="2000" spc="-10" dirty="0">
                <a:latin typeface="Liberation Serif"/>
                <a:cs typeface="Liberation Serif"/>
              </a:rPr>
              <a:t>r</a:t>
            </a:r>
            <a:r>
              <a:rPr sz="2000" spc="-5" dirty="0">
                <a:latin typeface="Liberation Serif"/>
                <a:cs typeface="Liberation Serif"/>
              </a:rPr>
              <a:t>a</a:t>
            </a:r>
            <a:r>
              <a:rPr sz="2000" spc="-15" dirty="0">
                <a:latin typeface="Liberation Serif"/>
                <a:cs typeface="Liberation Serif"/>
              </a:rPr>
              <a:t>s</a:t>
            </a:r>
            <a:r>
              <a:rPr sz="2000" spc="-10" dirty="0">
                <a:latin typeface="Liberation Serif"/>
                <a:cs typeface="Liberation Serif"/>
              </a:rPr>
              <a:t>i</a:t>
            </a:r>
            <a:r>
              <a:rPr sz="2000" spc="5" dirty="0">
                <a:latin typeface="Liberation Serif"/>
                <a:cs typeface="Liberation Serif"/>
              </a:rPr>
              <a:t>n</a:t>
            </a:r>
            <a:r>
              <a:rPr sz="2000" spc="-15" dirty="0">
                <a:latin typeface="Liberation Serif"/>
                <a:cs typeface="Liberation Serif"/>
              </a:rPr>
              <a:t>g</a:t>
            </a:r>
            <a:r>
              <a:rPr sz="2000" dirty="0">
                <a:latin typeface="Liberation Serif"/>
                <a:cs typeface="Liberation Serif"/>
              </a:rPr>
              <a:t>,</a:t>
            </a:r>
            <a:r>
              <a:rPr sz="2000" spc="15" dirty="0">
                <a:latin typeface="Times New Roman"/>
                <a:cs typeface="Times New Roman"/>
              </a:rPr>
              <a:t> </a:t>
            </a:r>
            <a:r>
              <a:rPr sz="2000" spc="-10" dirty="0">
                <a:latin typeface="Liberation Serif"/>
                <a:cs typeface="Liberation Serif"/>
              </a:rPr>
              <a:t>r</a:t>
            </a:r>
            <a:r>
              <a:rPr sz="2000" spc="-15" dirty="0">
                <a:latin typeface="Liberation Serif"/>
                <a:cs typeface="Liberation Serif"/>
              </a:rPr>
              <a:t>e</a:t>
            </a:r>
            <a:r>
              <a:rPr sz="2000" spc="-5" dirty="0">
                <a:latin typeface="Liberation Serif"/>
                <a:cs typeface="Liberation Serif"/>
              </a:rPr>
              <a:t>a</a:t>
            </a:r>
            <a:r>
              <a:rPr sz="2000" spc="-15" dirty="0">
                <a:latin typeface="Liberation Serif"/>
                <a:cs typeface="Liberation Serif"/>
              </a:rPr>
              <a:t>d</a:t>
            </a:r>
            <a:r>
              <a:rPr sz="2000" dirty="0">
                <a:latin typeface="Liberation Serif"/>
                <a:cs typeface="Liberation Serif"/>
              </a:rPr>
              <a:t>ing</a:t>
            </a:r>
            <a:r>
              <a:rPr sz="2000" spc="5" dirty="0">
                <a:latin typeface="Times New Roman"/>
                <a:cs typeface="Times New Roman"/>
              </a:rPr>
              <a:t> </a:t>
            </a:r>
            <a:r>
              <a:rPr sz="2000" spc="-15" dirty="0">
                <a:latin typeface="Liberation Serif"/>
                <a:cs typeface="Liberation Serif"/>
              </a:rPr>
              <a:t>a</a:t>
            </a:r>
            <a:r>
              <a:rPr sz="2000" dirty="0">
                <a:latin typeface="Liberation Serif"/>
                <a:cs typeface="Liberation Serif"/>
              </a:rPr>
              <a:t>nd</a:t>
            </a:r>
            <a:r>
              <a:rPr sz="2000" dirty="0">
                <a:latin typeface="Times New Roman"/>
                <a:cs typeface="Times New Roman"/>
              </a:rPr>
              <a:t> </a:t>
            </a:r>
            <a:r>
              <a:rPr sz="2000" spc="-5" dirty="0">
                <a:latin typeface="Liberation Serif"/>
                <a:cs typeface="Liberation Serif"/>
              </a:rPr>
              <a:t>wri</a:t>
            </a:r>
            <a:r>
              <a:rPr sz="2000" dirty="0">
                <a:latin typeface="Liberation Serif"/>
                <a:cs typeface="Liberation Serif"/>
              </a:rPr>
              <a:t>t</a:t>
            </a:r>
            <a:r>
              <a:rPr sz="2000" spc="-10" dirty="0">
                <a:latin typeface="Liberation Serif"/>
                <a:cs typeface="Liberation Serif"/>
              </a:rPr>
              <a:t>i</a:t>
            </a:r>
            <a:r>
              <a:rPr sz="2000" dirty="0">
                <a:latin typeface="Liberation Serif"/>
                <a:cs typeface="Liberation Serif"/>
              </a:rPr>
              <a:t>ng</a:t>
            </a:r>
            <a:r>
              <a:rPr sz="2000" spc="5" dirty="0">
                <a:latin typeface="Times New Roman"/>
                <a:cs typeface="Times New Roman"/>
              </a:rPr>
              <a:t> </a:t>
            </a:r>
            <a:r>
              <a:rPr sz="2000" spc="-10" dirty="0">
                <a:latin typeface="Liberation Serif"/>
                <a:cs typeface="Liberation Serif"/>
              </a:rPr>
              <a:t>the</a:t>
            </a:r>
            <a:r>
              <a:rPr sz="2000" spc="5" dirty="0">
                <a:latin typeface="Times New Roman"/>
                <a:cs typeface="Times New Roman"/>
              </a:rPr>
              <a:t> </a:t>
            </a:r>
            <a:r>
              <a:rPr sz="2000" spc="-10" dirty="0">
                <a:latin typeface="Liberation Serif"/>
                <a:cs typeface="Liberation Serif"/>
              </a:rPr>
              <a:t>d</a:t>
            </a:r>
            <a:r>
              <a:rPr sz="2000" spc="-5" dirty="0">
                <a:latin typeface="Liberation Serif"/>
                <a:cs typeface="Liberation Serif"/>
              </a:rPr>
              <a:t>a</a:t>
            </a:r>
            <a:r>
              <a:rPr sz="2000" spc="-10" dirty="0">
                <a:latin typeface="Liberation Serif"/>
                <a:cs typeface="Liberation Serif"/>
              </a:rPr>
              <a:t>t</a:t>
            </a:r>
            <a:r>
              <a:rPr sz="2000" spc="-5" dirty="0">
                <a:latin typeface="Liberation Serif"/>
                <a:cs typeface="Liberation Serif"/>
              </a:rPr>
              <a:t>a</a:t>
            </a:r>
            <a:r>
              <a:rPr sz="2000" dirty="0">
                <a:latin typeface="Liberation Serif"/>
                <a:cs typeface="Liberation Serif"/>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C848E8-F84C-4521-87DC-4499A69A3603}"/>
              </a:ext>
            </a:extLst>
          </p:cNvPr>
          <p:cNvSpPr txBox="1"/>
          <p:nvPr/>
        </p:nvSpPr>
        <p:spPr>
          <a:xfrm>
            <a:off x="869950" y="654635"/>
            <a:ext cx="5226050"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E</a:t>
            </a:r>
            <a:r>
              <a:rPr sz="3600" spc="-25" dirty="0">
                <a:cs typeface="DejaVu Sans"/>
              </a:rPr>
              <a:t>x</a:t>
            </a:r>
            <a:r>
              <a:rPr sz="3600" spc="-5" dirty="0">
                <a:cs typeface="DejaVu Sans"/>
              </a:rPr>
              <a:t>te</a:t>
            </a:r>
            <a:r>
              <a:rPr sz="3600" spc="-85" dirty="0">
                <a:cs typeface="DejaVu Sans"/>
              </a:rPr>
              <a:t>r</a:t>
            </a:r>
            <a:r>
              <a:rPr sz="3600" spc="-35" dirty="0">
                <a:cs typeface="DejaVu Sans"/>
              </a:rPr>
              <a:t>na</a:t>
            </a:r>
            <a:r>
              <a:rPr sz="3600" spc="-15" dirty="0">
                <a:cs typeface="DejaVu Sans"/>
              </a:rPr>
              <a:t>l</a:t>
            </a:r>
            <a:r>
              <a:rPr sz="3600" spc="320" dirty="0">
                <a:cs typeface="Times New Roman"/>
              </a:rPr>
              <a:t> </a:t>
            </a:r>
            <a:r>
              <a:rPr sz="3600" spc="-50" dirty="0">
                <a:cs typeface="DejaVu Sans"/>
              </a:rPr>
              <a:t>M</a:t>
            </a:r>
            <a:r>
              <a:rPr sz="3600" spc="-5" dirty="0">
                <a:cs typeface="DejaVu Sans"/>
              </a:rPr>
              <a:t>emor</a:t>
            </a:r>
            <a:r>
              <a:rPr sz="3600" spc="-30" dirty="0">
                <a:cs typeface="DejaVu Sans"/>
              </a:rPr>
              <a:t>y</a:t>
            </a:r>
            <a:endParaRPr sz="3600" dirty="0">
              <a:cs typeface="DejaVu Sans"/>
            </a:endParaRPr>
          </a:p>
        </p:txBody>
      </p:sp>
      <p:sp>
        <p:nvSpPr>
          <p:cNvPr id="3" name="object 3">
            <a:extLst>
              <a:ext uri="{FF2B5EF4-FFF2-40B4-BE49-F238E27FC236}">
                <a16:creationId xmlns:a16="http://schemas.microsoft.com/office/drawing/2014/main" id="{41CDE006-9537-4345-8787-4FB564D76B3F}"/>
              </a:ext>
            </a:extLst>
          </p:cNvPr>
          <p:cNvSpPr txBox="1"/>
          <p:nvPr/>
        </p:nvSpPr>
        <p:spPr>
          <a:xfrm>
            <a:off x="663575" y="1649413"/>
            <a:ext cx="10009188" cy="3154710"/>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refers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hard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drive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Internet.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work-space,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facility.</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called</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backing</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store</a:t>
            </a:r>
            <a:r>
              <a:rPr lang="en-US" altLang="en-US" sz="2000" i="1"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secondary</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allows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large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quantities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method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recording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tapes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p>
          <a:p>
            <a:pPr marL="355600" indent="-342900">
              <a:spcBef>
                <a:spcPts val="1163"/>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high,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usually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measured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gigabytes</a:t>
            </a:r>
            <a:endParaRPr lang="en-US" altLang="en-US" sz="2000" dirty="0">
              <a:latin typeface="+mn-lt"/>
              <a:cs typeface="Liberation Serif" pitchFamily="18" charset="0"/>
            </a:endParaRP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hard</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disc</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installed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E2AD66-34B7-4E08-8DD1-4F86C7359C17}"/>
              </a:ext>
            </a:extLst>
          </p:cNvPr>
          <p:cNvSpPr txBox="1"/>
          <p:nvPr/>
        </p:nvSpPr>
        <p:spPr>
          <a:xfrm>
            <a:off x="1260629" y="821786"/>
            <a:ext cx="5536861" cy="553998"/>
          </a:xfrm>
          <a:prstGeom prst="rect">
            <a:avLst/>
          </a:prstGeom>
        </p:spPr>
        <p:txBody>
          <a:bodyPr wrap="square" lIns="0" tIns="0" rIns="0" bIns="0">
            <a:spAutoFit/>
          </a:bodyPr>
          <a:lstStyle/>
          <a:p>
            <a:pPr marL="12700" fontAlgn="auto">
              <a:spcBef>
                <a:spcPts val="0"/>
              </a:spcBef>
              <a:spcAft>
                <a:spcPts val="0"/>
              </a:spcAft>
              <a:defRPr/>
            </a:pPr>
            <a:r>
              <a:rPr sz="3600" spc="-695" dirty="0">
                <a:cs typeface="DejaVu Sans"/>
              </a:rPr>
              <a:t>T</a:t>
            </a:r>
            <a:r>
              <a:rPr sz="3600" spc="-5" dirty="0">
                <a:cs typeface="DejaVu Sans"/>
              </a:rPr>
              <a:t>yp</a:t>
            </a:r>
            <a:r>
              <a:rPr sz="3600" dirty="0">
                <a:cs typeface="DejaVu Sans"/>
              </a:rPr>
              <a:t>es</a:t>
            </a:r>
            <a:r>
              <a:rPr sz="3600" spc="295" dirty="0">
                <a:cs typeface="Times New Roman"/>
              </a:rPr>
              <a:t> </a:t>
            </a:r>
            <a:r>
              <a:rPr sz="3600" spc="5" dirty="0">
                <a:cs typeface="DejaVu Sans"/>
              </a:rPr>
              <a:t>o</a:t>
            </a:r>
            <a:r>
              <a:rPr sz="3600" dirty="0">
                <a:cs typeface="DejaVu Sans"/>
              </a:rPr>
              <a:t>f</a:t>
            </a:r>
            <a:r>
              <a:rPr sz="3600" spc="300" dirty="0">
                <a:cs typeface="Times New Roman"/>
              </a:rPr>
              <a:t> </a:t>
            </a:r>
            <a:r>
              <a:rPr sz="3600" spc="-5" dirty="0">
                <a:cs typeface="DejaVu Sans"/>
              </a:rPr>
              <a:t>Ext</a:t>
            </a:r>
            <a:r>
              <a:rPr sz="3600" dirty="0">
                <a:cs typeface="DejaVu Sans"/>
              </a:rPr>
              <a:t>e</a:t>
            </a:r>
            <a:r>
              <a:rPr sz="3600" spc="-90" dirty="0">
                <a:cs typeface="DejaVu Sans"/>
              </a:rPr>
              <a:t>r</a:t>
            </a:r>
            <a:r>
              <a:rPr sz="3600" dirty="0">
                <a:cs typeface="DejaVu Sans"/>
              </a:rPr>
              <a:t>nal</a:t>
            </a:r>
            <a:r>
              <a:rPr lang="en-US" sz="3600" dirty="0">
                <a:cs typeface="DejaVu Sans"/>
              </a:rPr>
              <a:t> memory</a:t>
            </a:r>
            <a:endParaRPr sz="3600" dirty="0">
              <a:cs typeface="DejaVu Sans"/>
            </a:endParaRPr>
          </a:p>
        </p:txBody>
      </p:sp>
      <p:sp>
        <p:nvSpPr>
          <p:cNvPr id="3" name="object 3">
            <a:extLst>
              <a:ext uri="{FF2B5EF4-FFF2-40B4-BE49-F238E27FC236}">
                <a16:creationId xmlns:a16="http://schemas.microsoft.com/office/drawing/2014/main" id="{A576595D-7F51-4433-8E13-4CA96958840B}"/>
              </a:ext>
            </a:extLst>
          </p:cNvPr>
          <p:cNvSpPr txBox="1"/>
          <p:nvPr/>
        </p:nvSpPr>
        <p:spPr>
          <a:xfrm>
            <a:off x="1260629" y="2152065"/>
            <a:ext cx="4559654"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p>
          <a:p>
            <a:pPr marL="355600" indent="-342900">
              <a:buFont typeface="Arial" panose="020B0604020202020204" pitchFamily="34" charset="0"/>
              <a:buChar char="•"/>
            </a:pP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(CD-R/W,</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147F17E-0D4A-42DE-972E-E98A0E8F8E2C}"/>
              </a:ext>
            </a:extLst>
          </p:cNvPr>
          <p:cNvSpPr txBox="1">
            <a:spLocks noGrp="1"/>
          </p:cNvSpPr>
          <p:nvPr>
            <p:ph type="title"/>
          </p:nvPr>
        </p:nvSpPr>
        <p:spPr>
          <a:xfrm>
            <a:off x="-2504983" y="621821"/>
            <a:ext cx="9260890" cy="4952492"/>
          </a:xfrm>
        </p:spPr>
        <p:txBody>
          <a:bodyPr rtlCol="0">
            <a:normAutofit/>
          </a:bodyPr>
          <a:lstStyle/>
          <a:p>
            <a:pPr marL="3511550" algn="l" eaLnBrk="1" fontAlgn="auto" hangingPunct="1">
              <a:spcBef>
                <a:spcPts val="0"/>
              </a:spcBef>
              <a:spcAft>
                <a:spcPts val="0"/>
              </a:spcAft>
              <a:defRPr/>
            </a:pPr>
            <a:r>
              <a:rPr sz="3600" b="1" spc="-40" dirty="0">
                <a:solidFill>
                  <a:schemeClr val="tx1"/>
                </a:solidFill>
                <a:latin typeface="+mn-lt"/>
              </a:rPr>
              <a:t>Cac</a:t>
            </a:r>
            <a:r>
              <a:rPr sz="3600" b="1" spc="-35" dirty="0">
                <a:solidFill>
                  <a:schemeClr val="tx1"/>
                </a:solidFill>
                <a:latin typeface="+mn-lt"/>
              </a:rPr>
              <a:t>h</a:t>
            </a:r>
            <a:r>
              <a:rPr sz="3600" b="1" dirty="0">
                <a:solidFill>
                  <a:schemeClr val="tx1"/>
                </a:solidFill>
                <a:latin typeface="+mn-lt"/>
              </a:rPr>
              <a:t>e</a:t>
            </a:r>
            <a:r>
              <a:rPr sz="3600" b="1" spc="455" dirty="0">
                <a:solidFill>
                  <a:schemeClr val="tx1"/>
                </a:solidFill>
                <a:latin typeface="+mn-lt"/>
                <a:cs typeface="Times New Roman"/>
              </a:rPr>
              <a:t> </a:t>
            </a:r>
            <a:r>
              <a:rPr sz="3600" b="1" spc="-5" dirty="0">
                <a:solidFill>
                  <a:schemeClr val="tx1"/>
                </a:solidFill>
                <a:latin typeface="+mn-lt"/>
              </a:rPr>
              <a:t>M</a:t>
            </a:r>
            <a:r>
              <a:rPr sz="3600" b="1" spc="-10" dirty="0">
                <a:solidFill>
                  <a:schemeClr val="tx1"/>
                </a:solidFill>
                <a:latin typeface="+mn-lt"/>
              </a:rPr>
              <a:t>e</a:t>
            </a:r>
            <a:r>
              <a:rPr sz="3600" b="1" spc="-55" dirty="0">
                <a:solidFill>
                  <a:schemeClr val="tx1"/>
                </a:solidFill>
                <a:latin typeface="+mn-lt"/>
              </a:rPr>
              <a:t>m</a:t>
            </a:r>
            <a:r>
              <a:rPr sz="3600" b="1" spc="5" dirty="0">
                <a:solidFill>
                  <a:schemeClr val="tx1"/>
                </a:solidFill>
                <a:latin typeface="+mn-lt"/>
              </a:rPr>
              <a:t>o</a:t>
            </a:r>
            <a:r>
              <a:rPr sz="3600" b="1" spc="-10" dirty="0">
                <a:solidFill>
                  <a:schemeClr val="tx1"/>
                </a:solidFill>
                <a:latin typeface="+mn-lt"/>
              </a:rPr>
              <a:t>r</a:t>
            </a:r>
            <a:r>
              <a:rPr sz="3600" b="1" spc="-35" dirty="0">
                <a:solidFill>
                  <a:schemeClr val="tx1"/>
                </a:solidFill>
                <a:latin typeface="+mn-lt"/>
              </a:rPr>
              <a:t>y</a:t>
            </a:r>
          </a:p>
        </p:txBody>
      </p:sp>
      <p:sp>
        <p:nvSpPr>
          <p:cNvPr id="3" name="object 3">
            <a:extLst>
              <a:ext uri="{FF2B5EF4-FFF2-40B4-BE49-F238E27FC236}">
                <a16:creationId xmlns:a16="http://schemas.microsoft.com/office/drawing/2014/main" id="{67E1E70C-6016-4BCD-AA26-044820D2E43D}"/>
              </a:ext>
            </a:extLst>
          </p:cNvPr>
          <p:cNvSpPr txBox="1"/>
          <p:nvPr/>
        </p:nvSpPr>
        <p:spPr>
          <a:xfrm>
            <a:off x="1139825" y="1970088"/>
            <a:ext cx="9912350" cy="2462213"/>
          </a:xfrm>
          <a:prstGeom prst="rect">
            <a:avLst/>
          </a:prstGeom>
        </p:spPr>
        <p:txBody>
          <a:bodyPr lIns="0" tIns="0" rIns="0" bIns="0">
            <a:spAutoFit/>
          </a:bodyPr>
          <a:lstStyle>
            <a:lvl1pPr marL="12700">
              <a:tabLst>
                <a:tab pos="2573338" algn="l"/>
              </a:tabLst>
              <a:defRPr>
                <a:solidFill>
                  <a:schemeClr val="tx1"/>
                </a:solidFill>
                <a:latin typeface="Calibri" panose="020F0502020204030204" pitchFamily="34" charset="0"/>
              </a:defRPr>
            </a:lvl1pPr>
            <a:lvl2pPr marL="742950" indent="-285750">
              <a:tabLst>
                <a:tab pos="2573338" algn="l"/>
              </a:tabLst>
              <a:defRPr>
                <a:solidFill>
                  <a:schemeClr val="tx1"/>
                </a:solidFill>
                <a:latin typeface="Calibri" panose="020F0502020204030204" pitchFamily="34" charset="0"/>
              </a:defRPr>
            </a:lvl2pPr>
            <a:lvl3pPr marL="1143000" indent="-228600">
              <a:tabLst>
                <a:tab pos="2573338" algn="l"/>
              </a:tabLst>
              <a:defRPr>
                <a:solidFill>
                  <a:schemeClr val="tx1"/>
                </a:solidFill>
                <a:latin typeface="Calibri" panose="020F0502020204030204" pitchFamily="34" charset="0"/>
              </a:defRPr>
            </a:lvl3pPr>
            <a:lvl4pPr marL="1600200" indent="-228600">
              <a:tabLst>
                <a:tab pos="2573338" algn="l"/>
              </a:tabLst>
              <a:defRPr>
                <a:solidFill>
                  <a:schemeClr val="tx1"/>
                </a:solidFill>
                <a:latin typeface="Calibri" panose="020F0502020204030204" pitchFamily="34" charset="0"/>
              </a:defRPr>
            </a:lvl4pPr>
            <a:lvl5pPr marL="2057400" indent="-228600">
              <a:tabLst>
                <a:tab pos="2573338" algn="l"/>
              </a:tabLst>
              <a:defRPr>
                <a:solidFill>
                  <a:schemeClr val="tx1"/>
                </a:solidFill>
                <a:latin typeface="Calibri" panose="020F0502020204030204" pitchFamily="34" charset="0"/>
              </a:defRPr>
            </a:lvl5pPr>
            <a:lvl6pPr marL="2514600" indent="-228600" fontAlgn="base">
              <a:spcBef>
                <a:spcPct val="0"/>
              </a:spcBef>
              <a:spcAft>
                <a:spcPct val="0"/>
              </a:spcAft>
              <a:tabLst>
                <a:tab pos="2573338" algn="l"/>
              </a:tabLst>
              <a:defRPr>
                <a:solidFill>
                  <a:schemeClr val="tx1"/>
                </a:solidFill>
                <a:latin typeface="Calibri" panose="020F0502020204030204" pitchFamily="34" charset="0"/>
              </a:defRPr>
            </a:lvl6pPr>
            <a:lvl7pPr marL="2971800" indent="-228600" fontAlgn="base">
              <a:spcBef>
                <a:spcPct val="0"/>
              </a:spcBef>
              <a:spcAft>
                <a:spcPct val="0"/>
              </a:spcAft>
              <a:tabLst>
                <a:tab pos="2573338" algn="l"/>
              </a:tabLst>
              <a:defRPr>
                <a:solidFill>
                  <a:schemeClr val="tx1"/>
                </a:solidFill>
                <a:latin typeface="Calibri" panose="020F0502020204030204" pitchFamily="34" charset="0"/>
              </a:defRPr>
            </a:lvl7pPr>
            <a:lvl8pPr marL="3429000" indent="-228600" fontAlgn="base">
              <a:spcBef>
                <a:spcPct val="0"/>
              </a:spcBef>
              <a:spcAft>
                <a:spcPct val="0"/>
              </a:spcAft>
              <a:tabLst>
                <a:tab pos="2573338" algn="l"/>
              </a:tabLst>
              <a:defRPr>
                <a:solidFill>
                  <a:schemeClr val="tx1"/>
                </a:solidFill>
                <a:latin typeface="Calibri" panose="020F0502020204030204" pitchFamily="34" charset="0"/>
              </a:defRPr>
            </a:lvl8pPr>
            <a:lvl9pPr marL="3886200" indent="-228600" fontAlgn="base">
              <a:spcBef>
                <a:spcPct val="0"/>
              </a:spcBef>
              <a:spcAft>
                <a:spcPct val="0"/>
              </a:spcAft>
              <a:tabLst>
                <a:tab pos="2573338" algn="l"/>
              </a:tabLst>
              <a:defRPr>
                <a:solidFill>
                  <a:schemeClr val="tx1"/>
                </a:solidFill>
                <a:latin typeface="Calibri" panose="020F0502020204030204" pitchFamily="34" charset="0"/>
              </a:defRPr>
            </a:lvl9pPr>
          </a:lstStyle>
          <a:p>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high-speed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static</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regular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typically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integrated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placed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interconnect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purpose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repeatedly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likely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next.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get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increases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overall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82AE11C-23E6-453D-A849-9B61EE7C8B44}"/>
              </a:ext>
            </a:extLst>
          </p:cNvPr>
          <p:cNvSpPr txBox="1"/>
          <p:nvPr/>
        </p:nvSpPr>
        <p:spPr>
          <a:xfrm>
            <a:off x="784225" y="760413"/>
            <a:ext cx="10242550" cy="2885405"/>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finds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previous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does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time-consuming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devices.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responsible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processing.</a:t>
            </a:r>
          </a:p>
          <a:p>
            <a:pPr>
              <a:spcBef>
                <a:spcPts val="900"/>
              </a:spcBef>
              <a:buClr>
                <a:srgbClr val="252525"/>
              </a:buClr>
              <a:buFont typeface="DejaVu Serif" pitchFamily="18" charset="0"/>
              <a:buChar char="◦"/>
            </a:pPr>
            <a:r>
              <a:rPr lang="en-US" altLang="en-US" sz="2000" dirty="0">
                <a:latin typeface="+mn-lt"/>
                <a:cs typeface="Liberation Sans" pitchFamily="34" charset="0"/>
              </a:rPr>
              <a:t>Once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opened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few</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resources.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because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frequently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re-referenced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measurements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slower</a:t>
            </a:r>
            <a:r>
              <a:rPr lang="en-US" altLang="en-US" sz="2000" dirty="0">
                <a:latin typeface="+mn-lt"/>
                <a:cs typeface="Times New Roman" panose="02020603050405020304" pitchFamily="18" charset="0"/>
              </a:rPr>
              <a:t> </a:t>
            </a:r>
            <a:r>
              <a:rPr lang="en-US" altLang="en-US" sz="2000" u="sng"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65740E-39F4-4910-B506-93FBC3972A5D}"/>
              </a:ext>
            </a:extLst>
          </p:cNvPr>
          <p:cNvSpPr txBox="1">
            <a:spLocks noGrp="1"/>
          </p:cNvSpPr>
          <p:nvPr>
            <p:ph type="title"/>
          </p:nvPr>
        </p:nvSpPr>
        <p:spPr>
          <a:xfrm>
            <a:off x="0" y="657332"/>
            <a:ext cx="8558074" cy="4952492"/>
          </a:xfrm>
        </p:spPr>
        <p:txBody>
          <a:bodyPr tIns="90219" rtlCol="0">
            <a:normAutofit/>
          </a:bodyPr>
          <a:lstStyle/>
          <a:p>
            <a:pPr marL="891540" algn="l" eaLnBrk="1" fontAlgn="auto" hangingPunct="1">
              <a:spcBef>
                <a:spcPts val="0"/>
              </a:spcBef>
              <a:spcAft>
                <a:spcPts val="0"/>
              </a:spcAft>
              <a:defRPr/>
            </a:pPr>
            <a:r>
              <a:rPr sz="3600" spc="-5" dirty="0">
                <a:solidFill>
                  <a:schemeClr val="tx1"/>
                </a:solidFill>
                <a:latin typeface="+mn-lt"/>
              </a:rPr>
              <a:t>Ca</a:t>
            </a:r>
            <a:r>
              <a:rPr sz="3600" spc="-35" dirty="0">
                <a:solidFill>
                  <a:schemeClr val="tx1"/>
                </a:solidFill>
                <a:latin typeface="+mn-lt"/>
              </a:rPr>
              <a:t>ch</a:t>
            </a:r>
            <a:r>
              <a:rPr sz="3600" dirty="0">
                <a:solidFill>
                  <a:schemeClr val="tx1"/>
                </a:solidFill>
                <a:latin typeface="+mn-lt"/>
              </a:rPr>
              <a:t>e</a:t>
            </a:r>
            <a:r>
              <a:rPr sz="3600" spc="325" dirty="0">
                <a:solidFill>
                  <a:schemeClr val="tx1"/>
                </a:solidFill>
                <a:latin typeface="+mn-lt"/>
                <a:cs typeface="Times New Roman"/>
              </a:rPr>
              <a:t> </a:t>
            </a:r>
            <a:r>
              <a:rPr sz="3600" spc="-5" dirty="0">
                <a:solidFill>
                  <a:schemeClr val="tx1"/>
                </a:solidFill>
                <a:latin typeface="+mn-lt"/>
              </a:rPr>
              <a:t>memor</a:t>
            </a:r>
            <a:r>
              <a:rPr sz="3600" spc="-30" dirty="0">
                <a:solidFill>
                  <a:schemeClr val="tx1"/>
                </a:solidFill>
                <a:latin typeface="+mn-lt"/>
              </a:rPr>
              <a:t>y</a:t>
            </a:r>
            <a:r>
              <a:rPr sz="3600" spc="320" dirty="0">
                <a:solidFill>
                  <a:schemeClr val="tx1"/>
                </a:solidFill>
                <a:latin typeface="+mn-lt"/>
                <a:cs typeface="Times New Roman"/>
              </a:rPr>
              <a:t> </a:t>
            </a:r>
            <a:r>
              <a:rPr sz="3600" spc="-55" dirty="0">
                <a:solidFill>
                  <a:schemeClr val="tx1"/>
                </a:solidFill>
                <a:latin typeface="+mn-lt"/>
              </a:rPr>
              <a:t>m</a:t>
            </a:r>
            <a:r>
              <a:rPr sz="3600" spc="-45" dirty="0">
                <a:solidFill>
                  <a:schemeClr val="tx1"/>
                </a:solidFill>
                <a:latin typeface="+mn-lt"/>
              </a:rPr>
              <a:t>a</a:t>
            </a:r>
            <a:r>
              <a:rPr sz="3600" spc="-30" dirty="0">
                <a:solidFill>
                  <a:schemeClr val="tx1"/>
                </a:solidFill>
                <a:latin typeface="+mn-lt"/>
              </a:rPr>
              <a:t>ppi</a:t>
            </a:r>
            <a:r>
              <a:rPr sz="3600" spc="-35" dirty="0">
                <a:solidFill>
                  <a:schemeClr val="tx1"/>
                </a:solidFill>
                <a:latin typeface="+mn-lt"/>
              </a:rPr>
              <a:t>ng</a:t>
            </a:r>
          </a:p>
        </p:txBody>
      </p:sp>
      <p:sp>
        <p:nvSpPr>
          <p:cNvPr id="3" name="object 3">
            <a:extLst>
              <a:ext uri="{FF2B5EF4-FFF2-40B4-BE49-F238E27FC236}">
                <a16:creationId xmlns:a16="http://schemas.microsoft.com/office/drawing/2014/main" id="{E899B4B9-61C2-4092-8F77-CD3FB78DEF3B}"/>
              </a:ext>
            </a:extLst>
          </p:cNvPr>
          <p:cNvSpPr txBox="1"/>
          <p:nvPr/>
        </p:nvSpPr>
        <p:spPr>
          <a:xfrm>
            <a:off x="969962" y="1884362"/>
            <a:ext cx="10252075"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ans" pitchFamily="34" charset="0"/>
              </a:rPr>
              <a:t>Caching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continue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evolve,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works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under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three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different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p>
          <a:p>
            <a:pPr marL="355600" indent="-342900">
              <a:buFont typeface="Arial" panose="020B0604020202020204" pitchFamily="34" charset="0"/>
              <a:buChar char="•"/>
            </a:pPr>
            <a:endParaRPr lang="en-US" altLang="en-US" sz="2000" b="1" dirty="0">
              <a:latin typeface="+mn-lt"/>
              <a:cs typeface="DejaVu Sans" pitchFamily="34" charset="0"/>
            </a:endParaRPr>
          </a:p>
          <a:p>
            <a:pPr marL="355600" indent="-342900">
              <a:buFont typeface="Arial" panose="020B0604020202020204" pitchFamily="34" charset="0"/>
              <a:buChar char="•"/>
            </a:pPr>
            <a:r>
              <a:rPr lang="en-US" altLang="en-US" sz="2000" b="1" dirty="0">
                <a:latin typeface="+mn-lt"/>
                <a:cs typeface="DejaVu Sans" pitchFamily="34" charset="0"/>
              </a:rPr>
              <a:t>Direct</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mapped</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cache</a:t>
            </a:r>
            <a:r>
              <a:rPr lang="en-US" altLang="en-US" sz="2000" b="1"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each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Conceptually,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like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actual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part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address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presence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entry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valid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517C9E3-D46A-4DC5-8867-7DA3189BB183}"/>
              </a:ext>
            </a:extLst>
          </p:cNvPr>
          <p:cNvSpPr txBox="1"/>
          <p:nvPr/>
        </p:nvSpPr>
        <p:spPr>
          <a:xfrm>
            <a:off x="833438" y="881063"/>
            <a:ext cx="10323512" cy="226985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b="1" dirty="0">
                <a:latin typeface="+mn-lt"/>
                <a:cs typeface="Liberation Sans" pitchFamily="34" charset="0"/>
              </a:rPr>
              <a:t>Fully</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similar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structure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prespecified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p>
          <a:p>
            <a:pPr>
              <a:spcBef>
                <a:spcPts val="900"/>
              </a:spcBef>
              <a:buClr>
                <a:srgbClr val="252525"/>
              </a:buClr>
              <a:buFont typeface="DejaVu Serif" pitchFamily="18" charset="0"/>
              <a:buChar char="◦"/>
            </a:pPr>
            <a:r>
              <a:rPr lang="en-US" altLang="en-US" sz="2000" b="1" dirty="0">
                <a:latin typeface="+mn-lt"/>
                <a:cs typeface="Liberation Sans" pitchFamily="34" charset="0"/>
              </a:rPr>
              <a:t>Set</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viewed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compromise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between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fully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associative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subset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sometimes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i="1" dirty="0">
                <a:latin typeface="+mn-lt"/>
                <a:cs typeface="Liberation Sans" pitchFamily="34" charset="0"/>
              </a:rPr>
              <a:t>N-way</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set</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associative</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mapping</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L1</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85D23B-C446-44C8-B7EE-FEC163AE6218}"/>
              </a:ext>
            </a:extLst>
          </p:cNvPr>
          <p:cNvSpPr txBox="1">
            <a:spLocks noGrp="1"/>
          </p:cNvSpPr>
          <p:nvPr>
            <p:ph type="title"/>
          </p:nvPr>
        </p:nvSpPr>
        <p:spPr>
          <a:xfrm>
            <a:off x="-1883547" y="728354"/>
            <a:ext cx="8524043" cy="1118202"/>
          </a:xfrm>
        </p:spPr>
        <p:txBody>
          <a:bodyPr rtlCol="0">
            <a:normAutofit/>
          </a:bodyPr>
          <a:lstStyle/>
          <a:p>
            <a:pPr marL="2988310" algn="l" eaLnBrk="1" fontAlgn="auto" hangingPunct="1">
              <a:spcBef>
                <a:spcPts val="0"/>
              </a:spcBef>
              <a:spcAft>
                <a:spcPts val="0"/>
              </a:spcAft>
              <a:defRPr/>
            </a:pPr>
            <a:r>
              <a:rPr sz="3600" spc="-110" dirty="0">
                <a:solidFill>
                  <a:schemeClr val="tx1"/>
                </a:solidFill>
              </a:rPr>
              <a:t>V</a:t>
            </a:r>
            <a:r>
              <a:rPr sz="3600" spc="-15" dirty="0">
                <a:solidFill>
                  <a:schemeClr val="tx1"/>
                </a:solidFill>
              </a:rPr>
              <a:t>ir</a:t>
            </a:r>
            <a:r>
              <a:rPr sz="3600" dirty="0">
                <a:solidFill>
                  <a:schemeClr val="tx1"/>
                </a:solidFill>
              </a:rPr>
              <a:t>t</a:t>
            </a:r>
            <a:r>
              <a:rPr sz="3600" spc="-35" dirty="0">
                <a:solidFill>
                  <a:schemeClr val="tx1"/>
                </a:solidFill>
              </a:rPr>
              <a:t>u</a:t>
            </a:r>
            <a:r>
              <a:rPr sz="3600" spc="-45" dirty="0">
                <a:solidFill>
                  <a:schemeClr val="tx1"/>
                </a:solidFill>
              </a:rPr>
              <a:t>a</a:t>
            </a:r>
            <a:r>
              <a:rPr sz="3600" spc="-15" dirty="0">
                <a:solidFill>
                  <a:schemeClr val="tx1"/>
                </a:solidFill>
              </a:rPr>
              <a:t>l</a:t>
            </a:r>
            <a:r>
              <a:rPr sz="3600" spc="320" dirty="0">
                <a:solidFill>
                  <a:schemeClr val="tx1"/>
                </a:solidFill>
                <a:latin typeface="Times New Roman"/>
                <a:cs typeface="Times New Roman"/>
              </a:rPr>
              <a:t> </a:t>
            </a:r>
            <a:r>
              <a:rPr sz="3600" spc="-50" dirty="0">
                <a:solidFill>
                  <a:schemeClr val="tx1"/>
                </a:solidFill>
              </a:rPr>
              <a:t>M</a:t>
            </a:r>
            <a:r>
              <a:rPr sz="3600" spc="-5" dirty="0">
                <a:solidFill>
                  <a:schemeClr val="tx1"/>
                </a:solidFill>
              </a:rPr>
              <a:t>emor</a:t>
            </a:r>
            <a:r>
              <a:rPr sz="3600" spc="-30" dirty="0">
                <a:solidFill>
                  <a:schemeClr val="tx1"/>
                </a:solidFill>
              </a:rPr>
              <a:t>y</a:t>
            </a:r>
          </a:p>
        </p:txBody>
      </p:sp>
      <p:sp>
        <p:nvSpPr>
          <p:cNvPr id="3" name="object 3">
            <a:extLst>
              <a:ext uri="{FF2B5EF4-FFF2-40B4-BE49-F238E27FC236}">
                <a16:creationId xmlns:a16="http://schemas.microsoft.com/office/drawing/2014/main" id="{2CBEA210-F921-48E8-8E0E-6F63F678041B}"/>
              </a:ext>
            </a:extLst>
          </p:cNvPr>
          <p:cNvSpPr txBox="1"/>
          <p:nvPr/>
        </p:nvSpPr>
        <p:spPr>
          <a:xfrm>
            <a:off x="1146175" y="2170113"/>
            <a:ext cx="9601200" cy="215443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Liberation Sans" pitchFamily="34" charset="0"/>
                <a:cs typeface="Liberation Sans" pitchFamily="34" charset="0"/>
              </a:rPr>
              <a:t>Virtual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 management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capability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operating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system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software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allow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compensate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physical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shortages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temporarily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transferring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random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storage.</a:t>
            </a:r>
          </a:p>
          <a:p>
            <a:pPr marL="355600" indent="-342900">
              <a:buFont typeface="Arial" panose="020B0604020202020204" pitchFamily="34" charset="0"/>
              <a:buChar char="•"/>
            </a:pPr>
            <a:r>
              <a:rPr lang="en-US" altLang="en-US" sz="2000" dirty="0">
                <a:latin typeface="Liberation Sans" pitchFamily="34" charset="0"/>
                <a:cs typeface="Liberation Sans" pitchFamily="34" charset="0"/>
              </a:rPr>
              <a:t>Virtual address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increased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drives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(HDDs)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contiguous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addresses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hold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application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3BD2CC-5541-4459-B990-048452840D57}"/>
              </a:ext>
            </a:extLst>
          </p:cNvPr>
          <p:cNvSpPr txBox="1"/>
          <p:nvPr/>
        </p:nvSpPr>
        <p:spPr>
          <a:xfrm>
            <a:off x="917575" y="917575"/>
            <a:ext cx="10312400" cy="319318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developed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amount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especially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hard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drive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emulate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load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running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purchase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copying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err="1">
                <a:latin typeface="+mn-lt"/>
                <a:cs typeface="Liberation Sans" pitchFamily="34" charset="0"/>
              </a:rPr>
              <a:t>pagefiles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swap 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fixed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number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p>
          <a:p>
            <a:pPr marL="12700" indent="0"/>
            <a:r>
              <a:rPr lang="en-US" altLang="en-US" sz="2000" dirty="0">
                <a:latin typeface="+mn-lt"/>
                <a:cs typeface="Liberation Sans" pitchFamily="34" charset="0"/>
              </a:rPr>
              <a:t>	   needed,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2BDB62B4-7E70-422C-9215-7EF79036F0EF}"/>
              </a:ext>
            </a:extLst>
          </p:cNvPr>
          <p:cNvSpPr txBox="1"/>
          <p:nvPr/>
        </p:nvSpPr>
        <p:spPr>
          <a:xfrm>
            <a:off x="1367161" y="1873188"/>
            <a:ext cx="8682361"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modern computers are based on a stored-program concept introduced by John Von Neumann.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stored-program concept, programs and data are stored in a separate storage unit called memories and are treated the same. </a:t>
            </a:r>
          </a:p>
          <a:p>
            <a:pPr marL="285750" indent="-285750">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It is having three basic units:</a:t>
            </a:r>
          </a:p>
          <a:p>
            <a:pPr fontAlgn="base"/>
            <a:r>
              <a:rPr lang="en-US" sz="2000" dirty="0"/>
              <a:t>	1.The Central Processing Unit (CPU) </a:t>
            </a:r>
          </a:p>
          <a:p>
            <a:pPr fontAlgn="base"/>
            <a:r>
              <a:rPr lang="en-US" sz="2000" dirty="0"/>
              <a:t>	2.The Main Memory Unit </a:t>
            </a:r>
          </a:p>
          <a:p>
            <a:pPr fontAlgn="base"/>
            <a:r>
              <a:rPr lang="en-US" sz="2000" dirty="0"/>
              <a:t>	3.The </a:t>
            </a:r>
            <a:r>
              <a:rPr lang="en-US" sz="2000" dirty="0" err="1"/>
              <a:t>Input/Output</a:t>
            </a:r>
            <a:r>
              <a:rPr lang="en-US" sz="2000" dirty="0"/>
              <a:t> Device</a:t>
            </a:r>
          </a:p>
          <a:p>
            <a:pPr fontAlgn="base"/>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9368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24CFD4-0C2E-44C7-9463-EB46E3836DCB}"/>
              </a:ext>
            </a:extLst>
          </p:cNvPr>
          <p:cNvSpPr txBox="1"/>
          <p:nvPr/>
        </p:nvSpPr>
        <p:spPr>
          <a:xfrm>
            <a:off x="784225" y="830263"/>
            <a:ext cx="10283825" cy="276229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600" b="1" dirty="0">
                <a:latin typeface="+mn-lt"/>
                <a:cs typeface="Liberation Sans" pitchFamily="34" charset="0"/>
              </a:rPr>
              <a:t>Pros</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of</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using</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virtual</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memory</a:t>
            </a:r>
          </a:p>
          <a:p>
            <a:endParaRPr lang="en-US" altLang="en-US" sz="3600" dirty="0">
              <a:latin typeface="+mn-lt"/>
              <a:cs typeface="Liberation Sans" pitchFamily="34" charset="0"/>
            </a:endParaRPr>
          </a:p>
          <a:p>
            <a:pPr>
              <a:spcBef>
                <a:spcPts val="900"/>
              </a:spcBef>
            </a:pPr>
            <a:r>
              <a:rPr lang="en-US" altLang="en-US" sz="2000" dirty="0">
                <a:latin typeface="+mn-lt"/>
                <a:cs typeface="Liberation Sans" pitchFamily="34" charset="0"/>
              </a:rPr>
              <a:t>Among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benefits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ability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handle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twice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software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consume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HDD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MMUs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executed,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converted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A1AAA57-BF71-4EEE-B872-A2000BCFF55C}"/>
              </a:ext>
            </a:extLst>
          </p:cNvPr>
          <p:cNvSpPr txBox="1">
            <a:spLocks noGrp="1"/>
          </p:cNvSpPr>
          <p:nvPr>
            <p:ph type="title"/>
          </p:nvPr>
        </p:nvSpPr>
        <p:spPr>
          <a:xfrm>
            <a:off x="-1510684" y="678207"/>
            <a:ext cx="9038948" cy="949526"/>
          </a:xfrm>
        </p:spPr>
        <p:txBody>
          <a:bodyPr tIns="81329" rtlCol="0">
            <a:normAutofit/>
          </a:bodyPr>
          <a:lstStyle/>
          <a:p>
            <a:pPr marL="2532380" algn="l" eaLnBrk="1" fontAlgn="auto" hangingPunct="1">
              <a:spcBef>
                <a:spcPts val="0"/>
              </a:spcBef>
              <a:spcAft>
                <a:spcPts val="0"/>
              </a:spcAft>
              <a:defRPr/>
            </a:pPr>
            <a:r>
              <a:rPr sz="3600" spc="-40" dirty="0">
                <a:solidFill>
                  <a:schemeClr val="tx1"/>
                </a:solidFill>
                <a:latin typeface="+mn-lt"/>
              </a:rPr>
              <a:t>S</a:t>
            </a:r>
            <a:r>
              <a:rPr sz="3600" dirty="0">
                <a:solidFill>
                  <a:schemeClr val="tx1"/>
                </a:solidFill>
                <a:latin typeface="+mn-lt"/>
              </a:rPr>
              <a:t>e</a:t>
            </a:r>
            <a:r>
              <a:rPr sz="3600" spc="-40" dirty="0">
                <a:solidFill>
                  <a:schemeClr val="tx1"/>
                </a:solidFill>
                <a:latin typeface="+mn-lt"/>
              </a:rPr>
              <a:t>c</a:t>
            </a:r>
            <a:r>
              <a:rPr sz="3600" spc="-30" dirty="0">
                <a:solidFill>
                  <a:schemeClr val="tx1"/>
                </a:solidFill>
                <a:latin typeface="+mn-lt"/>
              </a:rPr>
              <a:t>on</a:t>
            </a:r>
            <a:r>
              <a:rPr sz="3600" spc="-35" dirty="0">
                <a:solidFill>
                  <a:schemeClr val="tx1"/>
                </a:solidFill>
                <a:latin typeface="+mn-lt"/>
              </a:rPr>
              <a:t>da</a:t>
            </a:r>
            <a:r>
              <a:rPr sz="3600" spc="-10" dirty="0">
                <a:solidFill>
                  <a:schemeClr val="tx1"/>
                </a:solidFill>
                <a:latin typeface="+mn-lt"/>
              </a:rPr>
              <a:t>r</a:t>
            </a:r>
            <a:r>
              <a:rPr sz="3600" spc="-30" dirty="0">
                <a:solidFill>
                  <a:schemeClr val="tx1"/>
                </a:solidFill>
                <a:latin typeface="+mn-lt"/>
              </a:rPr>
              <a:t>y</a:t>
            </a:r>
            <a:r>
              <a:rPr sz="3600" spc="320" dirty="0">
                <a:solidFill>
                  <a:schemeClr val="tx1"/>
                </a:solidFill>
                <a:latin typeface="+mn-lt"/>
                <a:cs typeface="Times New Roman"/>
              </a:rPr>
              <a:t> </a:t>
            </a:r>
            <a:r>
              <a:rPr sz="3600" spc="-45" dirty="0">
                <a:solidFill>
                  <a:schemeClr val="tx1"/>
                </a:solidFill>
                <a:latin typeface="+mn-lt"/>
              </a:rPr>
              <a:t>S</a:t>
            </a:r>
            <a:r>
              <a:rPr sz="3600" dirty="0">
                <a:solidFill>
                  <a:schemeClr val="tx1"/>
                </a:solidFill>
                <a:latin typeface="+mn-lt"/>
              </a:rPr>
              <a:t>t</a:t>
            </a:r>
            <a:r>
              <a:rPr sz="3600" spc="-30" dirty="0">
                <a:solidFill>
                  <a:schemeClr val="tx1"/>
                </a:solidFill>
                <a:latin typeface="+mn-lt"/>
              </a:rPr>
              <a:t>o</a:t>
            </a:r>
            <a:r>
              <a:rPr sz="3600" spc="-10" dirty="0">
                <a:solidFill>
                  <a:schemeClr val="tx1"/>
                </a:solidFill>
                <a:latin typeface="+mn-lt"/>
              </a:rPr>
              <a:t>r</a:t>
            </a:r>
            <a:r>
              <a:rPr sz="3600" spc="-35" dirty="0">
                <a:solidFill>
                  <a:schemeClr val="tx1"/>
                </a:solidFill>
                <a:latin typeface="+mn-lt"/>
              </a:rPr>
              <a:t>a</a:t>
            </a:r>
            <a:r>
              <a:rPr sz="3600" spc="-45" dirty="0">
                <a:solidFill>
                  <a:schemeClr val="tx1"/>
                </a:solidFill>
                <a:latin typeface="+mn-lt"/>
              </a:rPr>
              <a:t>g</a:t>
            </a:r>
            <a:r>
              <a:rPr sz="3600" dirty="0">
                <a:solidFill>
                  <a:schemeClr val="tx1"/>
                </a:solidFill>
                <a:latin typeface="+mn-lt"/>
              </a:rPr>
              <a:t>e</a:t>
            </a:r>
          </a:p>
        </p:txBody>
      </p:sp>
      <p:sp>
        <p:nvSpPr>
          <p:cNvPr id="3" name="object 3">
            <a:extLst>
              <a:ext uri="{FF2B5EF4-FFF2-40B4-BE49-F238E27FC236}">
                <a16:creationId xmlns:a16="http://schemas.microsoft.com/office/drawing/2014/main" id="{6535C818-9D0A-44F2-A4CA-C139CF986249}"/>
              </a:ext>
            </a:extLst>
          </p:cNvPr>
          <p:cNvSpPr txBox="1"/>
          <p:nvPr/>
        </p:nvSpPr>
        <p:spPr>
          <a:xfrm>
            <a:off x="1146175" y="2179638"/>
            <a:ext cx="9896475"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cheapest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known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11E524-66E2-4D8B-80C4-0A5F06926C31}"/>
              </a:ext>
            </a:extLst>
          </p:cNvPr>
          <p:cNvSpPr txBox="1">
            <a:spLocks noGrp="1"/>
          </p:cNvSpPr>
          <p:nvPr>
            <p:ph type="title"/>
          </p:nvPr>
        </p:nvSpPr>
        <p:spPr>
          <a:xfrm>
            <a:off x="762000" y="559678"/>
            <a:ext cx="7405456" cy="4952492"/>
          </a:xfrm>
        </p:spPr>
        <p:txBody>
          <a:bodyPr>
            <a:normAutofit/>
          </a:bodyPr>
          <a:lstStyle/>
          <a:p>
            <a:pPr marL="12700" algn="l" eaLnBrk="1" hangingPunct="1">
              <a:lnSpc>
                <a:spcPts val="5025"/>
              </a:lnSpc>
            </a:pPr>
            <a:r>
              <a:rPr lang="en-US" altLang="en-US" sz="3600" dirty="0">
                <a:latin typeface="+mn-lt"/>
                <a:cs typeface="DejaVu Sans" pitchFamily="34" charset="0"/>
              </a:rPr>
              <a:t>Characteristics</a:t>
            </a:r>
            <a:r>
              <a:rPr lang="en-US" altLang="en-US" sz="3600" dirty="0">
                <a:latin typeface="+mn-lt"/>
                <a:cs typeface="Times New Roman" panose="02020603050405020304" pitchFamily="18" charset="0"/>
              </a:rPr>
              <a:t> </a:t>
            </a:r>
            <a:r>
              <a:rPr lang="en-US" altLang="en-US" sz="3600" dirty="0">
                <a:latin typeface="+mn-lt"/>
                <a:cs typeface="DejaVu Sans" pitchFamily="34" charset="0"/>
              </a:rPr>
              <a:t>of</a:t>
            </a:r>
            <a:r>
              <a:rPr lang="en-US" altLang="en-US" sz="3600" dirty="0">
                <a:latin typeface="+mn-lt"/>
                <a:cs typeface="Times New Roman" panose="02020603050405020304" pitchFamily="18" charset="0"/>
              </a:rPr>
              <a:t> </a:t>
            </a:r>
            <a:r>
              <a:rPr lang="en-US" altLang="en-US" sz="3600" dirty="0">
                <a:latin typeface="+mn-lt"/>
                <a:cs typeface="DejaVu Sans" pitchFamily="34" charset="0"/>
              </a:rPr>
              <a:t>Secondary</a:t>
            </a:r>
            <a:r>
              <a:rPr lang="en-US" altLang="en-US" sz="3600" dirty="0">
                <a:latin typeface="+mn-lt"/>
                <a:cs typeface="Times New Roman" panose="02020603050405020304" pitchFamily="18" charset="0"/>
              </a:rPr>
              <a:t> </a:t>
            </a:r>
            <a:r>
              <a:rPr lang="en-US" altLang="en-US" sz="3600" dirty="0">
                <a:latin typeface="+mn-lt"/>
                <a:cs typeface="DejaVu Sans" pitchFamily="34" charset="0"/>
              </a:rPr>
              <a:t>Memory</a:t>
            </a:r>
            <a:endParaRPr lang="en-US" altLang="en-US" sz="3600" dirty="0">
              <a:latin typeface="+mn-lt"/>
              <a:cs typeface="Times New Roman" panose="02020603050405020304" pitchFamily="18" charset="0"/>
            </a:endParaRPr>
          </a:p>
        </p:txBody>
      </p:sp>
      <p:sp>
        <p:nvSpPr>
          <p:cNvPr id="3" name="object 3">
            <a:extLst>
              <a:ext uri="{FF2B5EF4-FFF2-40B4-BE49-F238E27FC236}">
                <a16:creationId xmlns:a16="http://schemas.microsoft.com/office/drawing/2014/main" id="{58F5FB07-C2AF-465E-A0CE-8954AD9188E2}"/>
              </a:ext>
            </a:extLst>
          </p:cNvPr>
          <p:cNvSpPr txBox="1"/>
          <p:nvPr/>
        </p:nvSpPr>
        <p:spPr>
          <a:xfrm>
            <a:off x="762000" y="1997178"/>
            <a:ext cx="9080901" cy="103874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non-volatile,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tune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terabytes</a:t>
            </a:r>
          </a:p>
          <a:p>
            <a:pPr marL="298450" indent="-285750">
              <a:spcBef>
                <a:spcPts val="900"/>
              </a:spcBef>
              <a:buClr>
                <a:srgbClr val="252525"/>
              </a:buClr>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cheaper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compared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a16="http://schemas.microsoft.com/office/drawing/2014/main" id="{4DC596B6-93FE-4DB9-A592-70918E979AB3}"/>
              </a:ext>
            </a:extLst>
          </p:cNvPr>
          <p:cNvSpPr>
            <a:spLocks noChangeArrowheads="1"/>
          </p:cNvSpPr>
          <p:nvPr/>
        </p:nvSpPr>
        <p:spPr bwMode="auto">
          <a:xfrm>
            <a:off x="1144588" y="395289"/>
            <a:ext cx="9698037" cy="545509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56BF958-D9CF-455A-AEA7-B02F15F66FE6}"/>
              </a:ext>
            </a:extLst>
          </p:cNvPr>
          <p:cNvSpPr txBox="1">
            <a:spLocks noGrp="1"/>
          </p:cNvSpPr>
          <p:nvPr>
            <p:ph type="title"/>
          </p:nvPr>
        </p:nvSpPr>
        <p:spPr>
          <a:xfrm>
            <a:off x="762000" y="559678"/>
            <a:ext cx="3833906" cy="1047180"/>
          </a:xfrm>
        </p:spPr>
        <p:txBody>
          <a:bodyPr tIns="309929" rtlCol="0">
            <a:normAutofit/>
          </a:bodyPr>
          <a:lstStyle/>
          <a:p>
            <a:pPr marL="12700" algn="l" eaLnBrk="1" fontAlgn="auto" hangingPunct="1">
              <a:spcBef>
                <a:spcPts val="0"/>
              </a:spcBef>
              <a:spcAft>
                <a:spcPts val="0"/>
              </a:spcAft>
              <a:defRPr/>
            </a:pPr>
            <a:r>
              <a:rPr sz="3600" spc="-5" dirty="0">
                <a:latin typeface="+mn-lt"/>
              </a:rPr>
              <a:t>C</a:t>
            </a:r>
            <a:r>
              <a:rPr sz="3600" dirty="0">
                <a:latin typeface="+mn-lt"/>
              </a:rPr>
              <a:t>D</a:t>
            </a:r>
            <a:r>
              <a:rPr sz="3600" spc="320" dirty="0">
                <a:latin typeface="+mn-lt"/>
                <a:cs typeface="Times New Roman"/>
              </a:rPr>
              <a:t> </a:t>
            </a:r>
            <a:r>
              <a:rPr sz="3600" spc="-5" dirty="0">
                <a:latin typeface="+mn-lt"/>
              </a:rPr>
              <a:t>D</a:t>
            </a:r>
            <a:r>
              <a:rPr sz="3600" spc="-10" dirty="0">
                <a:latin typeface="+mn-lt"/>
              </a:rPr>
              <a:t>r</a:t>
            </a:r>
            <a:r>
              <a:rPr sz="3600" spc="-20" dirty="0">
                <a:latin typeface="+mn-lt"/>
              </a:rPr>
              <a:t>i</a:t>
            </a:r>
            <a:r>
              <a:rPr sz="3600" spc="-25" dirty="0">
                <a:latin typeface="+mn-lt"/>
              </a:rPr>
              <a:t>v</a:t>
            </a:r>
            <a:r>
              <a:rPr sz="3600" dirty="0">
                <a:latin typeface="+mn-lt"/>
              </a:rPr>
              <a:t>e</a:t>
            </a:r>
          </a:p>
        </p:txBody>
      </p:sp>
      <p:sp>
        <p:nvSpPr>
          <p:cNvPr id="3" name="object 3">
            <a:extLst>
              <a:ext uri="{FF2B5EF4-FFF2-40B4-BE49-F238E27FC236}">
                <a16:creationId xmlns:a16="http://schemas.microsoft.com/office/drawing/2014/main" id="{3963266E-FEC5-4754-9C2A-998D1A13BCF5}"/>
              </a:ext>
            </a:extLst>
          </p:cNvPr>
          <p:cNvSpPr txBox="1">
            <a:spLocks noGrp="1"/>
          </p:cNvSpPr>
          <p:nvPr>
            <p:ph idx="1"/>
          </p:nvPr>
        </p:nvSpPr>
        <p:spPr>
          <a:xfrm>
            <a:off x="884807" y="1874083"/>
            <a:ext cx="9315635" cy="4313653"/>
          </a:xfrm>
        </p:spPr>
        <p:txBody>
          <a:bodyPr>
            <a:normAutofit fontScale="92500"/>
          </a:bodyPr>
          <a:lstStyle/>
          <a:p>
            <a:pPr marL="417322" lvl="1" indent="-285750">
              <a:lnSpc>
                <a:spcPct val="100000"/>
              </a:lnSpc>
              <a:spcBef>
                <a:spcPct val="0"/>
              </a:spcBef>
              <a:buFont typeface="Arial" panose="020B0604020202020204" pitchFamily="34" charset="0"/>
              <a:buChar char="•"/>
            </a:pP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stands</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Compact</a:t>
            </a:r>
            <a:r>
              <a:rPr lang="en-US" altLang="en-US" dirty="0">
                <a:cs typeface="Times New Roman" panose="02020603050405020304" pitchFamily="18" charset="0"/>
              </a:rPr>
              <a:t> </a:t>
            </a:r>
            <a:r>
              <a:rPr lang="en-US" altLang="en-US" dirty="0">
                <a:cs typeface="DejaVu Sans" pitchFamily="34" charset="0"/>
              </a:rPr>
              <a:t>Disk.</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circular</a:t>
            </a:r>
            <a:r>
              <a:rPr lang="en-US" altLang="en-US" dirty="0">
                <a:cs typeface="Times New Roman" panose="02020603050405020304" pitchFamily="18" charset="0"/>
              </a:rPr>
              <a:t> </a:t>
            </a:r>
            <a:r>
              <a:rPr lang="en-US" altLang="en-US" dirty="0">
                <a:cs typeface="DejaVu Sans" pitchFamily="34" charset="0"/>
              </a:rPr>
              <a:t>disks</a:t>
            </a:r>
            <a:r>
              <a:rPr lang="en-US" altLang="en-US" dirty="0">
                <a:cs typeface="Times New Roman" panose="02020603050405020304" pitchFamily="18" charset="0"/>
              </a:rPr>
              <a:t> </a:t>
            </a:r>
            <a:r>
              <a:rPr lang="en-US" altLang="en-US" dirty="0">
                <a:cs typeface="DejaVu Sans" pitchFamily="34" charset="0"/>
              </a:rPr>
              <a:t>that</a:t>
            </a:r>
            <a:r>
              <a:rPr lang="en-US" altLang="en-US" dirty="0">
                <a:cs typeface="Times New Roman" panose="02020603050405020304" pitchFamily="18" charset="0"/>
              </a:rPr>
              <a:t> </a:t>
            </a:r>
            <a:r>
              <a:rPr lang="en-US" altLang="en-US" dirty="0">
                <a:cs typeface="DejaVu Sans" pitchFamily="34" charset="0"/>
              </a:rPr>
              <a:t>use</a:t>
            </a:r>
            <a:r>
              <a:rPr lang="en-US" altLang="en-US" dirty="0">
                <a:cs typeface="Times New Roman" panose="02020603050405020304" pitchFamily="18" charset="0"/>
              </a:rPr>
              <a:t> </a:t>
            </a:r>
            <a:r>
              <a:rPr lang="en-US" altLang="en-US" dirty="0">
                <a:cs typeface="DejaVu Sans" pitchFamily="34" charset="0"/>
              </a:rPr>
              <a:t>optical</a:t>
            </a:r>
            <a:r>
              <a:rPr lang="en-US" altLang="en-US" dirty="0">
                <a:cs typeface="Times New Roman" panose="02020603050405020304" pitchFamily="18" charset="0"/>
              </a:rPr>
              <a:t> </a:t>
            </a:r>
            <a:r>
              <a:rPr lang="en-US" altLang="en-US" dirty="0">
                <a:cs typeface="DejaVu Sans" pitchFamily="34" charset="0"/>
              </a:rPr>
              <a:t>rays,</a:t>
            </a:r>
            <a:r>
              <a:rPr lang="en-US" altLang="en-US" dirty="0">
                <a:cs typeface="Times New Roman" panose="02020603050405020304" pitchFamily="18" charset="0"/>
              </a:rPr>
              <a:t> </a:t>
            </a:r>
            <a:r>
              <a:rPr lang="en-US" altLang="en-US" dirty="0">
                <a:cs typeface="DejaVu Sans" pitchFamily="34" charset="0"/>
              </a:rPr>
              <a:t>usually</a:t>
            </a:r>
            <a:r>
              <a:rPr lang="en-US" altLang="en-US" dirty="0">
                <a:cs typeface="Times New Roman" panose="02020603050405020304" pitchFamily="18" charset="0"/>
              </a:rPr>
              <a:t> </a:t>
            </a:r>
            <a:r>
              <a:rPr lang="en-US" altLang="en-US" dirty="0">
                <a:cs typeface="DejaVu Sans" pitchFamily="34" charset="0"/>
              </a:rPr>
              <a:t>lasers,</a:t>
            </a:r>
            <a:r>
              <a:rPr lang="en-US" altLang="en-US" dirty="0">
                <a:cs typeface="Times New Roman" panose="02020603050405020304" pitchFamily="18" charset="0"/>
              </a:rPr>
              <a:t> </a:t>
            </a:r>
            <a:r>
              <a:rPr lang="en-US" altLang="en-US" dirty="0">
                <a:cs typeface="DejaVu Sans" pitchFamily="34" charset="0"/>
              </a:rPr>
              <a:t>to</a:t>
            </a:r>
            <a:r>
              <a:rPr lang="en-US" altLang="en-US" dirty="0">
                <a:cs typeface="Times New Roman" panose="02020603050405020304" pitchFamily="18" charset="0"/>
              </a:rPr>
              <a:t> </a:t>
            </a:r>
            <a:r>
              <a:rPr lang="en-US" altLang="en-US" dirty="0">
                <a:cs typeface="DejaVu Sans" pitchFamily="34" charset="0"/>
              </a:rPr>
              <a:t>read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write</a:t>
            </a:r>
            <a:r>
              <a:rPr lang="en-US" altLang="en-US" dirty="0">
                <a:cs typeface="Times New Roman" panose="02020603050405020304" pitchFamily="18" charset="0"/>
              </a:rPr>
              <a:t> </a:t>
            </a:r>
            <a:r>
              <a:rPr lang="en-US" altLang="en-US" dirty="0">
                <a:cs typeface="DejaVu Sans" pitchFamily="34" charset="0"/>
              </a:rPr>
              <a:t>data.</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very</a:t>
            </a:r>
            <a:r>
              <a:rPr lang="en-US" altLang="en-US" dirty="0">
                <a:cs typeface="Times New Roman" panose="02020603050405020304" pitchFamily="18" charset="0"/>
              </a:rPr>
              <a:t> </a:t>
            </a:r>
            <a:r>
              <a:rPr lang="en-US" altLang="en-US" dirty="0">
                <a:cs typeface="DejaVu Sans" pitchFamily="34" charset="0"/>
              </a:rPr>
              <a:t>cheap</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get</a:t>
            </a:r>
            <a:r>
              <a:rPr lang="en-US" altLang="en-US" dirty="0">
                <a:cs typeface="Times New Roman" panose="02020603050405020304" pitchFamily="18" charset="0"/>
              </a:rPr>
              <a:t> </a:t>
            </a:r>
            <a:r>
              <a:rPr lang="en-US" altLang="en-US" dirty="0">
                <a:cs typeface="DejaVu Sans" pitchFamily="34" charset="0"/>
              </a:rPr>
              <a:t>700</a:t>
            </a:r>
            <a:r>
              <a:rPr lang="en-US" altLang="en-US" dirty="0">
                <a:cs typeface="Times New Roman" panose="02020603050405020304" pitchFamily="18" charset="0"/>
              </a:rPr>
              <a:t> </a:t>
            </a:r>
            <a:r>
              <a:rPr lang="en-US" altLang="en-US" dirty="0">
                <a:cs typeface="DejaVu Sans" pitchFamily="34" charset="0"/>
              </a:rPr>
              <a:t>MB</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storage</a:t>
            </a:r>
            <a:r>
              <a:rPr lang="en-US" altLang="en-US" dirty="0">
                <a:cs typeface="Times New Roman" panose="02020603050405020304" pitchFamily="18" charset="0"/>
              </a:rPr>
              <a:t> </a:t>
            </a:r>
            <a:r>
              <a:rPr lang="en-US" altLang="en-US" dirty="0">
                <a:cs typeface="DejaVu Sans" pitchFamily="34" charset="0"/>
              </a:rPr>
              <a:t>space</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less</a:t>
            </a:r>
            <a:r>
              <a:rPr lang="en-US" altLang="en-US" dirty="0">
                <a:cs typeface="Times New Roman" panose="02020603050405020304" pitchFamily="18" charset="0"/>
              </a:rPr>
              <a:t> </a:t>
            </a:r>
            <a:r>
              <a:rPr lang="en-US" altLang="en-US" dirty="0">
                <a:cs typeface="DejaVu Sans" pitchFamily="34" charset="0"/>
              </a:rPr>
              <a:t>than</a:t>
            </a:r>
            <a:r>
              <a:rPr lang="en-US" altLang="en-US" dirty="0">
                <a:cs typeface="Times New Roman" panose="02020603050405020304" pitchFamily="18" charset="0"/>
              </a:rPr>
              <a:t> </a:t>
            </a:r>
            <a:r>
              <a:rPr lang="en-US" altLang="en-US" dirty="0">
                <a:cs typeface="DejaVu Sans" pitchFamily="34" charset="0"/>
              </a:rPr>
              <a:t>a</a:t>
            </a:r>
            <a:r>
              <a:rPr lang="en-US" altLang="en-US" dirty="0">
                <a:cs typeface="Times New Roman" panose="02020603050405020304" pitchFamily="18" charset="0"/>
              </a:rPr>
              <a:t> </a:t>
            </a:r>
            <a:r>
              <a:rPr lang="en-US" altLang="en-US" dirty="0">
                <a:cs typeface="DejaVu Sans" pitchFamily="34" charset="0"/>
              </a:rPr>
              <a:t>dollar.</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inserted</a:t>
            </a:r>
            <a:r>
              <a:rPr lang="en-US" altLang="en-US" dirty="0">
                <a:cs typeface="Times New Roman" panose="02020603050405020304" pitchFamily="18" charset="0"/>
              </a:rPr>
              <a:t> </a:t>
            </a:r>
            <a:r>
              <a:rPr lang="en-US" altLang="en-US" dirty="0">
                <a:cs typeface="DejaVu Sans" pitchFamily="34" charset="0"/>
              </a:rPr>
              <a:t>in</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drives</a:t>
            </a:r>
            <a:r>
              <a:rPr lang="en-US" altLang="en-US" dirty="0">
                <a:cs typeface="Times New Roman" panose="02020603050405020304" pitchFamily="18" charset="0"/>
              </a:rPr>
              <a:t> </a:t>
            </a:r>
            <a:r>
              <a:rPr lang="en-US" altLang="en-US" dirty="0">
                <a:cs typeface="DejaVu Sans" pitchFamily="34" charset="0"/>
              </a:rPr>
              <a:t>built</a:t>
            </a:r>
            <a:r>
              <a:rPr lang="en-US" altLang="en-US" dirty="0">
                <a:cs typeface="Times New Roman" panose="02020603050405020304" pitchFamily="18" charset="0"/>
              </a:rPr>
              <a:t> </a:t>
            </a:r>
            <a:r>
              <a:rPr lang="en-US" altLang="en-US" dirty="0">
                <a:cs typeface="DejaVu Sans" pitchFamily="34" charset="0"/>
              </a:rPr>
              <a:t>into</a:t>
            </a:r>
            <a:r>
              <a:rPr lang="en-US" altLang="en-US" dirty="0">
                <a:cs typeface="Times New Roman" panose="02020603050405020304" pitchFamily="18" charset="0"/>
              </a:rPr>
              <a:t> </a:t>
            </a:r>
            <a:r>
              <a:rPr lang="en-US" altLang="en-US" dirty="0">
                <a:cs typeface="DejaVu Sans" pitchFamily="34" charset="0"/>
              </a:rPr>
              <a:t>CPU</a:t>
            </a:r>
            <a:r>
              <a:rPr lang="en-US" altLang="en-US" dirty="0">
                <a:cs typeface="Times New Roman" panose="02020603050405020304" pitchFamily="18" charset="0"/>
              </a:rPr>
              <a:t> </a:t>
            </a:r>
            <a:r>
              <a:rPr lang="en-US" altLang="en-US" dirty="0">
                <a:cs typeface="DejaVu Sans" pitchFamily="34" charset="0"/>
              </a:rPr>
              <a:t>cabinet.</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portable</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eject</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drive,</a:t>
            </a:r>
            <a:r>
              <a:rPr lang="en-US" altLang="en-US" dirty="0">
                <a:cs typeface="Times New Roman" panose="02020603050405020304" pitchFamily="18" charset="0"/>
              </a:rPr>
              <a:t> </a:t>
            </a:r>
            <a:r>
              <a:rPr lang="en-US" altLang="en-US" dirty="0">
                <a:cs typeface="DejaVu Sans" pitchFamily="34" charset="0"/>
              </a:rPr>
              <a:t>remove</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carry</a:t>
            </a:r>
            <a:r>
              <a:rPr lang="en-US" altLang="en-US" dirty="0">
                <a:cs typeface="Times New Roman" panose="02020603050405020304" pitchFamily="18" charset="0"/>
              </a:rPr>
              <a:t> </a:t>
            </a:r>
            <a:r>
              <a:rPr lang="en-US" altLang="en-US" dirty="0">
                <a:cs typeface="DejaVu Sans" pitchFamily="34" charset="0"/>
              </a:rPr>
              <a:t>it</a:t>
            </a:r>
            <a:r>
              <a:rPr lang="en-US" altLang="en-US" dirty="0">
                <a:cs typeface="Times New Roman" panose="02020603050405020304" pitchFamily="18" charset="0"/>
              </a:rPr>
              <a:t> </a:t>
            </a:r>
            <a:r>
              <a:rPr lang="en-US" altLang="en-US" dirty="0">
                <a:cs typeface="DejaVu Sans" pitchFamily="34" charset="0"/>
              </a:rPr>
              <a:t>with</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There</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three</a:t>
            </a:r>
            <a:r>
              <a:rPr lang="en-US" altLang="en-US" dirty="0">
                <a:cs typeface="Times New Roman" panose="02020603050405020304" pitchFamily="18" charset="0"/>
              </a:rPr>
              <a:t> </a:t>
            </a:r>
            <a:r>
              <a:rPr lang="en-US" altLang="en-US" dirty="0">
                <a:cs typeface="DejaVu Sans" pitchFamily="34" charset="0"/>
              </a:rPr>
              <a:t>types</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CD-ROM</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Read</a:t>
            </a:r>
            <a:r>
              <a:rPr lang="en-US" altLang="en-US" b="1" dirty="0">
                <a:cs typeface="Times New Roman" panose="02020603050405020304" pitchFamily="18" charset="0"/>
              </a:rPr>
              <a:t> </a:t>
            </a:r>
            <a:r>
              <a:rPr lang="en-US" altLang="en-US" b="1" dirty="0">
                <a:cs typeface="Liberation Sans" pitchFamily="34" charset="0"/>
              </a:rPr>
              <a:t>Only</a:t>
            </a:r>
            <a:r>
              <a:rPr lang="en-US" altLang="en-US" b="1" dirty="0">
                <a:cs typeface="Times New Roman" panose="02020603050405020304" pitchFamily="18" charset="0"/>
              </a:rPr>
              <a:t> </a:t>
            </a:r>
            <a:r>
              <a:rPr lang="en-US" altLang="en-US" b="1" dirty="0">
                <a:cs typeface="Liberation Sans" pitchFamily="34" charset="0"/>
              </a:rPr>
              <a:t>Memory)</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CDs</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recorded</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manufacturer.</a:t>
            </a:r>
            <a:r>
              <a:rPr lang="en-US" altLang="en-US" dirty="0">
                <a:cs typeface="Times New Roman" panose="02020603050405020304" pitchFamily="18" charset="0"/>
              </a:rPr>
              <a:t> </a:t>
            </a:r>
            <a:r>
              <a:rPr lang="en-US" altLang="en-US" dirty="0">
                <a:cs typeface="Liberation Sans" pitchFamily="34" charset="0"/>
              </a:rPr>
              <a:t>Proprietary</a:t>
            </a:r>
            <a:r>
              <a:rPr lang="en-US" altLang="en-US" dirty="0">
                <a:cs typeface="Times New Roman" panose="02020603050405020304" pitchFamily="18" charset="0"/>
              </a:rPr>
              <a:t> </a:t>
            </a:r>
            <a:r>
              <a:rPr lang="en-US" altLang="en-US" dirty="0">
                <a:cs typeface="Liberation Sans" pitchFamily="34" charset="0"/>
              </a:rPr>
              <a:t>Software,</a:t>
            </a:r>
            <a:r>
              <a:rPr lang="en-US" altLang="en-US" dirty="0">
                <a:cs typeface="Times New Roman" panose="02020603050405020304" pitchFamily="18" charset="0"/>
              </a:rPr>
              <a:t> </a:t>
            </a:r>
            <a:r>
              <a:rPr lang="en-US" altLang="en-US" dirty="0">
                <a:cs typeface="Liberation Sans" pitchFamily="34" charset="0"/>
              </a:rPr>
              <a:t>audio</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video</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released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CD-ROMs.</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Recordable)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user</a:t>
            </a:r>
            <a:r>
              <a:rPr lang="en-US" altLang="en-US" dirty="0">
                <a:cs typeface="Times New Roman" panose="02020603050405020304" pitchFamily="18" charset="0"/>
              </a:rPr>
              <a:t> </a:t>
            </a:r>
            <a:r>
              <a:rPr lang="en-US" altLang="en-US" dirty="0">
                <a:cs typeface="Liberation Sans" pitchFamily="34" charset="0"/>
              </a:rPr>
              <a:t>once</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CD-R.</a:t>
            </a:r>
            <a:r>
              <a:rPr lang="en-US" altLang="en-US" dirty="0">
                <a:cs typeface="Times New Roman" panose="02020603050405020304" pitchFamily="18" charset="0"/>
              </a:rPr>
              <a:t> </a:t>
            </a:r>
            <a:r>
              <a:rPr lang="en-US" altLang="en-US" dirty="0">
                <a:cs typeface="Liberation Sans" pitchFamily="34" charset="0"/>
              </a:rPr>
              <a:t>It</a:t>
            </a:r>
            <a:r>
              <a:rPr lang="en-US" altLang="en-US" dirty="0">
                <a:cs typeface="Times New Roman" panose="02020603050405020304" pitchFamily="18" charset="0"/>
              </a:rPr>
              <a:t> </a:t>
            </a:r>
            <a:r>
              <a:rPr lang="en-US" altLang="en-US" dirty="0">
                <a:cs typeface="Liberation Sans" pitchFamily="34" charset="0"/>
              </a:rPr>
              <a:t>cannot</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modified</a:t>
            </a:r>
            <a:r>
              <a:rPr lang="en-US" altLang="en-US" dirty="0">
                <a:cs typeface="Times New Roman" panose="02020603050405020304" pitchFamily="18" charset="0"/>
              </a:rPr>
              <a:t> </a:t>
            </a:r>
            <a:r>
              <a:rPr lang="en-US" altLang="en-US" dirty="0">
                <a:cs typeface="Liberation Sans" pitchFamily="34" charset="0"/>
              </a:rPr>
              <a:t>later.</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CD-RW</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Rewritable)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optical</a:t>
            </a:r>
            <a:r>
              <a:rPr lang="en-US" altLang="en-US" dirty="0">
                <a:cs typeface="Times New Roman" panose="02020603050405020304" pitchFamily="18" charset="0"/>
              </a:rPr>
              <a:t> </a:t>
            </a:r>
            <a:r>
              <a:rPr lang="en-US" altLang="en-US" dirty="0">
                <a:cs typeface="Liberation Sans" pitchFamily="34" charset="0"/>
              </a:rPr>
              <a:t>disks</a:t>
            </a:r>
            <a:r>
              <a:rPr lang="en-US" altLang="en-US" dirty="0">
                <a:cs typeface="Times New Roman" panose="02020603050405020304" pitchFamily="18" charset="0"/>
              </a:rPr>
              <a:t> </a:t>
            </a:r>
            <a:r>
              <a:rPr lang="en-US" altLang="en-US" dirty="0">
                <a:cs typeface="Liberation Sans" pitchFamily="34" charset="0"/>
              </a:rPr>
              <a:t>again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again.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3729AC-92E9-497F-8B3B-2A2B963B945B}"/>
              </a:ext>
            </a:extLst>
          </p:cNvPr>
          <p:cNvSpPr txBox="1">
            <a:spLocks noGrp="1"/>
          </p:cNvSpPr>
          <p:nvPr>
            <p:ph type="title"/>
          </p:nvPr>
        </p:nvSpPr>
        <p:spPr>
          <a:xfrm>
            <a:off x="849305" y="533045"/>
            <a:ext cx="3833906" cy="4952492"/>
          </a:xfrm>
        </p:spPr>
        <p:txBody>
          <a:bodyPr tIns="309929" rtlCol="0">
            <a:normAutofit/>
          </a:bodyPr>
          <a:lstStyle/>
          <a:p>
            <a:pPr marL="12700" algn="l" eaLnBrk="1" fontAlgn="auto" hangingPunct="1">
              <a:spcBef>
                <a:spcPts val="0"/>
              </a:spcBef>
              <a:spcAft>
                <a:spcPts val="0"/>
              </a:spcAft>
              <a:defRPr/>
            </a:pPr>
            <a:r>
              <a:rPr sz="3600" spc="-90" dirty="0">
                <a:latin typeface="+mn-lt"/>
              </a:rPr>
              <a:t>D</a:t>
            </a:r>
            <a:r>
              <a:rPr sz="3600" spc="-5" dirty="0">
                <a:latin typeface="+mn-lt"/>
              </a:rPr>
              <a:t>V</a:t>
            </a:r>
            <a:r>
              <a:rPr sz="3600" dirty="0">
                <a:latin typeface="+mn-lt"/>
              </a:rPr>
              <a:t>D</a:t>
            </a:r>
            <a:r>
              <a:rPr sz="3600" spc="320" dirty="0">
                <a:latin typeface="+mn-lt"/>
                <a:cs typeface="Times New Roman"/>
              </a:rPr>
              <a:t> </a:t>
            </a:r>
            <a:r>
              <a:rPr sz="3600" dirty="0">
                <a:latin typeface="+mn-lt"/>
              </a:rPr>
              <a:t>D</a:t>
            </a:r>
            <a:r>
              <a:rPr sz="3600" spc="-15" dirty="0">
                <a:latin typeface="+mn-lt"/>
              </a:rPr>
              <a:t>ri</a:t>
            </a:r>
            <a:r>
              <a:rPr sz="3600" spc="-35" dirty="0">
                <a:latin typeface="+mn-lt"/>
              </a:rPr>
              <a:t>v</a:t>
            </a:r>
            <a:r>
              <a:rPr sz="3600" dirty="0">
                <a:latin typeface="+mn-lt"/>
              </a:rPr>
              <a:t>e</a:t>
            </a:r>
          </a:p>
        </p:txBody>
      </p:sp>
      <p:sp>
        <p:nvSpPr>
          <p:cNvPr id="3" name="object 3">
            <a:extLst>
              <a:ext uri="{FF2B5EF4-FFF2-40B4-BE49-F238E27FC236}">
                <a16:creationId xmlns:a16="http://schemas.microsoft.com/office/drawing/2014/main" id="{962FBF9A-F9E6-49F6-9D0A-4C4098908AC9}"/>
              </a:ext>
            </a:extLst>
          </p:cNvPr>
          <p:cNvSpPr txBox="1"/>
          <p:nvPr/>
        </p:nvSpPr>
        <p:spPr>
          <a:xfrm>
            <a:off x="849305" y="2173935"/>
            <a:ext cx="5009957" cy="2154436"/>
          </a:xfrm>
          <a:prstGeom prst="rect">
            <a:avLst/>
          </a:prstGeom>
        </p:spPr>
        <p:txBody>
          <a:bodyPr wrap="square"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Video</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Display.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15</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held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They</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multimedia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high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varieties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rewritable.</a:t>
            </a:r>
          </a:p>
        </p:txBody>
      </p:sp>
      <p:sp>
        <p:nvSpPr>
          <p:cNvPr id="32772" name="object 4">
            <a:extLst>
              <a:ext uri="{FF2B5EF4-FFF2-40B4-BE49-F238E27FC236}">
                <a16:creationId xmlns:a16="http://schemas.microsoft.com/office/drawing/2014/main" id="{052CC56A-00D1-4958-A062-B7C77C0FBCAD}"/>
              </a:ext>
            </a:extLst>
          </p:cNvPr>
          <p:cNvSpPr>
            <a:spLocks noChangeArrowheads="1"/>
          </p:cNvSpPr>
          <p:nvPr/>
        </p:nvSpPr>
        <p:spPr bwMode="auto">
          <a:xfrm>
            <a:off x="6776624" y="2173936"/>
            <a:ext cx="4762500" cy="331160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a16="http://schemas.microsoft.com/office/drawing/2014/main" id="{77881F3D-D831-462C-8327-2F8384BB3E14}"/>
              </a:ext>
            </a:extLst>
          </p:cNvPr>
          <p:cNvSpPr>
            <a:spLocks noChangeArrowheads="1"/>
          </p:cNvSpPr>
          <p:nvPr/>
        </p:nvSpPr>
        <p:spPr bwMode="auto">
          <a:xfrm>
            <a:off x="1385888" y="1193800"/>
            <a:ext cx="9070975" cy="469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FC0B741-AA03-4C3B-BE26-4CBFF92BCA39}"/>
              </a:ext>
            </a:extLst>
          </p:cNvPr>
          <p:cNvSpPr txBox="1"/>
          <p:nvPr/>
        </p:nvSpPr>
        <p:spPr>
          <a:xfrm>
            <a:off x="712996" y="658520"/>
            <a:ext cx="4316413"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Mag</a:t>
            </a:r>
            <a:r>
              <a:rPr sz="3600" spc="-35" dirty="0">
                <a:cs typeface="DejaVu Sans"/>
              </a:rPr>
              <a:t>n</a:t>
            </a:r>
            <a:r>
              <a:rPr sz="3600" spc="-5" dirty="0">
                <a:cs typeface="DejaVu Sans"/>
              </a:rPr>
              <a:t>eti</a:t>
            </a:r>
            <a:r>
              <a:rPr sz="3600" spc="-30" dirty="0">
                <a:cs typeface="DejaVu Sans"/>
              </a:rPr>
              <a:t>c</a:t>
            </a:r>
            <a:r>
              <a:rPr sz="3600" spc="320" dirty="0">
                <a:cs typeface="Times New Roman"/>
              </a:rPr>
              <a:t> </a:t>
            </a:r>
            <a:r>
              <a:rPr sz="3600" spc="-5" dirty="0">
                <a:cs typeface="DejaVu Sans"/>
              </a:rPr>
              <a:t>D</a:t>
            </a:r>
            <a:r>
              <a:rPr sz="3600" spc="-15" dirty="0">
                <a:cs typeface="DejaVu Sans"/>
              </a:rPr>
              <a:t>i</a:t>
            </a:r>
            <a:r>
              <a:rPr sz="3600" spc="-35" dirty="0">
                <a:cs typeface="DejaVu Sans"/>
              </a:rPr>
              <a:t>s</a:t>
            </a:r>
            <a:r>
              <a:rPr sz="3600" dirty="0">
                <a:cs typeface="DejaVu Sans"/>
              </a:rPr>
              <a:t>k</a:t>
            </a:r>
          </a:p>
        </p:txBody>
      </p:sp>
      <p:sp>
        <p:nvSpPr>
          <p:cNvPr id="3" name="object 3">
            <a:extLst>
              <a:ext uri="{FF2B5EF4-FFF2-40B4-BE49-F238E27FC236}">
                <a16:creationId xmlns:a16="http://schemas.microsoft.com/office/drawing/2014/main" id="{DFCD3373-7D22-4AB3-9B92-9CD23C4C1A62}"/>
              </a:ext>
            </a:extLst>
          </p:cNvPr>
          <p:cNvSpPr txBox="1"/>
          <p:nvPr/>
        </p:nvSpPr>
        <p:spPr>
          <a:xfrm>
            <a:off x="712996" y="1890117"/>
            <a:ext cx="10766008" cy="307776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primarily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consists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rotating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surface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written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magnetization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organized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circular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divisions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further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divided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performed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p>
          <a:p>
            <a:pPr marL="355600" indent="-342900">
              <a:buFont typeface="Arial" panose="020B0604020202020204" pitchFamily="34" charset="0"/>
              <a:buChar char="•"/>
            </a:pPr>
            <a:endParaRPr lang="en-US" altLang="en-US" sz="2000" dirty="0">
              <a:latin typeface="+mn-lt"/>
              <a:cs typeface="DejaVu Sans" pitchFamily="34" charset="0"/>
            </a:endParaRPr>
          </a:p>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advent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solid-state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(SSDs),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longer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considered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still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commonly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id="{B42A2BD4-3391-4340-95C7-27C3CB854FC0}"/>
              </a:ext>
            </a:extLst>
          </p:cNvPr>
          <p:cNvSpPr>
            <a:spLocks noChangeArrowheads="1"/>
          </p:cNvSpPr>
          <p:nvPr/>
        </p:nvSpPr>
        <p:spPr bwMode="auto">
          <a:xfrm>
            <a:off x="2769834" y="808039"/>
            <a:ext cx="6002692" cy="47937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C5BB3C-8125-4B6D-8B10-9CCBBD5ED8AF}"/>
              </a:ext>
            </a:extLst>
          </p:cNvPr>
          <p:cNvSpPr txBox="1">
            <a:spLocks noGrp="1"/>
          </p:cNvSpPr>
          <p:nvPr>
            <p:ph type="title"/>
          </p:nvPr>
        </p:nvSpPr>
        <p:spPr>
          <a:xfrm>
            <a:off x="-1449804" y="586042"/>
            <a:ext cx="7325557" cy="4952492"/>
          </a:xfrm>
        </p:spPr>
        <p:txBody>
          <a:bodyPr tIns="100379" rtlCol="0">
            <a:normAutofit/>
          </a:bodyPr>
          <a:lstStyle/>
          <a:p>
            <a:pPr marL="2230120" algn="l" eaLnBrk="1" fontAlgn="auto" hangingPunct="1">
              <a:spcBef>
                <a:spcPts val="0"/>
              </a:spcBef>
              <a:spcAft>
                <a:spcPts val="0"/>
              </a:spcAft>
              <a:defRPr/>
            </a:pPr>
            <a:r>
              <a:rPr sz="3600" spc="-40" dirty="0">
                <a:latin typeface="+mn-lt"/>
              </a:rPr>
              <a:t>Magn</a:t>
            </a:r>
            <a:r>
              <a:rPr sz="3600" dirty="0">
                <a:latin typeface="+mn-lt"/>
              </a:rPr>
              <a:t>e</a:t>
            </a:r>
            <a:r>
              <a:rPr sz="3600" spc="-25" dirty="0">
                <a:latin typeface="+mn-lt"/>
              </a:rPr>
              <a:t>ti</a:t>
            </a:r>
            <a:r>
              <a:rPr sz="3600" spc="-30" dirty="0">
                <a:latin typeface="+mn-lt"/>
              </a:rPr>
              <a:t>c</a:t>
            </a:r>
            <a:r>
              <a:rPr sz="3600" spc="320" dirty="0">
                <a:latin typeface="+mn-lt"/>
                <a:cs typeface="Times New Roman"/>
              </a:rPr>
              <a:t> </a:t>
            </a:r>
            <a:r>
              <a:rPr sz="3600" spc="-835" dirty="0">
                <a:latin typeface="+mn-lt"/>
              </a:rPr>
              <a:t>T</a:t>
            </a:r>
            <a:r>
              <a:rPr sz="3600" spc="-35" dirty="0">
                <a:latin typeface="+mn-lt"/>
              </a:rPr>
              <a:t>ap</a:t>
            </a:r>
            <a:r>
              <a:rPr sz="3600" dirty="0">
                <a:latin typeface="+mn-lt"/>
              </a:rPr>
              <a:t>e</a:t>
            </a:r>
          </a:p>
        </p:txBody>
      </p:sp>
      <p:sp>
        <p:nvSpPr>
          <p:cNvPr id="3" name="object 3">
            <a:extLst>
              <a:ext uri="{FF2B5EF4-FFF2-40B4-BE49-F238E27FC236}">
                <a16:creationId xmlns:a16="http://schemas.microsoft.com/office/drawing/2014/main" id="{B42888C4-A1AE-42B2-AA39-780DDFF6DC10}"/>
              </a:ext>
            </a:extLst>
          </p:cNvPr>
          <p:cNvSpPr txBox="1"/>
          <p:nvPr/>
        </p:nvSpPr>
        <p:spPr>
          <a:xfrm>
            <a:off x="917575" y="1917700"/>
            <a:ext cx="5748401"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lgn="just">
              <a:buFont typeface="Arial" panose="020B0604020202020204" pitchFamily="34" charset="0"/>
              <a:buChar char="•"/>
            </a:pPr>
            <a:r>
              <a:rPr lang="en-US" altLang="en-US" sz="2000" dirty="0">
                <a:latin typeface="+mn-lt"/>
                <a:cs typeface="DejaVu Sans" pitchFamily="34" charset="0"/>
              </a:rPr>
              <a:t>Originally,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designed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sound.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years,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scarce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emergence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imaging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audiovisual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p>
          <a:p>
            <a:pPr marL="355600" indent="-342900" algn="just">
              <a:buFont typeface="Arial" panose="020B0604020202020204" pitchFamily="34" charset="0"/>
              <a:buChar char="•"/>
            </a:pPr>
            <a:endParaRPr lang="en-US" altLang="en-US" sz="2000" dirty="0">
              <a:latin typeface="+mn-lt"/>
              <a:cs typeface="DejaVu Sans" pitchFamily="34" charset="0"/>
            </a:endParaRPr>
          </a:p>
          <a:p>
            <a:pPr marL="355600" indent="-342900" algn="just">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complex</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mainframe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predated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today’s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(PC).</a:t>
            </a:r>
          </a:p>
        </p:txBody>
      </p:sp>
      <p:sp>
        <p:nvSpPr>
          <p:cNvPr id="36868" name="object 4">
            <a:extLst>
              <a:ext uri="{FF2B5EF4-FFF2-40B4-BE49-F238E27FC236}">
                <a16:creationId xmlns:a16="http://schemas.microsoft.com/office/drawing/2014/main" id="{FAC9430D-840E-49AB-B205-91B512069948}"/>
              </a:ext>
            </a:extLst>
          </p:cNvPr>
          <p:cNvSpPr>
            <a:spLocks noChangeArrowheads="1"/>
          </p:cNvSpPr>
          <p:nvPr/>
        </p:nvSpPr>
        <p:spPr bwMode="auto">
          <a:xfrm>
            <a:off x="7699248" y="1917701"/>
            <a:ext cx="3689985" cy="353212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0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a:lnSpc>
                <a:spcPct val="85000"/>
              </a:lnSpc>
              <a:spcBef>
                <a:spcPct val="0"/>
              </a:spcBef>
              <a:spcAft>
                <a:spcPts val="600"/>
              </a:spcAft>
            </a:pPr>
            <a:r>
              <a:rPr lang="en-US" sz="4400" i="1" cap="all">
                <a:solidFill>
                  <a:schemeClr val="bg2"/>
                </a:solidFill>
                <a:latin typeface="+mj-lt"/>
                <a:ea typeface="+mj-ea"/>
                <a:cs typeface="+mj-cs"/>
              </a:rPr>
              <a:t>Von Neuman Architecture</a:t>
            </a:r>
          </a:p>
        </p:txBody>
      </p:sp>
      <p:pic>
        <p:nvPicPr>
          <p:cNvPr id="5" name="Picture 4">
            <a:extLst>
              <a:ext uri="{FF2B5EF4-FFF2-40B4-BE49-F238E27FC236}">
                <a16:creationId xmlns:a16="http://schemas.microsoft.com/office/drawing/2014/main" id="{F3FB7BA7-BB2A-41CE-92CB-20078B6E2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906" y="595895"/>
            <a:ext cx="6093541"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76986981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AC1C87-36A6-4858-9627-D79E4BD1E49E}"/>
              </a:ext>
            </a:extLst>
          </p:cNvPr>
          <p:cNvSpPr txBox="1"/>
          <p:nvPr/>
        </p:nvSpPr>
        <p:spPr>
          <a:xfrm>
            <a:off x="747713" y="1336675"/>
            <a:ext cx="8913812" cy="2731517"/>
          </a:xfrm>
          <a:prstGeom prst="rect">
            <a:avLst/>
          </a:prstGeom>
        </p:spPr>
        <p:txBody>
          <a:bodyPr lIns="0" tIns="0" rIns="0" bIns="0">
            <a:spAutoFit/>
          </a:bodyPr>
          <a:lstStyle/>
          <a:p>
            <a:pPr marL="355600" indent="-342900" fontAlgn="auto">
              <a:spcBef>
                <a:spcPts val="0"/>
              </a:spcBef>
              <a:spcAft>
                <a:spcPts val="0"/>
              </a:spcAft>
              <a:buClr>
                <a:srgbClr val="434343"/>
              </a:buClr>
              <a:buFont typeface="Arial" panose="020B0604020202020204" pitchFamily="34" charset="0"/>
              <a:buChar char="•"/>
              <a:tabLst>
                <a:tab pos="565785" algn="l"/>
              </a:tabLst>
              <a:defRPr/>
            </a:pPr>
            <a:r>
              <a:rPr sz="2000" dirty="0">
                <a:cs typeface="Liberation Serif"/>
              </a:rPr>
              <a:t>U</a:t>
            </a:r>
            <a:r>
              <a:rPr sz="2000" spc="-5" dirty="0">
                <a:cs typeface="Liberation Serif"/>
              </a:rPr>
              <a:t>s</a:t>
            </a:r>
            <a:r>
              <a:rPr sz="2000" dirty="0">
                <a:cs typeface="Liberation Serif"/>
              </a:rPr>
              <a:t>es</a:t>
            </a:r>
            <a:r>
              <a:rPr sz="2000" spc="-5" dirty="0">
                <a:cs typeface="Times New Roman"/>
              </a:rPr>
              <a:t> </a:t>
            </a:r>
            <a:r>
              <a:rPr sz="2000" spc="-20" dirty="0">
                <a:cs typeface="Liberation Serif"/>
              </a:rPr>
              <a:t>t</a:t>
            </a:r>
            <a:r>
              <a:rPr sz="2000" spc="5" dirty="0">
                <a:cs typeface="Liberation Serif"/>
              </a:rPr>
              <a:t>h</a:t>
            </a:r>
            <a:r>
              <a:rPr sz="2000" spc="-10" dirty="0">
                <a:cs typeface="Liberation Serif"/>
              </a:rPr>
              <a:t>e</a:t>
            </a:r>
            <a:r>
              <a:rPr sz="2000" spc="5" dirty="0">
                <a:cs typeface="Times New Roman"/>
              </a:rPr>
              <a:t> </a:t>
            </a:r>
            <a:r>
              <a:rPr sz="2000" spc="-10" dirty="0">
                <a:cs typeface="Liberation Serif"/>
              </a:rPr>
              <a:t>s</a:t>
            </a:r>
            <a:r>
              <a:rPr sz="2000" spc="-15" dirty="0">
                <a:cs typeface="Liberation Serif"/>
              </a:rPr>
              <a:t>ame</a:t>
            </a:r>
            <a:r>
              <a:rPr sz="2000" dirty="0">
                <a:cs typeface="Times New Roman"/>
              </a:rPr>
              <a:t> </a:t>
            </a:r>
            <a:r>
              <a:rPr sz="2000" spc="10" dirty="0">
                <a:cs typeface="Liberation Serif"/>
              </a:rPr>
              <a:t>r</a:t>
            </a:r>
            <a:r>
              <a:rPr sz="2000" spc="-20" dirty="0">
                <a:cs typeface="Liberation Serif"/>
              </a:rPr>
              <a:t>e</a:t>
            </a:r>
            <a:r>
              <a:rPr sz="2000" spc="-10" dirty="0">
                <a:cs typeface="Liberation Serif"/>
              </a:rPr>
              <a:t>a</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r</a:t>
            </a:r>
            <a:r>
              <a:rPr sz="2000" spc="-10" dirty="0">
                <a:cs typeface="Liberation Serif"/>
              </a:rPr>
              <a:t>ec</a:t>
            </a:r>
            <a:r>
              <a:rPr sz="2000" spc="-5" dirty="0">
                <a:cs typeface="Liberation Serif"/>
              </a:rPr>
              <a:t>o</a:t>
            </a:r>
            <a:r>
              <a:rPr sz="2000" dirty="0">
                <a:cs typeface="Liberation Serif"/>
              </a:rPr>
              <a:t>r</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t</a:t>
            </a:r>
            <a:r>
              <a:rPr sz="2000" spc="-10" dirty="0">
                <a:cs typeface="Liberation Serif"/>
              </a:rPr>
              <a:t>ech</a:t>
            </a:r>
            <a:r>
              <a:rPr sz="2000" spc="-5" dirty="0">
                <a:cs typeface="Liberation Serif"/>
              </a:rPr>
              <a:t>n</a:t>
            </a:r>
            <a:r>
              <a:rPr sz="2000" spc="-20" dirty="0">
                <a:cs typeface="Liberation Serif"/>
              </a:rPr>
              <a:t>i</a:t>
            </a:r>
            <a:r>
              <a:rPr sz="2000" spc="5" dirty="0">
                <a:cs typeface="Liberation Serif"/>
              </a:rPr>
              <a:t>qu</a:t>
            </a:r>
            <a:r>
              <a:rPr sz="2000" dirty="0">
                <a:cs typeface="Liberation Serif"/>
              </a:rPr>
              <a:t>es</a:t>
            </a:r>
            <a:r>
              <a:rPr sz="2000" spc="-5" dirty="0">
                <a:cs typeface="Times New Roman"/>
              </a:rPr>
              <a:t> </a:t>
            </a:r>
            <a:r>
              <a:rPr sz="2000" dirty="0">
                <a:cs typeface="Liberation Serif"/>
              </a:rPr>
              <a:t>as</a:t>
            </a:r>
            <a:r>
              <a:rPr sz="2000" spc="-5" dirty="0">
                <a:cs typeface="Times New Roman"/>
              </a:rPr>
              <a:t> </a:t>
            </a:r>
            <a:r>
              <a:rPr sz="2000" spc="5" dirty="0">
                <a:cs typeface="Liberation Serif"/>
              </a:rPr>
              <a:t>d</a:t>
            </a:r>
            <a:r>
              <a:rPr sz="2000" spc="-20" dirty="0">
                <a:cs typeface="Liberation Serif"/>
              </a:rPr>
              <a:t>i</a:t>
            </a:r>
            <a:r>
              <a:rPr sz="2000" spc="5" dirty="0">
                <a:cs typeface="Liberation Serif"/>
              </a:rPr>
              <a:t>s</a:t>
            </a:r>
            <a:r>
              <a:rPr sz="2000" dirty="0">
                <a:cs typeface="Liberation Serif"/>
              </a:rPr>
              <a:t>k</a:t>
            </a:r>
            <a:r>
              <a:rPr sz="2000" spc="5" dirty="0">
                <a:cs typeface="Times New Roman"/>
              </a:rPr>
              <a:t> </a:t>
            </a:r>
            <a:r>
              <a:rPr sz="2000" spc="-5" dirty="0">
                <a:cs typeface="Liberation Serif"/>
              </a:rPr>
              <a:t>sys</a:t>
            </a:r>
            <a:r>
              <a:rPr sz="2000" dirty="0">
                <a:cs typeface="Liberation Serif"/>
              </a:rPr>
              <a:t>t</a:t>
            </a:r>
            <a:r>
              <a:rPr sz="2000" spc="-20" dirty="0">
                <a:cs typeface="Liberation Serif"/>
              </a:rPr>
              <a:t>em</a:t>
            </a:r>
            <a:r>
              <a:rPr sz="2000" spc="-5" dirty="0">
                <a:cs typeface="Liberation Serif"/>
              </a:rPr>
              <a:t>s.</a:t>
            </a:r>
            <a:endParaRPr sz="2000" dirty="0">
              <a:cs typeface="Liberation Serif"/>
            </a:endParaRP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spc="-10" dirty="0">
                <a:cs typeface="Liberation Serif"/>
              </a:rPr>
              <a:t>Me</a:t>
            </a:r>
            <a:r>
              <a:rPr sz="2000" spc="-5" dirty="0">
                <a:cs typeface="Liberation Serif"/>
              </a:rPr>
              <a:t>d</a:t>
            </a:r>
            <a:r>
              <a:rPr sz="2000" spc="-20" dirty="0">
                <a:cs typeface="Liberation Serif"/>
              </a:rPr>
              <a:t>i</a:t>
            </a:r>
            <a:r>
              <a:rPr sz="2000" spc="5" dirty="0">
                <a:cs typeface="Liberation Serif"/>
              </a:rPr>
              <a:t>u</a:t>
            </a:r>
            <a:r>
              <a:rPr sz="2000" spc="-20" dirty="0">
                <a:cs typeface="Liberation Serif"/>
              </a:rPr>
              <a:t>m</a:t>
            </a:r>
            <a:r>
              <a:rPr sz="2000" dirty="0">
                <a:cs typeface="Times New Roman"/>
              </a:rPr>
              <a:t> </a:t>
            </a:r>
            <a:r>
              <a:rPr sz="2000" spc="-10" dirty="0">
                <a:cs typeface="Liberation Serif"/>
              </a:rPr>
              <a:t>i</a:t>
            </a:r>
            <a:r>
              <a:rPr sz="2000" dirty="0">
                <a:cs typeface="Liberation Serif"/>
              </a:rPr>
              <a:t>s</a:t>
            </a:r>
            <a:r>
              <a:rPr sz="2000" spc="-5" dirty="0">
                <a:cs typeface="Times New Roman"/>
              </a:rPr>
              <a:t> </a:t>
            </a:r>
            <a:r>
              <a:rPr sz="2000" dirty="0">
                <a:cs typeface="Liberation Serif"/>
              </a:rPr>
              <a:t>f</a:t>
            </a:r>
            <a:r>
              <a:rPr sz="2000" spc="-20" dirty="0">
                <a:cs typeface="Liberation Serif"/>
              </a:rPr>
              <a:t>l</a:t>
            </a:r>
            <a:r>
              <a:rPr sz="2000" spc="-10" dirty="0">
                <a:cs typeface="Liberation Serif"/>
              </a:rPr>
              <a:t>e</a:t>
            </a:r>
            <a:r>
              <a:rPr sz="2000" spc="-5" dirty="0">
                <a:cs typeface="Liberation Serif"/>
              </a:rPr>
              <a:t>x</a:t>
            </a:r>
            <a:r>
              <a:rPr sz="2000" spc="-20" dirty="0">
                <a:cs typeface="Liberation Serif"/>
              </a:rPr>
              <a:t>i</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5" dirty="0">
                <a:cs typeface="Liberation Serif"/>
              </a:rPr>
              <a:t>po</a:t>
            </a:r>
            <a:r>
              <a:rPr sz="2000" spc="-20" dirty="0">
                <a:cs typeface="Liberation Serif"/>
              </a:rPr>
              <a:t>l</a:t>
            </a:r>
            <a:r>
              <a:rPr sz="2000" spc="5" dirty="0">
                <a:cs typeface="Liberation Serif"/>
              </a:rPr>
              <a:t>y</a:t>
            </a:r>
            <a:r>
              <a:rPr sz="2000" spc="-10" dirty="0">
                <a:cs typeface="Liberation Serif"/>
              </a:rPr>
              <a:t>es</a:t>
            </a:r>
            <a:r>
              <a:rPr sz="2000" spc="-20" dirty="0">
                <a:cs typeface="Liberation Serif"/>
              </a:rPr>
              <a:t>t</a:t>
            </a:r>
            <a:r>
              <a:rPr sz="2000" spc="-10" dirty="0">
                <a:cs typeface="Liberation Serif"/>
              </a:rPr>
              <a:t>er</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c</a:t>
            </a:r>
            <a:r>
              <a:rPr sz="2000" spc="5" dirty="0">
                <a:cs typeface="Liberation Serif"/>
              </a:rPr>
              <a:t>o</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dirty="0">
                <a:cs typeface="Liberation Serif"/>
              </a:rPr>
              <a:t>w</a:t>
            </a:r>
            <a:r>
              <a:rPr sz="2000" spc="-20" dirty="0">
                <a:cs typeface="Liberation Serif"/>
              </a:rPr>
              <a:t>i</a:t>
            </a:r>
            <a:r>
              <a:rPr sz="2000" spc="-10" dirty="0">
                <a:cs typeface="Liberation Serif"/>
              </a:rPr>
              <a:t>t</a:t>
            </a:r>
            <a:r>
              <a:rPr sz="2000" dirty="0">
                <a:cs typeface="Liberation Serif"/>
              </a:rPr>
              <a:t>h</a:t>
            </a:r>
            <a:r>
              <a:rPr sz="2000" spc="5" dirty="0">
                <a:cs typeface="Times New Roman"/>
              </a:rPr>
              <a:t> </a:t>
            </a:r>
            <a:r>
              <a:rPr sz="2000" spc="-15" dirty="0">
                <a:cs typeface="Liberation Serif"/>
              </a:rPr>
              <a:t>mag</a:t>
            </a:r>
            <a:r>
              <a:rPr sz="2000" spc="-5" dirty="0">
                <a:cs typeface="Liberation Serif"/>
              </a:rPr>
              <a:t>n</a:t>
            </a:r>
            <a:r>
              <a:rPr sz="2000" spc="-10" dirty="0">
                <a:cs typeface="Liberation Serif"/>
              </a:rPr>
              <a:t>e</a:t>
            </a:r>
            <a:r>
              <a:rPr sz="2000" spc="-20" dirty="0">
                <a:cs typeface="Liberation Serif"/>
              </a:rPr>
              <a:t>t</a:t>
            </a:r>
            <a:r>
              <a:rPr sz="2000" spc="-10" dirty="0">
                <a:cs typeface="Liberation Serif"/>
              </a:rPr>
              <a:t>i</a:t>
            </a:r>
            <a:r>
              <a:rPr sz="2000" spc="-20" dirty="0">
                <a:cs typeface="Liberation Serif"/>
              </a:rPr>
              <a:t>z</a:t>
            </a:r>
            <a:r>
              <a:rPr sz="2000" spc="-10" dirty="0">
                <a:cs typeface="Liberation Serif"/>
              </a:rPr>
              <a:t>a</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15" dirty="0">
                <a:cs typeface="Liberation Serif"/>
              </a:rPr>
              <a:t>ma</a:t>
            </a:r>
            <a:r>
              <a:rPr sz="2000" spc="-20" dirty="0">
                <a:cs typeface="Liberation Serif"/>
              </a:rPr>
              <a:t>t</a:t>
            </a:r>
            <a:r>
              <a:rPr sz="2000" spc="-10" dirty="0">
                <a:cs typeface="Liberation Serif"/>
              </a:rPr>
              <a:t>er</a:t>
            </a:r>
            <a:r>
              <a:rPr sz="2000" spc="-20" dirty="0">
                <a:cs typeface="Liberation Serif"/>
              </a:rPr>
              <a:t>i</a:t>
            </a:r>
            <a:r>
              <a:rPr sz="2000" spc="-10" dirty="0">
                <a:cs typeface="Liberation Serif"/>
              </a:rPr>
              <a:t>a</a:t>
            </a:r>
            <a:r>
              <a:rPr sz="2000" spc="-20" dirty="0">
                <a:cs typeface="Liberation Serif"/>
              </a:rPr>
              <a:t>l</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 pos="538035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spc="5" dirty="0">
                <a:cs typeface="Times New Roman"/>
              </a:rPr>
              <a:t> </a:t>
            </a:r>
            <a:r>
              <a:rPr sz="2000" spc="-15" dirty="0">
                <a:cs typeface="Liberation Serif"/>
              </a:rPr>
              <a:t>s</a:t>
            </a:r>
            <a:r>
              <a:rPr sz="2000" spc="-20" dirty="0">
                <a:cs typeface="Liberation Serif"/>
              </a:rPr>
              <a:t>t</a:t>
            </a:r>
            <a:r>
              <a:rPr sz="2000" dirty="0">
                <a:cs typeface="Liberation Serif"/>
              </a:rPr>
              <a:t>r</a:t>
            </a:r>
            <a:r>
              <a:rPr sz="2000" spc="5" dirty="0">
                <a:cs typeface="Liberation Serif"/>
              </a:rPr>
              <a:t>u</a:t>
            </a:r>
            <a:r>
              <a:rPr sz="2000" spc="-10" dirty="0">
                <a:cs typeface="Liberation Serif"/>
              </a:rPr>
              <a:t>c</a:t>
            </a:r>
            <a:r>
              <a:rPr sz="2000" spc="-20" dirty="0">
                <a:cs typeface="Liberation Serif"/>
              </a:rPr>
              <a:t>t</a:t>
            </a:r>
            <a:r>
              <a:rPr sz="2000" spc="5" dirty="0">
                <a:cs typeface="Liberation Serif"/>
              </a:rPr>
              <a:t>u</a:t>
            </a:r>
            <a:r>
              <a:rPr sz="2000" dirty="0">
                <a:cs typeface="Liberation Serif"/>
              </a:rPr>
              <a:t>r</a:t>
            </a:r>
            <a:r>
              <a:rPr sz="2000" spc="-10" dirty="0">
                <a:cs typeface="Liberation Serif"/>
              </a:rPr>
              <a:t>ed</a:t>
            </a:r>
            <a:r>
              <a:rPr sz="2000" spc="5" dirty="0">
                <a:cs typeface="Times New Roman"/>
              </a:rPr>
              <a:t> </a:t>
            </a:r>
            <a:r>
              <a:rPr sz="2000" dirty="0">
                <a:cs typeface="Liberation Serif"/>
              </a:rPr>
              <a:t>as</a:t>
            </a:r>
            <a:r>
              <a:rPr sz="2000" spc="-5" dirty="0">
                <a:cs typeface="Times New Roman"/>
              </a:rPr>
              <a:t> </a:t>
            </a:r>
            <a:r>
              <a:rPr sz="2000" spc="-10" dirty="0">
                <a:cs typeface="Liberation Serif"/>
              </a:rPr>
              <a:t>a</a:t>
            </a:r>
            <a:r>
              <a:rPr sz="2000" dirty="0">
                <a:cs typeface="Times New Roman"/>
              </a:rPr>
              <a:t> </a:t>
            </a:r>
            <a:r>
              <a:rPr sz="2000" spc="5" dirty="0">
                <a:cs typeface="Liberation Serif"/>
              </a:rPr>
              <a:t>nu</a:t>
            </a:r>
            <a:r>
              <a:rPr sz="2000" spc="-20" dirty="0">
                <a:cs typeface="Liberation Serif"/>
              </a:rPr>
              <a:t>m</a:t>
            </a:r>
            <a:r>
              <a:rPr sz="2000" spc="5" dirty="0">
                <a:cs typeface="Liberation Serif"/>
              </a:rPr>
              <a:t>b</a:t>
            </a:r>
            <a:r>
              <a:rPr sz="2000" spc="-20" dirty="0">
                <a:cs typeface="Liberation Serif"/>
              </a:rPr>
              <a:t>e</a:t>
            </a:r>
            <a:r>
              <a:rPr sz="2000" dirty="0">
                <a:cs typeface="Liberation Serif"/>
              </a:rPr>
              <a:t>r</a:t>
            </a:r>
            <a:r>
              <a:rPr sz="2000" spc="10" dirty="0">
                <a:cs typeface="Times New Roman"/>
              </a:rPr>
              <a:t> </a:t>
            </a:r>
            <a:r>
              <a:rPr sz="2000" spc="5" dirty="0">
                <a:cs typeface="Liberation Serif"/>
              </a:rPr>
              <a:t>o</a:t>
            </a:r>
            <a:r>
              <a:rPr sz="2000" dirty="0">
                <a:cs typeface="Liberation Serif"/>
              </a:rPr>
              <a:t>f</a:t>
            </a:r>
            <a:r>
              <a:rPr sz="2000" dirty="0">
                <a:cs typeface="Times New Roman"/>
              </a:rPr>
              <a:t>	</a:t>
            </a:r>
            <a:r>
              <a:rPr sz="2000" spc="5" dirty="0">
                <a:cs typeface="Liberation Serif"/>
              </a:rPr>
              <a:t>p</a:t>
            </a:r>
            <a:r>
              <a:rPr sz="2000" spc="-20" dirty="0">
                <a:cs typeface="Liberation Serif"/>
              </a:rPr>
              <a:t>a</a:t>
            </a:r>
            <a:r>
              <a:rPr sz="2000" spc="10" dirty="0">
                <a:cs typeface="Liberation Serif"/>
              </a:rPr>
              <a:t>r</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el</a:t>
            </a:r>
            <a:r>
              <a:rPr sz="2000" spc="-10" dirty="0">
                <a:cs typeface="Times New Roman"/>
              </a:rPr>
              <a:t> </a:t>
            </a:r>
            <a:r>
              <a:rPr sz="2000" spc="-20" dirty="0">
                <a:cs typeface="Liberation Serif"/>
              </a:rPr>
              <a:t>t</a:t>
            </a:r>
            <a:r>
              <a:rPr sz="2000" spc="10" dirty="0">
                <a:cs typeface="Liberation Serif"/>
              </a:rPr>
              <a:t>r</a:t>
            </a:r>
            <a:r>
              <a:rPr sz="2000" spc="-10" dirty="0">
                <a:cs typeface="Liberation Serif"/>
              </a:rPr>
              <a:t>a</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10" dirty="0">
                <a:cs typeface="Liberation Serif"/>
              </a:rPr>
              <a:t>r</a:t>
            </a:r>
            <a:r>
              <a:rPr sz="2000" dirty="0">
                <a:cs typeface="Liberation Serif"/>
              </a:rPr>
              <a:t>u</a:t>
            </a:r>
            <a:r>
              <a:rPr sz="2000" spc="5" dirty="0">
                <a:cs typeface="Liberation Serif"/>
              </a:rPr>
              <a:t>nn</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l</a:t>
            </a:r>
            <a:r>
              <a:rPr sz="2000" spc="-10" dirty="0">
                <a:cs typeface="Liberation Serif"/>
              </a:rPr>
              <a:t>e</a:t>
            </a:r>
            <a:r>
              <a:rPr sz="2000" spc="-5" dirty="0">
                <a:cs typeface="Liberation Serif"/>
              </a:rPr>
              <a:t>n</a:t>
            </a:r>
            <a:r>
              <a:rPr sz="2000" spc="5" dirty="0">
                <a:cs typeface="Liberation Serif"/>
              </a:rPr>
              <a:t>g</a:t>
            </a:r>
            <a:r>
              <a:rPr sz="2000" spc="-20" dirty="0">
                <a:cs typeface="Liberation Serif"/>
              </a:rPr>
              <a:t>t</a:t>
            </a:r>
            <a:r>
              <a:rPr sz="2000" spc="5" dirty="0">
                <a:cs typeface="Liberation Serif"/>
              </a:rPr>
              <a:t>h</a:t>
            </a:r>
            <a:r>
              <a:rPr sz="2000" dirty="0">
                <a:cs typeface="Liberation Serif"/>
              </a:rPr>
              <a:t>w</a:t>
            </a:r>
            <a:r>
              <a:rPr sz="2000" spc="-20" dirty="0">
                <a:cs typeface="Liberation Serif"/>
              </a:rPr>
              <a:t>i</a:t>
            </a:r>
            <a:r>
              <a:rPr sz="2000" spc="-5" dirty="0">
                <a:cs typeface="Liberation Serif"/>
              </a:rPr>
              <a:t>s</a:t>
            </a:r>
            <a:r>
              <a:rPr sz="2000" dirty="0">
                <a:cs typeface="Liberation Serif"/>
              </a:rPr>
              <a:t>e.</a:t>
            </a: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l</a:t>
            </a:r>
            <a:r>
              <a:rPr sz="2000" spc="-20" dirty="0">
                <a:cs typeface="Liberation Serif"/>
              </a:rPr>
              <a:t>a</a:t>
            </a:r>
            <a:r>
              <a:rPr sz="2000" spc="-10" dirty="0">
                <a:cs typeface="Liberation Serif"/>
              </a:rPr>
              <a:t>i</a:t>
            </a:r>
            <a:r>
              <a:rPr sz="2000" dirty="0">
                <a:cs typeface="Liberation Serif"/>
              </a:rPr>
              <a:t>d</a:t>
            </a:r>
            <a:r>
              <a:rPr sz="2000" spc="5" dirty="0">
                <a:cs typeface="Times New Roman"/>
              </a:rPr>
              <a:t> </a:t>
            </a:r>
            <a:r>
              <a:rPr sz="2000" spc="5" dirty="0">
                <a:cs typeface="Liberation Serif"/>
              </a:rPr>
              <a:t>ou</a:t>
            </a:r>
            <a:r>
              <a:rPr sz="2000" spc="-10" dirty="0">
                <a:cs typeface="Liberation Serif"/>
              </a:rPr>
              <a:t>t</a:t>
            </a:r>
            <a:r>
              <a:rPr sz="2000" spc="-10" dirty="0">
                <a:cs typeface="Times New Roman"/>
              </a:rPr>
              <a:t> </a:t>
            </a:r>
            <a:r>
              <a:rPr sz="2000" spc="-10" dirty="0">
                <a:cs typeface="Liberation Serif"/>
              </a:rPr>
              <a:t>a</a:t>
            </a:r>
            <a:r>
              <a:rPr sz="2000" dirty="0">
                <a:cs typeface="Liberation Serif"/>
              </a:rPr>
              <a:t>s</a:t>
            </a:r>
            <a:r>
              <a:rPr sz="2000" spc="-5" dirty="0">
                <a:cs typeface="Times New Roman"/>
              </a:rPr>
              <a:t> </a:t>
            </a:r>
            <a:r>
              <a:rPr sz="2000" spc="-10" dirty="0">
                <a:cs typeface="Liberation Serif"/>
              </a:rPr>
              <a:t>a</a:t>
            </a:r>
            <a:r>
              <a:rPr sz="2000" dirty="0">
                <a:cs typeface="Times New Roman"/>
              </a:rPr>
              <a:t> </a:t>
            </a:r>
            <a:r>
              <a:rPr sz="2000" spc="5" dirty="0">
                <a:cs typeface="Liberation Serif"/>
              </a:rPr>
              <a:t>s</a:t>
            </a:r>
            <a:r>
              <a:rPr sz="2000" spc="-20" dirty="0">
                <a:cs typeface="Liberation Serif"/>
              </a:rPr>
              <a:t>e</a:t>
            </a:r>
            <a:r>
              <a:rPr sz="2000" spc="5" dirty="0">
                <a:cs typeface="Liberation Serif"/>
              </a:rPr>
              <a:t>qu</a:t>
            </a:r>
            <a:r>
              <a:rPr sz="2000" spc="-10" dirty="0">
                <a:cs typeface="Liberation Serif"/>
              </a:rPr>
              <a:t>ence</a:t>
            </a:r>
            <a:r>
              <a:rPr sz="2000" dirty="0">
                <a:cs typeface="Times New Roman"/>
              </a:rPr>
              <a:t> </a:t>
            </a:r>
            <a:r>
              <a:rPr sz="2000" spc="5" dirty="0">
                <a:cs typeface="Liberation Serif"/>
              </a:rPr>
              <a:t>o</a:t>
            </a:r>
            <a:r>
              <a:rPr sz="2000" dirty="0">
                <a:cs typeface="Liberation Serif"/>
              </a:rPr>
              <a:t>f</a:t>
            </a:r>
            <a:r>
              <a:rPr sz="2000" spc="10" dirty="0">
                <a:cs typeface="Times New Roman"/>
              </a:rPr>
              <a:t> </a:t>
            </a:r>
            <a:r>
              <a:rPr sz="2000" spc="5" dirty="0">
                <a:cs typeface="Liberation Serif"/>
              </a:rPr>
              <a:t>b</a:t>
            </a:r>
            <a:r>
              <a:rPr sz="2000" spc="-20" dirty="0">
                <a:cs typeface="Liberation Serif"/>
              </a:rPr>
              <a:t>it</a:t>
            </a:r>
            <a:r>
              <a:rPr sz="2000" dirty="0">
                <a:cs typeface="Liberation Serif"/>
              </a:rPr>
              <a:t>s</a:t>
            </a:r>
            <a:r>
              <a:rPr sz="2000" spc="-5" dirty="0">
                <a:cs typeface="Times New Roman"/>
              </a:rPr>
              <a:t> </a:t>
            </a:r>
            <a:r>
              <a:rPr sz="2000" spc="-10" dirty="0">
                <a:cs typeface="Liberation Serif"/>
              </a:rPr>
              <a:t>a</a:t>
            </a:r>
            <a:r>
              <a:rPr sz="2000" spc="-20" dirty="0">
                <a:cs typeface="Liberation Serif"/>
              </a:rPr>
              <a:t>l</a:t>
            </a:r>
            <a:r>
              <a:rPr sz="2000" spc="5" dirty="0">
                <a:cs typeface="Liberation Serif"/>
              </a:rPr>
              <a:t>on</a:t>
            </a:r>
            <a:r>
              <a:rPr sz="2000" dirty="0">
                <a:cs typeface="Liberation Serif"/>
              </a:rPr>
              <a:t>g</a:t>
            </a:r>
            <a:r>
              <a:rPr sz="2000" spc="5" dirty="0">
                <a:cs typeface="Times New Roman"/>
              </a:rPr>
              <a:t> </a:t>
            </a:r>
            <a:r>
              <a:rPr sz="2000" spc="-10" dirty="0">
                <a:cs typeface="Liberation Serif"/>
              </a:rPr>
              <a:t>each</a:t>
            </a:r>
            <a:r>
              <a:rPr sz="2000" spc="5" dirty="0">
                <a:cs typeface="Times New Roman"/>
              </a:rPr>
              <a:t> </a:t>
            </a:r>
            <a:r>
              <a:rPr sz="2000" spc="-20" dirty="0">
                <a:cs typeface="Liberation Serif"/>
              </a:rPr>
              <a:t>t</a:t>
            </a:r>
            <a:r>
              <a:rPr sz="2000" dirty="0">
                <a:cs typeface="Liberation Serif"/>
              </a:rPr>
              <a:t>r</a:t>
            </a:r>
            <a:r>
              <a:rPr sz="2000" spc="-10" dirty="0">
                <a:cs typeface="Liberation Serif"/>
              </a:rPr>
              <a:t>ac</a:t>
            </a:r>
            <a:r>
              <a:rPr sz="2000" spc="-5" dirty="0">
                <a:cs typeface="Liberation Serif"/>
              </a:rPr>
              <a:t>k</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r</a:t>
            </a:r>
            <a:r>
              <a:rPr sz="2000" spc="-10" dirty="0">
                <a:cs typeface="Liberation Serif"/>
              </a:rPr>
              <a:t>e</a:t>
            </a:r>
            <a:r>
              <a:rPr sz="2000" spc="-20" dirty="0">
                <a:cs typeface="Liberation Serif"/>
              </a:rPr>
              <a:t>a</a:t>
            </a:r>
            <a:r>
              <a:rPr sz="2000" dirty="0">
                <a:cs typeface="Liberation Serif"/>
              </a:rPr>
              <a:t>d</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w</a:t>
            </a:r>
            <a:r>
              <a:rPr sz="2000" spc="10" dirty="0">
                <a:cs typeface="Liberation Serif"/>
              </a:rPr>
              <a:t>r</a:t>
            </a:r>
            <a:r>
              <a:rPr sz="2000" spc="-20" dirty="0">
                <a:cs typeface="Liberation Serif"/>
              </a:rPr>
              <a:t>itt</a:t>
            </a:r>
            <a:r>
              <a:rPr sz="2000" spc="-10" dirty="0">
                <a:cs typeface="Liberation Serif"/>
              </a:rPr>
              <a:t>en</a:t>
            </a:r>
            <a:r>
              <a:rPr sz="2000" spc="5" dirty="0">
                <a:cs typeface="Times New Roman"/>
              </a:rPr>
              <a:t> </a:t>
            </a:r>
            <a:r>
              <a:rPr sz="2000" spc="-20" dirty="0">
                <a:cs typeface="Liberation Serif"/>
              </a:rPr>
              <a:t>i</a:t>
            </a:r>
            <a:r>
              <a:rPr sz="2000" dirty="0">
                <a:cs typeface="Liberation Serif"/>
              </a:rPr>
              <a:t>n</a:t>
            </a:r>
            <a:r>
              <a:rPr sz="2000" spc="15" dirty="0">
                <a:cs typeface="Times New Roman"/>
              </a:rPr>
              <a:t> </a:t>
            </a:r>
            <a:r>
              <a:rPr sz="2000" spc="-20" dirty="0">
                <a:cs typeface="Liberation Serif"/>
              </a:rPr>
              <a:t>c</a:t>
            </a:r>
            <a:r>
              <a:rPr sz="2000" spc="5" dirty="0">
                <a:cs typeface="Liberation Serif"/>
              </a:rPr>
              <a:t>on</a:t>
            </a:r>
            <a:r>
              <a:rPr sz="2000" spc="-20" dirty="0">
                <a:cs typeface="Liberation Serif"/>
              </a:rPr>
              <a:t>ti</a:t>
            </a:r>
            <a:r>
              <a:rPr sz="2000" spc="5" dirty="0">
                <a:cs typeface="Liberation Serif"/>
              </a:rPr>
              <a:t>guou</a:t>
            </a:r>
            <a:r>
              <a:rPr sz="2000" dirty="0">
                <a:cs typeface="Liberation Serif"/>
              </a:rPr>
              <a:t>s</a:t>
            </a:r>
            <a:r>
              <a:rPr sz="2000" spc="-5" dirty="0">
                <a:cs typeface="Times New Roman"/>
              </a:rPr>
              <a:t> </a:t>
            </a:r>
            <a:r>
              <a:rPr sz="2000" spc="5" dirty="0">
                <a:cs typeface="Liberation Serif"/>
              </a:rPr>
              <a:t>b</a:t>
            </a:r>
            <a:r>
              <a:rPr sz="2000" spc="-20" dirty="0">
                <a:cs typeface="Liberation Serif"/>
              </a:rPr>
              <a:t>l</a:t>
            </a:r>
            <a:r>
              <a:rPr sz="2000" spc="5" dirty="0">
                <a:cs typeface="Liberation Serif"/>
              </a:rPr>
              <a:t>o</a:t>
            </a:r>
            <a:r>
              <a:rPr sz="2000" dirty="0">
                <a:cs typeface="Liberation Serif"/>
              </a:rPr>
              <a:t>cks</a:t>
            </a:r>
            <a:r>
              <a:rPr sz="2000" spc="5" dirty="0">
                <a:cs typeface="Times New Roman"/>
              </a:rPr>
              <a:t> </a:t>
            </a:r>
            <a:r>
              <a:rPr sz="2000" spc="-10" dirty="0">
                <a:cs typeface="Liberation Serif"/>
              </a:rPr>
              <a:t>c</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ed</a:t>
            </a:r>
            <a:r>
              <a:rPr sz="2000" spc="5" dirty="0">
                <a:cs typeface="Times New Roman"/>
              </a:rPr>
              <a:t> </a:t>
            </a:r>
            <a:r>
              <a:rPr sz="2000" spc="5" dirty="0">
                <a:cs typeface="Liberation Serif"/>
              </a:rPr>
              <a:t>p</a:t>
            </a:r>
            <a:r>
              <a:rPr sz="2000" dirty="0">
                <a:cs typeface="Liberation Serif"/>
              </a:rPr>
              <a:t>h</a:t>
            </a:r>
            <a:r>
              <a:rPr sz="2000" spc="5" dirty="0">
                <a:cs typeface="Liberation Serif"/>
              </a:rPr>
              <a:t>y</a:t>
            </a:r>
            <a:r>
              <a:rPr sz="2000" spc="-15" dirty="0">
                <a:cs typeface="Liberation Serif"/>
              </a:rPr>
              <a:t>s</a:t>
            </a:r>
            <a:r>
              <a:rPr sz="2000" spc="-20" dirty="0">
                <a:cs typeface="Liberation Serif"/>
              </a:rPr>
              <a:t>i</a:t>
            </a:r>
            <a:r>
              <a:rPr sz="2000" spc="-10" dirty="0">
                <a:cs typeface="Liberation Serif"/>
              </a:rPr>
              <a:t>cal</a:t>
            </a:r>
            <a:r>
              <a:rPr sz="2000" dirty="0">
                <a:cs typeface="Times New Roman"/>
              </a:rPr>
              <a:t> </a:t>
            </a:r>
            <a:r>
              <a:rPr sz="2000" dirty="0">
                <a:cs typeface="Liberation Serif"/>
              </a:rPr>
              <a:t>r</a:t>
            </a:r>
            <a:r>
              <a:rPr sz="2000" spc="-10" dirty="0">
                <a:cs typeface="Liberation Serif"/>
              </a:rPr>
              <a:t>e</a:t>
            </a:r>
            <a:r>
              <a:rPr sz="2000" spc="-20" dirty="0">
                <a:cs typeface="Liberation Serif"/>
              </a:rPr>
              <a:t>c</a:t>
            </a:r>
            <a:r>
              <a:rPr sz="2000" spc="5" dirty="0">
                <a:cs typeface="Liberation Serif"/>
              </a:rPr>
              <a:t>o</a:t>
            </a:r>
            <a:r>
              <a:rPr sz="2000" spc="10" dirty="0">
                <a:cs typeface="Liberation Serif"/>
              </a:rPr>
              <a:t>r</a:t>
            </a:r>
            <a:r>
              <a:rPr sz="2000" dirty="0">
                <a:cs typeface="Liberation Serif"/>
              </a:rPr>
              <a:t>ds.</a:t>
            </a:r>
          </a:p>
          <a:p>
            <a:pPr marL="355600" indent="-342900" fontAlgn="auto">
              <a:spcBef>
                <a:spcPts val="910"/>
              </a:spcBef>
              <a:spcAft>
                <a:spcPts val="0"/>
              </a:spcAft>
              <a:buClr>
                <a:srgbClr val="434343"/>
              </a:buClr>
              <a:buFont typeface="Arial" panose="020B0604020202020204" pitchFamily="34" charset="0"/>
              <a:buChar char="•"/>
              <a:tabLst>
                <a:tab pos="629285" algn="l"/>
              </a:tabLst>
              <a:defRPr/>
            </a:pPr>
            <a:r>
              <a:rPr sz="2000" spc="-20" dirty="0">
                <a:cs typeface="Liberation Serif"/>
              </a:rPr>
              <a:t>B</a:t>
            </a:r>
            <a:r>
              <a:rPr sz="2000" spc="-10" dirty="0">
                <a:cs typeface="Liberation Serif"/>
              </a:rPr>
              <a:t>l</a:t>
            </a:r>
            <a:r>
              <a:rPr sz="2000" spc="5" dirty="0">
                <a:cs typeface="Liberation Serif"/>
              </a:rPr>
              <a:t>o</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spc="5" dirty="0">
                <a:cs typeface="Times New Roman"/>
              </a:rPr>
              <a:t> </a:t>
            </a:r>
            <a:r>
              <a:rPr sz="2000" spc="-20" dirty="0">
                <a:cs typeface="Liberation Serif"/>
              </a:rPr>
              <a:t>t</a:t>
            </a:r>
            <a:r>
              <a:rPr sz="2000" spc="-10" dirty="0">
                <a:cs typeface="Liberation Serif"/>
              </a:rPr>
              <a:t>ape</a:t>
            </a:r>
            <a:r>
              <a:rPr sz="2000" spc="5" dirty="0">
                <a:cs typeface="Times New Roman"/>
              </a:rPr>
              <a:t> </a:t>
            </a:r>
            <a:r>
              <a:rPr sz="2000" spc="-20" dirty="0">
                <a:cs typeface="Liberation Serif"/>
              </a:rPr>
              <a:t>a</a:t>
            </a:r>
            <a:r>
              <a:rPr sz="2000" spc="10" dirty="0">
                <a:cs typeface="Liberation Serif"/>
              </a:rPr>
              <a:t>r</a:t>
            </a:r>
            <a:r>
              <a:rPr sz="2000" spc="-10" dirty="0">
                <a:cs typeface="Liberation Serif"/>
              </a:rPr>
              <a:t>e</a:t>
            </a:r>
            <a:r>
              <a:rPr sz="2000" dirty="0">
                <a:cs typeface="Times New Roman"/>
              </a:rPr>
              <a:t> </a:t>
            </a:r>
            <a:r>
              <a:rPr sz="2000" spc="-5" dirty="0">
                <a:cs typeface="Liberation Serif"/>
              </a:rPr>
              <a:t>s</a:t>
            </a:r>
            <a:r>
              <a:rPr sz="2000" dirty="0">
                <a:cs typeface="Liberation Serif"/>
              </a:rPr>
              <a:t>e</a:t>
            </a:r>
            <a:r>
              <a:rPr sz="2000" spc="-10" dirty="0">
                <a:cs typeface="Liberation Serif"/>
              </a:rPr>
              <a:t>pa</a:t>
            </a:r>
            <a:r>
              <a:rPr sz="2000" dirty="0">
                <a:cs typeface="Liberation Serif"/>
              </a:rPr>
              <a:t>r</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spc="5" dirty="0">
                <a:cs typeface="Liberation Serif"/>
              </a:rPr>
              <a:t>b</a:t>
            </a:r>
            <a:r>
              <a:rPr sz="2000" dirty="0">
                <a:cs typeface="Liberation Serif"/>
              </a:rPr>
              <a:t>y</a:t>
            </a:r>
            <a:r>
              <a:rPr sz="2000" spc="5" dirty="0">
                <a:cs typeface="Times New Roman"/>
              </a:rPr>
              <a:t> </a:t>
            </a:r>
            <a:r>
              <a:rPr sz="2000" spc="5" dirty="0">
                <a:cs typeface="Liberation Serif"/>
              </a:rPr>
              <a:t>g</a:t>
            </a:r>
            <a:r>
              <a:rPr sz="2000" spc="-10" dirty="0">
                <a:cs typeface="Liberation Serif"/>
              </a:rPr>
              <a:t>a</a:t>
            </a:r>
            <a:r>
              <a:rPr sz="2000" spc="-5" dirty="0">
                <a:cs typeface="Liberation Serif"/>
              </a:rPr>
              <a:t>p</a:t>
            </a:r>
            <a:r>
              <a:rPr sz="2000" dirty="0">
                <a:cs typeface="Liberation Serif"/>
              </a:rPr>
              <a:t>s</a:t>
            </a:r>
            <a:r>
              <a:rPr sz="2000" spc="-5" dirty="0">
                <a:cs typeface="Times New Roman"/>
              </a:rPr>
              <a:t> </a:t>
            </a:r>
            <a:r>
              <a:rPr sz="2000" dirty="0">
                <a:cs typeface="Liberation Serif"/>
              </a:rPr>
              <a:t>r</a:t>
            </a:r>
            <a:r>
              <a:rPr sz="2000" spc="-10" dirty="0">
                <a:cs typeface="Liberation Serif"/>
              </a:rPr>
              <a:t>efer</a:t>
            </a:r>
            <a:r>
              <a:rPr sz="2000" spc="10" dirty="0">
                <a:cs typeface="Liberation Serif"/>
              </a:rPr>
              <a:t>r</a:t>
            </a:r>
            <a:r>
              <a:rPr sz="2000" spc="-20" dirty="0">
                <a:cs typeface="Liberation Serif"/>
              </a:rPr>
              <a:t>e</a:t>
            </a:r>
            <a:r>
              <a:rPr sz="2000" dirty="0">
                <a:cs typeface="Liberation Serif"/>
              </a:rPr>
              <a:t>d</a:t>
            </a:r>
            <a:r>
              <a:rPr sz="2000" spc="15" dirty="0">
                <a:cs typeface="Times New Roman"/>
              </a:rPr>
              <a:t> </a:t>
            </a:r>
            <a:r>
              <a:rPr sz="2000" spc="-20" dirty="0">
                <a:cs typeface="Liberation Serif"/>
              </a:rPr>
              <a:t>t</a:t>
            </a:r>
            <a:r>
              <a:rPr sz="2000" dirty="0">
                <a:cs typeface="Liberation Serif"/>
              </a:rPr>
              <a:t>o</a:t>
            </a:r>
            <a:r>
              <a:rPr sz="2000" spc="5" dirty="0">
                <a:cs typeface="Times New Roman"/>
              </a:rPr>
              <a:t> </a:t>
            </a:r>
            <a:r>
              <a:rPr sz="2000" spc="-10" dirty="0">
                <a:cs typeface="Liberation Serif"/>
              </a:rPr>
              <a:t>a</a:t>
            </a:r>
            <a:r>
              <a:rPr sz="2000" dirty="0">
                <a:cs typeface="Liberation Serif"/>
              </a:rPr>
              <a:t>s</a:t>
            </a:r>
            <a:r>
              <a:rPr sz="2000" spc="-5" dirty="0">
                <a:cs typeface="Times New Roman"/>
              </a:rPr>
              <a:t> </a:t>
            </a:r>
            <a:r>
              <a:rPr sz="2000" spc="-20" dirty="0">
                <a:cs typeface="Liberation Serif"/>
              </a:rPr>
              <a:t>i</a:t>
            </a:r>
            <a:r>
              <a:rPr sz="2000" spc="5" dirty="0">
                <a:cs typeface="Liberation Serif"/>
              </a:rPr>
              <a:t>n</a:t>
            </a:r>
            <a:r>
              <a:rPr sz="2000" spc="-20" dirty="0">
                <a:cs typeface="Liberation Serif"/>
              </a:rPr>
              <a:t>t</a:t>
            </a:r>
            <a:r>
              <a:rPr sz="2000" spc="-10" dirty="0">
                <a:cs typeface="Liberation Serif"/>
              </a:rPr>
              <a:t>e</a:t>
            </a:r>
            <a:r>
              <a:rPr sz="2000" spc="-50" dirty="0">
                <a:cs typeface="Liberation Serif"/>
              </a:rPr>
              <a:t>r</a:t>
            </a:r>
            <a:r>
              <a:rPr sz="2000" dirty="0">
                <a:cs typeface="Liberation Serif"/>
              </a:rPr>
              <a:t>-r</a:t>
            </a:r>
            <a:r>
              <a:rPr sz="2000" spc="-10" dirty="0">
                <a:cs typeface="Liberation Serif"/>
              </a:rPr>
              <a:t>eco</a:t>
            </a:r>
            <a:r>
              <a:rPr sz="2000" dirty="0">
                <a:cs typeface="Liberation Serif"/>
              </a:rPr>
              <a:t>rd</a:t>
            </a:r>
            <a:r>
              <a:rPr sz="2000" spc="5" dirty="0">
                <a:cs typeface="Times New Roman"/>
              </a:rPr>
              <a:t> </a:t>
            </a:r>
            <a:r>
              <a:rPr sz="2000" spc="5" dirty="0">
                <a:cs typeface="Liberation Serif"/>
              </a:rPr>
              <a:t>g</a:t>
            </a:r>
            <a:r>
              <a:rPr sz="2000" spc="-20" dirty="0">
                <a:cs typeface="Liberation Serif"/>
              </a:rPr>
              <a:t>a</a:t>
            </a:r>
            <a:r>
              <a:rPr sz="2000" spc="5" dirty="0">
                <a:cs typeface="Liberation Serif"/>
              </a:rPr>
              <a:t>p</a:t>
            </a:r>
            <a:r>
              <a:rPr sz="2000" dirty="0">
                <a:cs typeface="Liberation Serif"/>
              </a:rPr>
              <a: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2391509" y="683979"/>
            <a:ext cx="8819208" cy="2745021"/>
          </a:xfrm>
        </p:spPr>
        <p:txBody>
          <a:bodyPr>
            <a:normAutofit/>
          </a:bodyPr>
          <a:lstStyle/>
          <a:p>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2250003" y="3563696"/>
            <a:ext cx="8637072" cy="1916616"/>
          </a:xfrm>
        </p:spPr>
        <p:txBody>
          <a:bodyPr>
            <a:normAutofit/>
          </a:bodyPr>
          <a:lstStyle/>
          <a:p>
            <a:endParaRPr lang="en-US" dirty="0"/>
          </a:p>
        </p:txBody>
      </p:sp>
    </p:spTree>
    <p:extLst>
      <p:ext uri="{BB962C8B-B14F-4D97-AF65-F5344CB8AC3E}">
        <p14:creationId xmlns:p14="http://schemas.microsoft.com/office/powerpoint/2010/main" val="22939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1412186" y="756531"/>
            <a:ext cx="8073043" cy="805939"/>
          </a:xfrm>
        </p:spPr>
        <p:txBody>
          <a:bodyPr>
            <a:normAutofit/>
          </a:bodyPr>
          <a:lstStyle/>
          <a:p>
            <a:r>
              <a:rPr lang="en-IN" sz="3600" dirty="0">
                <a:latin typeface="+mn-lt"/>
              </a:rPr>
              <a:t>CPU Organisation</a:t>
            </a:r>
            <a:endParaRPr lang="en-US" sz="3600" dirty="0">
              <a:latin typeface="+mn-lt"/>
            </a:endParaRPr>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1412186" y="2161024"/>
            <a:ext cx="8637072" cy="1916616"/>
          </a:xfrm>
        </p:spPr>
        <p:txBody>
          <a:bodyPr>
            <a:normAutofit fontScale="92500" lnSpcReduction="20000"/>
          </a:bodyPr>
          <a:lstStyle/>
          <a:p>
            <a:pPr marL="342900" indent="-342900">
              <a:buFont typeface="Arial" panose="020B0604020202020204" pitchFamily="34" charset="0"/>
              <a:buChar char="•"/>
            </a:pPr>
            <a:r>
              <a:rPr lang="en-IN" dirty="0"/>
              <a:t>General Resistor Organisation</a:t>
            </a:r>
          </a:p>
          <a:p>
            <a:pPr marL="342900" indent="-342900">
              <a:buFont typeface="Arial" panose="020B0604020202020204" pitchFamily="34" charset="0"/>
              <a:buChar char="•"/>
            </a:pPr>
            <a:r>
              <a:rPr lang="en-IN" dirty="0"/>
              <a:t>Stack organisation and Accumulator types</a:t>
            </a:r>
          </a:p>
          <a:p>
            <a:pPr marL="342900" indent="-342900">
              <a:buFont typeface="Arial" panose="020B0604020202020204" pitchFamily="34" charset="0"/>
              <a:buChar char="•"/>
            </a:pPr>
            <a:r>
              <a:rPr lang="en-IN" dirty="0"/>
              <a:t>Instruction Format</a:t>
            </a:r>
          </a:p>
          <a:p>
            <a:pPr marL="342900" indent="-342900">
              <a:buFont typeface="Arial" panose="020B0604020202020204" pitchFamily="34" charset="0"/>
              <a:buChar char="•"/>
            </a:pPr>
            <a:r>
              <a:rPr lang="en-IN" dirty="0"/>
              <a:t>Addressing Modes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47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a:xfrm>
            <a:off x="-420209" y="559678"/>
            <a:ext cx="3882500" cy="1002792"/>
          </a:xfrm>
        </p:spPr>
        <p:txBody>
          <a:bodyPr>
            <a:normAutofit/>
          </a:bodyPr>
          <a:lstStyle/>
          <a:p>
            <a:r>
              <a:rPr lang="en-IN" sz="3600" dirty="0">
                <a:latin typeface="+mn-lt"/>
              </a:rPr>
              <a:t>Introduction</a:t>
            </a:r>
            <a:endParaRPr lang="en-US" sz="3600" dirty="0">
              <a:latin typeface="+mn-lt"/>
            </a:endParaRPr>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a:xfrm>
            <a:off x="726489" y="1562470"/>
            <a:ext cx="9502065" cy="5655156"/>
          </a:xfrm>
        </p:spPr>
        <p:txBody>
          <a:bodyPr>
            <a:normAutofit/>
          </a:bodyPr>
          <a:lstStyle/>
          <a:p>
            <a:r>
              <a:rPr lang="en-IN" dirty="0"/>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dirty="0"/>
              <a:t>The register set stores intermediate data used during the execution of the instructions.</a:t>
            </a:r>
          </a:p>
          <a:p>
            <a:pPr marL="457200" indent="-457200">
              <a:buFont typeface="+mj-lt"/>
              <a:buAutoNum type="arabicPeriod"/>
            </a:pPr>
            <a:r>
              <a:rPr lang="en-IN" dirty="0"/>
              <a:t>The arithmetic logic unit(ALU) performs the required microoperations for executing the instructions.</a:t>
            </a:r>
          </a:p>
          <a:p>
            <a:pPr marL="457200" indent="-457200">
              <a:buFont typeface="+mj-lt"/>
              <a:buAutoNum type="arabicPeriod"/>
            </a:pPr>
            <a:r>
              <a:rPr lang="en-IN" dirty="0"/>
              <a:t>The control unit supervises the transfer of information among the registers and instruct the ALU as to which operation to perform.</a:t>
            </a:r>
          </a:p>
        </p:txBody>
      </p:sp>
    </p:spTree>
    <p:extLst>
      <p:ext uri="{BB962C8B-B14F-4D97-AF65-F5344CB8AC3E}">
        <p14:creationId xmlns:p14="http://schemas.microsoft.com/office/powerpoint/2010/main" val="3087838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1"/>
          </p:nvPr>
        </p:nvSpPr>
        <p:spPr>
          <a:xfrm>
            <a:off x="779457" y="989117"/>
            <a:ext cx="9603275" cy="3473648"/>
          </a:xfrm>
        </p:spPr>
        <p:txBody>
          <a:bodyPr/>
          <a:lstStyle/>
          <a:p>
            <a:r>
              <a:rPr lang="en-IN" dirty="0"/>
              <a:t>The CPU performs a variety of functions dictated by the type of instruction that are incorporated in the computer.</a:t>
            </a:r>
          </a:p>
          <a:p>
            <a:r>
              <a:rPr lang="en-IN" dirty="0"/>
              <a:t>This includes the instruction formats, addressing modes, the instruction set, and the general organisation of the CPU registers leading to two computer architectures as reduced instruction set computer(RISC) and complex instruction set computer(CISC).</a:t>
            </a:r>
            <a:endParaRPr lang="en-US" dirty="0"/>
          </a:p>
        </p:txBody>
      </p:sp>
    </p:spTree>
    <p:extLst>
      <p:ext uri="{BB962C8B-B14F-4D97-AF65-F5344CB8AC3E}">
        <p14:creationId xmlns:p14="http://schemas.microsoft.com/office/powerpoint/2010/main" val="103115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a:xfrm>
            <a:off x="398014" y="541923"/>
            <a:ext cx="9491709" cy="1020547"/>
          </a:xfrm>
        </p:spPr>
        <p:txBody>
          <a:bodyPr/>
          <a:lstStyle/>
          <a:p>
            <a:r>
              <a:rPr lang="en-IN" dirty="0"/>
              <a:t>General Register Organisation</a:t>
            </a:r>
            <a:endParaRPr lang="en-US" dirty="0"/>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a:xfrm>
            <a:off x="852996" y="1882066"/>
            <a:ext cx="9491709" cy="5655156"/>
          </a:xfrm>
        </p:spPr>
        <p:txBody>
          <a:bodyPr>
            <a:normAutofit/>
          </a:bodyPr>
          <a:lstStyle/>
          <a:p>
            <a:r>
              <a:rPr lang="en-IN" dirty="0"/>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dirty="0"/>
              <a:t>BUS SYSTEM</a:t>
            </a:r>
          </a:p>
          <a:p>
            <a:r>
              <a:rPr lang="en-IN" dirty="0"/>
              <a:t>A bus organisation for seven CPU registers is shown. The output of each register is connected to two multiplexers(MUX) to form the two buses A and B. The selection lines in each </a:t>
            </a:r>
            <a:r>
              <a:rPr lang="en-IN" dirty="0" err="1"/>
              <a:t>mutliplexer</a:t>
            </a:r>
            <a:r>
              <a:rPr lang="en-IN" dirty="0"/>
              <a:t> select one register or the input data for the particular bus.</a:t>
            </a:r>
            <a:endParaRPr lang="en-US" dirty="0"/>
          </a:p>
        </p:txBody>
      </p:sp>
    </p:spTree>
    <p:extLst>
      <p:ext uri="{BB962C8B-B14F-4D97-AF65-F5344CB8AC3E}">
        <p14:creationId xmlns:p14="http://schemas.microsoft.com/office/powerpoint/2010/main" val="3620634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590800" y="1754188"/>
            <a:ext cx="9601200" cy="3317875"/>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639577"/>
            <a:ext cx="3583619" cy="807483"/>
          </a:xfrm>
        </p:spPr>
        <p:txBody>
          <a:bodyPr>
            <a:normAutofit fontScale="90000"/>
          </a:bodyPr>
          <a:lstStyle/>
          <a:p>
            <a:r>
              <a:rPr lang="en-US" sz="3600" b="1" dirty="0">
                <a:latin typeface="+mn-lt"/>
              </a:rPr>
              <a:t>CONTROL WORD</a:t>
            </a:r>
          </a:p>
        </p:txBody>
      </p:sp>
      <p:sp>
        <p:nvSpPr>
          <p:cNvPr id="3" name="Content Placeholder 2"/>
          <p:cNvSpPr>
            <a:spLocks noGrp="1"/>
          </p:cNvSpPr>
          <p:nvPr>
            <p:ph idx="1"/>
          </p:nvPr>
        </p:nvSpPr>
        <p:spPr>
          <a:xfrm>
            <a:off x="788670" y="1669896"/>
            <a:ext cx="9260852" cy="5655156"/>
          </a:xfrm>
        </p:spPr>
        <p:txBody>
          <a:bodyPr>
            <a:normAutofit/>
          </a:bodyPr>
          <a:lstStyle/>
          <a:p>
            <a:r>
              <a:rPr lang="en-US" dirty="0"/>
              <a:t>There are 14 binary </a:t>
            </a:r>
            <a:r>
              <a:rPr lang="en-US" dirty="0" err="1"/>
              <a:t>selectioninputs</a:t>
            </a:r>
            <a:r>
              <a:rPr lang="en-US" dirty="0"/>
              <a:t> in the unit, and their combined value specifies a </a:t>
            </a:r>
            <a:r>
              <a:rPr lang="en-US" i="1" dirty="0"/>
              <a:t>control word . </a:t>
            </a:r>
            <a:r>
              <a:rPr lang="en-US" dirty="0"/>
              <a:t>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err="1"/>
              <a:t>registor</a:t>
            </a:r>
            <a:r>
              <a:rPr lang="en-US" dirty="0"/>
              <a:t>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dirty="0"/>
          </a:p>
        </p:txBody>
      </p:sp>
    </p:spTree>
    <p:extLst>
      <p:ext uri="{BB962C8B-B14F-4D97-AF65-F5344CB8AC3E}">
        <p14:creationId xmlns:p14="http://schemas.microsoft.com/office/powerpoint/2010/main" val="428157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2" y="470901"/>
            <a:ext cx="1639642" cy="887382"/>
          </a:xfrm>
        </p:spPr>
        <p:txBody>
          <a:bodyPr/>
          <a:lstStyle/>
          <a:p>
            <a:r>
              <a:rPr lang="en-US" dirty="0"/>
              <a:t>ALU</a:t>
            </a:r>
          </a:p>
        </p:txBody>
      </p:sp>
      <p:sp>
        <p:nvSpPr>
          <p:cNvPr id="3" name="Content Placeholder 2"/>
          <p:cNvSpPr>
            <a:spLocks noGrp="1"/>
          </p:cNvSpPr>
          <p:nvPr>
            <p:ph idx="1"/>
          </p:nvPr>
        </p:nvSpPr>
        <p:spPr>
          <a:xfrm>
            <a:off x="1213280" y="1545609"/>
            <a:ext cx="8099395" cy="5655156"/>
          </a:xfrm>
        </p:spPr>
        <p:txBody>
          <a:bodyPr>
            <a:normAutofit/>
          </a:bodyPr>
          <a:lstStyle/>
          <a:p>
            <a:r>
              <a:rPr lang="en-US" dirty="0">
                <a:solidFill>
                  <a:schemeClr val="tx1"/>
                </a:solidFill>
              </a:rPr>
              <a:t>The ALU provides arithmetic and logic operations. In addition, the CPU must provide shift operations. The shifter may be placed in the input of the ALU to provide a </a:t>
            </a:r>
            <a:r>
              <a:rPr lang="en-US" dirty="0" err="1">
                <a:solidFill>
                  <a:schemeClr val="tx1"/>
                </a:solidFill>
              </a:rPr>
              <a:t>preshift</a:t>
            </a:r>
            <a:r>
              <a:rPr lang="en-US" dirty="0">
                <a:solidFill>
                  <a:schemeClr val="tx1"/>
                </a:solidFill>
              </a:rPr>
              <a:t> capability, or at the output of the ALU to provide </a:t>
            </a:r>
            <a:r>
              <a:rPr lang="en-US" dirty="0" err="1">
                <a:solidFill>
                  <a:schemeClr val="tx1"/>
                </a:solidFill>
              </a:rPr>
              <a:t>postshifting</a:t>
            </a:r>
            <a:r>
              <a:rPr lang="en-US" dirty="0">
                <a:solidFill>
                  <a:schemeClr val="tx1"/>
                </a:solidFill>
              </a:rPr>
              <a:t> capability. In some cases, the shift operations are included with the ALU. An arithmetic logic and shift unit was designed in Sec. 4-7. The </a:t>
            </a:r>
            <a:r>
              <a:rPr lang="en-US" dirty="0" err="1">
                <a:solidFill>
                  <a:schemeClr val="tx1"/>
                </a:solidFill>
              </a:rPr>
              <a:t>functiton</a:t>
            </a:r>
            <a:r>
              <a:rPr lang="en-US" dirty="0">
                <a:solidFill>
                  <a:schemeClr val="tx1"/>
                </a:solidFill>
              </a:rPr>
              <a:t>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5.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6980</Words>
  <Application>Microsoft Office PowerPoint</Application>
  <PresentationFormat>Widescreen</PresentationFormat>
  <Paragraphs>581</Paragraphs>
  <Slides>121</Slides>
  <Notes>35</Notes>
  <HiddenSlides>0</HiddenSlides>
  <MMClips>0</MMClips>
  <ScaleCrop>false</ScaleCrop>
  <HeadingPairs>
    <vt:vector size="6" baseType="variant">
      <vt:variant>
        <vt:lpstr>Fonts Used</vt:lpstr>
      </vt:variant>
      <vt:variant>
        <vt:i4>21</vt:i4>
      </vt:variant>
      <vt:variant>
        <vt:lpstr>Theme</vt:lpstr>
      </vt:variant>
      <vt:variant>
        <vt:i4>6</vt:i4>
      </vt:variant>
      <vt:variant>
        <vt:lpstr>Slide Titles</vt:lpstr>
      </vt:variant>
      <vt:variant>
        <vt:i4>121</vt:i4>
      </vt:variant>
    </vt:vector>
  </HeadingPairs>
  <TitlesOfParts>
    <vt:vector size="148" baseType="lpstr">
      <vt:lpstr>&amp;quot</vt:lpstr>
      <vt:lpstr>-apple-system</vt:lpstr>
      <vt:lpstr>Arial</vt:lpstr>
      <vt:lpstr>Calibri</vt:lpstr>
      <vt:lpstr>Calibri Light</vt:lpstr>
      <vt:lpstr>Century Gothic</vt:lpstr>
      <vt:lpstr>Corbel</vt:lpstr>
      <vt:lpstr>DejaVu Sans</vt:lpstr>
      <vt:lpstr>DejaVu Serif</vt:lpstr>
      <vt:lpstr>Franklin Gothic Book</vt:lpstr>
      <vt:lpstr>Georgia</vt:lpstr>
      <vt:lpstr>Gill Sans MT</vt:lpstr>
      <vt:lpstr>Graphik Web</vt:lpstr>
      <vt:lpstr>Helvetica</vt:lpstr>
      <vt:lpstr>Lato</vt:lpstr>
      <vt:lpstr>Liberation Sans</vt:lpstr>
      <vt:lpstr>Liberation Serif</vt:lpstr>
      <vt:lpstr>Merriweather</vt:lpstr>
      <vt:lpstr>Times New Roman</vt:lpstr>
      <vt:lpstr>Tw Cen MT</vt:lpstr>
      <vt:lpstr>Wingdings 3</vt:lpstr>
      <vt:lpstr>Gallery</vt:lpstr>
      <vt:lpstr>Crop</vt:lpstr>
      <vt:lpstr>Ion</vt:lpstr>
      <vt:lpstr>Celestial</vt:lpstr>
      <vt:lpstr>Depth</vt:lpstr>
      <vt:lpstr>Circuit</vt:lpstr>
      <vt:lpstr>DAVV – IIPS session 2k19-20</vt:lpstr>
      <vt:lpstr>PowerPoint Presentation</vt:lpstr>
      <vt:lpstr>PowerPoint Presentation</vt:lpstr>
      <vt:lpstr>PowerPoint Presentation</vt:lpstr>
      <vt:lpstr>PowerPoint Presentation</vt:lpstr>
      <vt:lpstr>PowerPoint Presentation</vt:lpstr>
      <vt:lpstr>INTRODUCTION TO THE COMPUTER ORGANISATION </vt:lpstr>
      <vt:lpstr>PowerPoint Presentation</vt:lpstr>
      <vt:lpstr>PowerPoint Presentation</vt:lpstr>
      <vt:lpstr>PowerPoint Presentation</vt:lpstr>
      <vt:lpstr>PowerPoint Presentation</vt:lpstr>
      <vt:lpstr>PowerPoint Presentation</vt:lpstr>
      <vt:lpstr>INTERCONNECTION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EPROM  (Erasable Programmable Read Only Memory )</vt:lpstr>
      <vt:lpstr>PowerPoint Presentation</vt:lpstr>
      <vt:lpstr>Disadvantages</vt:lpstr>
      <vt:lpstr>PowerPoint Presentation</vt:lpstr>
      <vt:lpstr>PowerPoint Presentation</vt:lpstr>
      <vt:lpstr>Cache Memory</vt:lpstr>
      <vt:lpstr>PowerPoint Presentation</vt:lpstr>
      <vt:lpstr>Cache memory mapping</vt:lpstr>
      <vt:lpstr>PowerPoint Presentation</vt:lpstr>
      <vt:lpstr>Virtual Memory</vt:lpstr>
      <vt:lpstr>PowerPoint Presentation</vt:lpstr>
      <vt:lpstr>PowerPoint Presentation</vt:lpstr>
      <vt:lpstr>Secondary Storage</vt:lpstr>
      <vt:lpstr>Characteristics of Secondary Memory</vt:lpstr>
      <vt:lpstr>PowerPoint Presentation</vt:lpstr>
      <vt:lpstr>CD Drive</vt:lpstr>
      <vt:lpstr>DVD Drive</vt:lpstr>
      <vt:lpstr>PowerPoint Presentation</vt:lpstr>
      <vt:lpstr>PowerPoint Presentation</vt:lpstr>
      <vt:lpstr>PowerPoint Presentation</vt:lpstr>
      <vt:lpstr>Magnetic Tape</vt:lpstr>
      <vt:lpstr>PowerPoint Presentation</vt:lpstr>
      <vt:lpstr>CPU Organisation</vt:lpstr>
      <vt:lpstr>CPU Organisation</vt:lpstr>
      <vt:lpstr>Introduction</vt:lpstr>
      <vt:lpstr>PowerPoint Presentation</vt:lpstr>
      <vt:lpstr>General Register Organisation</vt:lpstr>
      <vt:lpstr>PowerPoint Presentation</vt:lpstr>
      <vt:lpstr>PowerPoint Presentation</vt:lpstr>
      <vt:lpstr>CONTROL WORD</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DAVV – IIPS session 2k19-20</dc:title>
  <dc:creator>Akshat Verma</dc:creator>
  <cp:lastModifiedBy>Akshat Verma</cp:lastModifiedBy>
  <cp:revision>3</cp:revision>
  <dcterms:created xsi:type="dcterms:W3CDTF">2019-10-20T18:21:25Z</dcterms:created>
  <dcterms:modified xsi:type="dcterms:W3CDTF">2019-10-21T14:17:22Z</dcterms:modified>
</cp:coreProperties>
</file>