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34" d="100"/>
          <a:sy n="34" d="100"/>
        </p:scale>
        <p:origin x="10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24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66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8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40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>
                    <a:tint val="82000"/>
                  </a:schemeClr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82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82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23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40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65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3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99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9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58808-8346-4240-85EF-58CABB889A10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11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svg"/><Relationship Id="rId21" Type="http://schemas.openxmlformats.org/officeDocument/2006/relationships/image" Target="../media/image36.svg"/><Relationship Id="rId7" Type="http://schemas.openxmlformats.org/officeDocument/2006/relationships/image" Target="../media/image22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5" Type="http://schemas.openxmlformats.org/officeDocument/2006/relationships/image" Target="../media/image40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24" Type="http://schemas.openxmlformats.org/officeDocument/2006/relationships/image" Target="../media/image39.pn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8.svg"/><Relationship Id="rId28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svg"/><Relationship Id="rId30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275212" cy="2138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34071" y="-790957"/>
            <a:ext cx="4538395" cy="4293528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214125" y="1316274"/>
            <a:ext cx="1602580" cy="201229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4940005" y="2042762"/>
            <a:ext cx="1707133" cy="2143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3234445" y="0"/>
            <a:ext cx="7040767" cy="4617332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9806882" y="19068471"/>
            <a:ext cx="3711179" cy="2315154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D1B0C-E369-40C5-DAE1-757C0BD4D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8702" y="7812140"/>
            <a:ext cx="5197808" cy="575934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8882475" y="20121258"/>
            <a:ext cx="2023569" cy="126236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D3CDB-B6DA-6EE0-3304-C746B07C5041}"/>
              </a:ext>
            </a:extLst>
          </p:cNvPr>
          <p:cNvSpPr txBox="1"/>
          <p:nvPr/>
        </p:nvSpPr>
        <p:spPr>
          <a:xfrm>
            <a:off x="0" y="19659600"/>
            <a:ext cx="30275212" cy="1724025"/>
          </a:xfrm>
          <a:prstGeom prst="rect">
            <a:avLst/>
          </a:prstGeom>
          <a:solidFill>
            <a:srgbClr val="046A88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5DC23-13A0-1CD9-EF0C-199E8A2B1680}"/>
              </a:ext>
            </a:extLst>
          </p:cNvPr>
          <p:cNvSpPr txBox="1"/>
          <p:nvPr/>
        </p:nvSpPr>
        <p:spPr>
          <a:xfrm>
            <a:off x="6953136" y="124906"/>
            <a:ext cx="16368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rgbClr val="046A88"/>
                </a:solidFill>
                <a:latin typeface="Aptos Mono" panose="020F0502020204030204" pitchFamily="49" charset="0"/>
              </a:rPr>
              <a:t>DigitalWaves Digital Footprint Tracker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DF2EA-A201-1869-2F08-24273358F602}"/>
              </a:ext>
            </a:extLst>
          </p:cNvPr>
          <p:cNvSpPr txBox="1"/>
          <p:nvPr/>
        </p:nvSpPr>
        <p:spPr>
          <a:xfrm>
            <a:off x="22120698" y="19899614"/>
            <a:ext cx="8154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solidFill>
                  <a:schemeClr val="bg1"/>
                </a:solidFill>
              </a:rPr>
              <a:t>Harry Ormandy</a:t>
            </a:r>
          </a:p>
          <a:p>
            <a:pPr algn="r"/>
            <a:r>
              <a:rPr lang="en-GB" sz="3200" dirty="0">
                <a:solidFill>
                  <a:schemeClr val="bg1"/>
                </a:solidFill>
              </a:rPr>
              <a:t>Computer Science (Cyber Security)</a:t>
            </a:r>
          </a:p>
          <a:p>
            <a:pPr algn="r"/>
            <a:r>
              <a:rPr lang="en-GB" sz="3200" dirty="0">
                <a:solidFill>
                  <a:schemeClr val="bg1"/>
                </a:solidFill>
              </a:rPr>
              <a:t>harry.ormandy@students.Plymouth.ac.uk</a:t>
            </a:r>
          </a:p>
        </p:txBody>
      </p:sp>
      <p:pic>
        <p:nvPicPr>
          <p:cNvPr id="1028" name="Picture 4" descr="University of Plymouth - University Transcription Services">
            <a:extLst>
              <a:ext uri="{FF2B5EF4-FFF2-40B4-BE49-F238E27FC236}">
                <a16:creationId xmlns:a16="http://schemas.microsoft.com/office/drawing/2014/main" id="{D7C343EC-1988-E835-F62D-57369BEED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" y="19737809"/>
            <a:ext cx="6342832" cy="157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CF1B2D-3E93-A564-5CCF-B23AF49DC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3951" y="1253520"/>
            <a:ext cx="12589028" cy="6867637"/>
          </a:xfrm>
          <a:prstGeom prst="rect">
            <a:avLst/>
          </a:prstGeom>
          <a:ln>
            <a:solidFill>
              <a:srgbClr val="046A88"/>
            </a:solidFill>
          </a:ln>
        </p:spPr>
      </p:pic>
      <p:pic>
        <p:nvPicPr>
          <p:cNvPr id="13" name="Picture 12" descr="A blue circle with a letter f in it&#10;&#10;AI-generated content may be incorrect.">
            <a:extLst>
              <a:ext uri="{FF2B5EF4-FFF2-40B4-BE49-F238E27FC236}">
                <a16:creationId xmlns:a16="http://schemas.microsoft.com/office/drawing/2014/main" id="{A5AAEC1A-2739-AF6B-16C6-C27CFF822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978" y="6276897"/>
            <a:ext cx="2546157" cy="2546157"/>
          </a:xfrm>
          <a:prstGeom prst="rect">
            <a:avLst/>
          </a:prstGeom>
        </p:spPr>
      </p:pic>
      <p:pic>
        <p:nvPicPr>
          <p:cNvPr id="17" name="Picture 16" descr="A white x in a black circle&#10;&#10;AI-generated content may be incorrect.">
            <a:extLst>
              <a:ext uri="{FF2B5EF4-FFF2-40B4-BE49-F238E27FC236}">
                <a16:creationId xmlns:a16="http://schemas.microsoft.com/office/drawing/2014/main" id="{4B555382-E834-D17F-CB80-C58B262C4F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460" y="5419282"/>
            <a:ext cx="2237539" cy="2237539"/>
          </a:xfrm>
          <a:prstGeom prst="rect">
            <a:avLst/>
          </a:prstGeom>
        </p:spPr>
      </p:pic>
      <p:pic>
        <p:nvPicPr>
          <p:cNvPr id="21" name="Picture 20" descr="A black and white logo&#10;&#10;AI-generated content may be incorrect.">
            <a:extLst>
              <a:ext uri="{FF2B5EF4-FFF2-40B4-BE49-F238E27FC236}">
                <a16:creationId xmlns:a16="http://schemas.microsoft.com/office/drawing/2014/main" id="{277A2645-82DA-56C9-FCB2-DB84AA0225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282" y="10010395"/>
            <a:ext cx="1836486" cy="1530405"/>
          </a:xfrm>
          <a:prstGeom prst="rect">
            <a:avLst/>
          </a:prstGeom>
        </p:spPr>
      </p:pic>
      <p:pic>
        <p:nvPicPr>
          <p:cNvPr id="24" name="Picture 2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54D1E56-E5BD-514B-D9A7-3A98A92822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4022" y="9178987"/>
            <a:ext cx="1916906" cy="1916906"/>
          </a:xfrm>
          <a:prstGeom prst="rect">
            <a:avLst/>
          </a:prstGeom>
        </p:spPr>
      </p:pic>
      <p:pic>
        <p:nvPicPr>
          <p:cNvPr id="26" name="Picture 25" descr="A colorful letter g&#10;&#10;AI-generated content may be incorrect.">
            <a:extLst>
              <a:ext uri="{FF2B5EF4-FFF2-40B4-BE49-F238E27FC236}">
                <a16:creationId xmlns:a16="http://schemas.microsoft.com/office/drawing/2014/main" id="{2F1DA55B-A555-CD90-4288-0540CEF18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3851" y="13726803"/>
            <a:ext cx="1724440" cy="1724440"/>
          </a:xfrm>
          <a:prstGeom prst="rect">
            <a:avLst/>
          </a:prstGeom>
        </p:spPr>
      </p:pic>
      <p:pic>
        <p:nvPicPr>
          <p:cNvPr id="28" name="Picture 27" descr="A black circle with a letter in it&#10;&#10;AI-generated content may be incorrect.">
            <a:extLst>
              <a:ext uri="{FF2B5EF4-FFF2-40B4-BE49-F238E27FC236}">
                <a16:creationId xmlns:a16="http://schemas.microsoft.com/office/drawing/2014/main" id="{A2298DE4-129D-1975-8556-B95376CA79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288" y="13799941"/>
            <a:ext cx="1538003" cy="1538003"/>
          </a:xfrm>
          <a:prstGeom prst="rect">
            <a:avLst/>
          </a:prstGeom>
        </p:spPr>
      </p:pic>
      <p:pic>
        <p:nvPicPr>
          <p:cNvPr id="30" name="Picture 29" descr="A blue circle with a newspaper&#10;&#10;AI-generated content may be incorrect.">
            <a:extLst>
              <a:ext uri="{FF2B5EF4-FFF2-40B4-BE49-F238E27FC236}">
                <a16:creationId xmlns:a16="http://schemas.microsoft.com/office/drawing/2014/main" id="{3D49120A-3433-5C6E-5821-BB8D935E19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9386" y="12441418"/>
            <a:ext cx="1400459" cy="1400459"/>
          </a:xfrm>
          <a:prstGeom prst="rect">
            <a:avLst/>
          </a:prstGeom>
        </p:spPr>
      </p:pic>
      <p:pic>
        <p:nvPicPr>
          <p:cNvPr id="32" name="Picture 31" descr="A logo of a robot&#10;&#10;AI-generated content may be incorrect.">
            <a:extLst>
              <a:ext uri="{FF2B5EF4-FFF2-40B4-BE49-F238E27FC236}">
                <a16:creationId xmlns:a16="http://schemas.microsoft.com/office/drawing/2014/main" id="{CC2698DF-05A5-2656-2BBC-F54DA88BF6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827" y="12594228"/>
            <a:ext cx="1400460" cy="1400460"/>
          </a:xfrm>
          <a:prstGeom prst="rect">
            <a:avLst/>
          </a:prstGeom>
        </p:spPr>
      </p:pic>
      <p:pic>
        <p:nvPicPr>
          <p:cNvPr id="36" name="Picture 35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1831029A-5197-D793-E7B3-B63D0E8F85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332" y="19735993"/>
            <a:ext cx="1645816" cy="1645816"/>
          </a:xfrm>
          <a:prstGeom prst="rect">
            <a:avLst/>
          </a:prstGeom>
        </p:spPr>
      </p:pic>
      <p:pic>
        <p:nvPicPr>
          <p:cNvPr id="1026" name="Picture 2" descr="Reasons why Django is the best web framework - DEV Community">
            <a:extLst>
              <a:ext uri="{FF2B5EF4-FFF2-40B4-BE49-F238E27FC236}">
                <a16:creationId xmlns:a16="http://schemas.microsoft.com/office/drawing/2014/main" id="{9A130D3E-20FC-6E6D-7CBA-75A5C0F4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74" y="20157834"/>
            <a:ext cx="2430463" cy="102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98759CC4-1FD1-17F7-50EB-6C946BE4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590" y="19849018"/>
            <a:ext cx="1554162" cy="15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blue and orange logo&#10;&#10;AI-generated content may be incorrect.">
            <a:extLst>
              <a:ext uri="{FF2B5EF4-FFF2-40B4-BE49-F238E27FC236}">
                <a16:creationId xmlns:a16="http://schemas.microsoft.com/office/drawing/2014/main" id="{9538E881-9CB7-5403-1A67-1CA611CA0D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757" y="19083148"/>
            <a:ext cx="2951507" cy="2951507"/>
          </a:xfrm>
          <a:prstGeom prst="rect">
            <a:avLst/>
          </a:prstGeom>
        </p:spPr>
      </p:pic>
      <p:pic>
        <p:nvPicPr>
          <p:cNvPr id="1034" name="Picture 10" descr="The new version of SQLite 3.32 is here and these are its news">
            <a:extLst>
              <a:ext uri="{FF2B5EF4-FFF2-40B4-BE49-F238E27FC236}">
                <a16:creationId xmlns:a16="http://schemas.microsoft.com/office/drawing/2014/main" id="{8EF55F58-CEBF-9915-903F-AEB25C7DD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19057" r="15161" b="16797"/>
          <a:stretch/>
        </p:blipFill>
        <p:spPr bwMode="auto">
          <a:xfrm>
            <a:off x="18551643" y="20015858"/>
            <a:ext cx="2951508" cy="117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63A7025-9BD2-FE75-C6A3-2E7113210BC1}"/>
              </a:ext>
            </a:extLst>
          </p:cNvPr>
          <p:cNvSpPr txBox="1"/>
          <p:nvPr/>
        </p:nvSpPr>
        <p:spPr>
          <a:xfrm>
            <a:off x="2486506" y="1414433"/>
            <a:ext cx="9353550" cy="4597003"/>
          </a:xfrm>
          <a:prstGeom prst="roundRect">
            <a:avLst>
              <a:gd name="adj" fmla="val 1128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/>
              <a:t>The Problem</a:t>
            </a:r>
            <a:endParaRPr lang="en-GB" sz="4000" dirty="0"/>
          </a:p>
          <a:p>
            <a:pPr algn="ctr"/>
            <a:r>
              <a:rPr lang="en-GB" sz="3200" dirty="0"/>
              <a:t>The digital age can be difficult to navigate, especially when it comes to your digital footprint. Complicated methods and mean non-technical individuals have increased risks of personal information about them being available freely online, leading to dangerous outcomes such as identity theft, fraud and impersonation.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89D5C3-7946-6B88-3237-E6793FB68EB3}"/>
              </a:ext>
            </a:extLst>
          </p:cNvPr>
          <p:cNvSpPr txBox="1"/>
          <p:nvPr/>
        </p:nvSpPr>
        <p:spPr>
          <a:xfrm>
            <a:off x="20820617" y="8838782"/>
            <a:ext cx="9353550" cy="7130772"/>
          </a:xfrm>
          <a:prstGeom prst="roundRect">
            <a:avLst>
              <a:gd name="adj" fmla="val 912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Features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Secure accounts system for multiple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API connections for data collection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Easy-to-use UI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Option to confirm relevant links to handle false positives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Dynamic scoring system for users to track progress over multiple uses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Relevant links presented to users with helpful tips on how to improve their digital footprint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2D9634-40E8-2732-1C75-12FFACBDBCB2}"/>
              </a:ext>
            </a:extLst>
          </p:cNvPr>
          <p:cNvSpPr txBox="1"/>
          <p:nvPr/>
        </p:nvSpPr>
        <p:spPr>
          <a:xfrm>
            <a:off x="517866" y="12936794"/>
            <a:ext cx="9353550" cy="6480155"/>
          </a:xfrm>
          <a:prstGeom prst="roundRect">
            <a:avLst>
              <a:gd name="adj" fmla="val 10684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The Solution</a:t>
            </a:r>
          </a:p>
          <a:p>
            <a:r>
              <a:rPr lang="en-GB" sz="3200" dirty="0"/>
              <a:t>DigitalWaves is a web app that can be ran locally. It allows the user to input and edit their information via a simple form and scan for matches.</a:t>
            </a:r>
          </a:p>
          <a:p>
            <a:r>
              <a:rPr lang="en-GB" sz="3200" dirty="0"/>
              <a:t>The process is made simple, by automating requests to APIs from popular information sources and presenting this in a user-friendly fashion. The user can select relevant links and review these along with a score and helpful tips on how to reduce their digital footprint.</a:t>
            </a:r>
          </a:p>
          <a:p>
            <a:pPr algn="ctr"/>
            <a:endParaRPr lang="en-GB" sz="3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91D78D-1CA9-C9C6-2511-2689B7412F68}"/>
              </a:ext>
            </a:extLst>
          </p:cNvPr>
          <p:cNvSpPr txBox="1"/>
          <p:nvPr/>
        </p:nvSpPr>
        <p:spPr>
          <a:xfrm>
            <a:off x="10277510" y="15338053"/>
            <a:ext cx="10317892" cy="4226838"/>
          </a:xfrm>
          <a:prstGeom prst="roundRect">
            <a:avLst>
              <a:gd name="adj" fmla="val 829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Next Steps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Incorporate LLMs into advice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Possibility to deploy on public-facing web 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Option for users to add additional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Incorporate more data sources and Custom Search Engines</a:t>
            </a:r>
          </a:p>
        </p:txBody>
      </p:sp>
      <p:pic>
        <p:nvPicPr>
          <p:cNvPr id="46" name="Graphic 45" descr="Server with solid fill">
            <a:extLst>
              <a:ext uri="{FF2B5EF4-FFF2-40B4-BE49-F238E27FC236}">
                <a16:creationId xmlns:a16="http://schemas.microsoft.com/office/drawing/2014/main" id="{7C34E9C0-3EE5-41A7-19B7-B0750B35DC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978117" y="9000411"/>
            <a:ext cx="914400" cy="914400"/>
          </a:xfrm>
          <a:prstGeom prst="rect">
            <a:avLst/>
          </a:prstGeom>
        </p:spPr>
      </p:pic>
      <p:pic>
        <p:nvPicPr>
          <p:cNvPr id="47" name="Graphic 46" descr="Male profile with solid fill">
            <a:extLst>
              <a:ext uri="{FF2B5EF4-FFF2-40B4-BE49-F238E27FC236}">
                <a16:creationId xmlns:a16="http://schemas.microsoft.com/office/drawing/2014/main" id="{1A2B5869-C2F5-0967-EBF9-A02DE36250B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64207" y="9000411"/>
            <a:ext cx="914400" cy="914400"/>
          </a:xfrm>
          <a:prstGeom prst="rect">
            <a:avLst/>
          </a:prstGeom>
        </p:spPr>
      </p:pic>
      <p:pic>
        <p:nvPicPr>
          <p:cNvPr id="48" name="Graphic 47" descr="Monitor with solid fill">
            <a:extLst>
              <a:ext uri="{FF2B5EF4-FFF2-40B4-BE49-F238E27FC236}">
                <a16:creationId xmlns:a16="http://schemas.microsoft.com/office/drawing/2014/main" id="{5500CCAE-8DD6-43DB-50DE-8DDF67BB18D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29121" y="9005332"/>
            <a:ext cx="914400" cy="914400"/>
          </a:xfrm>
          <a:prstGeom prst="rect">
            <a:avLst/>
          </a:prstGeom>
        </p:spPr>
      </p:pic>
      <p:pic>
        <p:nvPicPr>
          <p:cNvPr id="49" name="Graphic 48" descr="Database with solid fill">
            <a:extLst>
              <a:ext uri="{FF2B5EF4-FFF2-40B4-BE49-F238E27FC236}">
                <a16:creationId xmlns:a16="http://schemas.microsoft.com/office/drawing/2014/main" id="{BFA81AA1-7414-267F-FBED-ABD300E8EFA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831295" y="9000411"/>
            <a:ext cx="914400" cy="914400"/>
          </a:xfrm>
          <a:prstGeom prst="rect">
            <a:avLst/>
          </a:prstGeom>
        </p:spPr>
      </p:pic>
      <p:pic>
        <p:nvPicPr>
          <p:cNvPr id="50" name="Graphic 49" descr="Disk with solid fill">
            <a:extLst>
              <a:ext uri="{FF2B5EF4-FFF2-40B4-BE49-F238E27FC236}">
                <a16:creationId xmlns:a16="http://schemas.microsoft.com/office/drawing/2014/main" id="{E1D9F614-0457-4E82-C82D-338CCF7BE49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576246" y="9914811"/>
            <a:ext cx="910903" cy="910903"/>
          </a:xfrm>
          <a:prstGeom prst="rect">
            <a:avLst/>
          </a:prstGeom>
        </p:spPr>
      </p:pic>
      <p:pic>
        <p:nvPicPr>
          <p:cNvPr id="51" name="Graphic 50" descr="Statistics with solid fill">
            <a:extLst>
              <a:ext uri="{FF2B5EF4-FFF2-40B4-BE49-F238E27FC236}">
                <a16:creationId xmlns:a16="http://schemas.microsoft.com/office/drawing/2014/main" id="{9330931A-0336-D47A-9AEF-AA32F1061C5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794749" y="7470878"/>
            <a:ext cx="910903" cy="910903"/>
          </a:xfrm>
          <a:prstGeom prst="rect">
            <a:avLst/>
          </a:prstGeom>
        </p:spPr>
      </p:pic>
      <p:pic>
        <p:nvPicPr>
          <p:cNvPr id="52" name="Graphic 51" descr="Research with solid fill">
            <a:extLst>
              <a:ext uri="{FF2B5EF4-FFF2-40B4-BE49-F238E27FC236}">
                <a16:creationId xmlns:a16="http://schemas.microsoft.com/office/drawing/2014/main" id="{4B9D6F8B-B2BD-3674-0891-798D4CDA372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616197" y="10096180"/>
            <a:ext cx="910903" cy="910903"/>
          </a:xfrm>
          <a:prstGeom prst="rect">
            <a:avLst/>
          </a:prstGeom>
        </p:spPr>
      </p:pic>
      <p:pic>
        <p:nvPicPr>
          <p:cNvPr id="53" name="Graphic 52" descr="Cloud with solid fill">
            <a:extLst>
              <a:ext uri="{FF2B5EF4-FFF2-40B4-BE49-F238E27FC236}">
                <a16:creationId xmlns:a16="http://schemas.microsoft.com/office/drawing/2014/main" id="{FCB1CC9C-9052-0043-625E-D5ED2A08D26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976238" y="10632590"/>
            <a:ext cx="910903" cy="910903"/>
          </a:xfrm>
          <a:prstGeom prst="rect">
            <a:avLst/>
          </a:prstGeom>
        </p:spPr>
      </p:pic>
      <p:pic>
        <p:nvPicPr>
          <p:cNvPr id="54" name="Graphic 53" descr="Usb Stick with solid fill">
            <a:extLst>
              <a:ext uri="{FF2B5EF4-FFF2-40B4-BE49-F238E27FC236}">
                <a16:creationId xmlns:a16="http://schemas.microsoft.com/office/drawing/2014/main" id="{9A8F6C3D-F28A-6704-2209-4DE498A94E7D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890612" y="10739807"/>
            <a:ext cx="910903" cy="910903"/>
          </a:xfrm>
          <a:prstGeom prst="rect">
            <a:avLst/>
          </a:prstGeom>
        </p:spPr>
      </p:pic>
      <p:pic>
        <p:nvPicPr>
          <p:cNvPr id="55" name="Graphic 54" descr="Bar chart with solid fill">
            <a:extLst>
              <a:ext uri="{FF2B5EF4-FFF2-40B4-BE49-F238E27FC236}">
                <a16:creationId xmlns:a16="http://schemas.microsoft.com/office/drawing/2014/main" id="{DDF56B9C-1FF0-EE93-5662-05B44440A69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048651" y="10940943"/>
            <a:ext cx="910903" cy="910903"/>
          </a:xfrm>
          <a:prstGeom prst="rect">
            <a:avLst/>
          </a:prstGeom>
        </p:spPr>
      </p:pic>
      <p:pic>
        <p:nvPicPr>
          <p:cNvPr id="56" name="Graphic 55" descr="Pie chart with solid fill">
            <a:extLst>
              <a:ext uri="{FF2B5EF4-FFF2-40B4-BE49-F238E27FC236}">
                <a16:creationId xmlns:a16="http://schemas.microsoft.com/office/drawing/2014/main" id="{042DF211-061E-3534-8E26-755B0FC72E5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6199299" y="7096384"/>
            <a:ext cx="910903" cy="910903"/>
          </a:xfrm>
          <a:prstGeom prst="rect">
            <a:avLst/>
          </a:prstGeom>
        </p:spPr>
      </p:pic>
      <p:pic>
        <p:nvPicPr>
          <p:cNvPr id="57" name="Graphic 56" descr="Document with solid fill">
            <a:extLst>
              <a:ext uri="{FF2B5EF4-FFF2-40B4-BE49-F238E27FC236}">
                <a16:creationId xmlns:a16="http://schemas.microsoft.com/office/drawing/2014/main" id="{E8FE4F72-3ACB-321B-C402-3A65A9107B2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248783" y="7806340"/>
            <a:ext cx="910903" cy="910903"/>
          </a:xfrm>
          <a:prstGeom prst="rect">
            <a:avLst/>
          </a:prstGeom>
        </p:spPr>
      </p:pic>
      <p:pic>
        <p:nvPicPr>
          <p:cNvPr id="58" name="Graphic 57" descr="Transfer outline">
            <a:extLst>
              <a:ext uri="{FF2B5EF4-FFF2-40B4-BE49-F238E27FC236}">
                <a16:creationId xmlns:a16="http://schemas.microsoft.com/office/drawing/2014/main" id="{86F3DA6C-3CD7-0203-D7CC-6899DF09957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6893509" y="9050160"/>
            <a:ext cx="914400" cy="914400"/>
          </a:xfrm>
          <a:prstGeom prst="rect">
            <a:avLst/>
          </a:prstGeom>
        </p:spPr>
      </p:pic>
      <p:pic>
        <p:nvPicPr>
          <p:cNvPr id="59" name="Graphic 58" descr="Transfer outline">
            <a:extLst>
              <a:ext uri="{FF2B5EF4-FFF2-40B4-BE49-F238E27FC236}">
                <a16:creationId xmlns:a16="http://schemas.microsoft.com/office/drawing/2014/main" id="{83D0834B-E096-87AB-5587-0DADC3937587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933002" y="8992826"/>
            <a:ext cx="914400" cy="914400"/>
          </a:xfrm>
          <a:prstGeom prst="rect">
            <a:avLst/>
          </a:prstGeom>
        </p:spPr>
      </p:pic>
      <p:pic>
        <p:nvPicPr>
          <p:cNvPr id="60" name="Graphic 59" descr="Arrow Right with solid fill">
            <a:extLst>
              <a:ext uri="{FF2B5EF4-FFF2-40B4-BE49-F238E27FC236}">
                <a16:creationId xmlns:a16="http://schemas.microsoft.com/office/drawing/2014/main" id="{876D21F7-3231-3C8B-F490-E76E74A8D10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13039938">
            <a:off x="5646828" y="8284763"/>
            <a:ext cx="914400" cy="914400"/>
          </a:xfrm>
          <a:prstGeom prst="rect">
            <a:avLst/>
          </a:prstGeom>
        </p:spPr>
      </p:pic>
      <p:pic>
        <p:nvPicPr>
          <p:cNvPr id="61" name="Graphic 60" descr="Arrow Right with solid fill">
            <a:extLst>
              <a:ext uri="{FF2B5EF4-FFF2-40B4-BE49-F238E27FC236}">
                <a16:creationId xmlns:a16="http://schemas.microsoft.com/office/drawing/2014/main" id="{E83C3A90-9030-A429-AA8D-3FB84E0C1607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16467366">
            <a:off x="6011015" y="8130713"/>
            <a:ext cx="914400" cy="914400"/>
          </a:xfrm>
          <a:prstGeom prst="rect">
            <a:avLst/>
          </a:prstGeom>
        </p:spPr>
      </p:pic>
      <p:pic>
        <p:nvPicPr>
          <p:cNvPr id="62" name="Graphic 61" descr="Arrow Right with solid fill">
            <a:extLst>
              <a:ext uri="{FF2B5EF4-FFF2-40B4-BE49-F238E27FC236}">
                <a16:creationId xmlns:a16="http://schemas.microsoft.com/office/drawing/2014/main" id="{74580E44-CDDA-DA23-3560-789CD4A78A9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19253648">
            <a:off x="6276785" y="8261338"/>
            <a:ext cx="914400" cy="914400"/>
          </a:xfrm>
          <a:prstGeom prst="rect">
            <a:avLst/>
          </a:prstGeom>
        </p:spPr>
      </p:pic>
      <p:pic>
        <p:nvPicPr>
          <p:cNvPr id="63" name="Graphic 62" descr="Arrow Right with solid fill">
            <a:extLst>
              <a:ext uri="{FF2B5EF4-FFF2-40B4-BE49-F238E27FC236}">
                <a16:creationId xmlns:a16="http://schemas.microsoft.com/office/drawing/2014/main" id="{FDF42755-7521-8C75-4E2E-815714CF130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9397180">
            <a:off x="5581109" y="9651076"/>
            <a:ext cx="914400" cy="914400"/>
          </a:xfrm>
          <a:prstGeom prst="rect">
            <a:avLst/>
          </a:prstGeom>
        </p:spPr>
      </p:pic>
      <p:pic>
        <p:nvPicPr>
          <p:cNvPr id="1024" name="Graphic 1023" descr="Arrow Right with solid fill">
            <a:extLst>
              <a:ext uri="{FF2B5EF4-FFF2-40B4-BE49-F238E27FC236}">
                <a16:creationId xmlns:a16="http://schemas.microsoft.com/office/drawing/2014/main" id="{B74B2F83-41A3-0C71-9349-73E4DDB0F062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7248496">
            <a:off x="5742098" y="9853318"/>
            <a:ext cx="914400" cy="914400"/>
          </a:xfrm>
          <a:prstGeom prst="rect">
            <a:avLst/>
          </a:prstGeom>
        </p:spPr>
      </p:pic>
      <p:pic>
        <p:nvPicPr>
          <p:cNvPr id="1025" name="Graphic 1024" descr="Arrow Right with solid fill">
            <a:extLst>
              <a:ext uri="{FF2B5EF4-FFF2-40B4-BE49-F238E27FC236}">
                <a16:creationId xmlns:a16="http://schemas.microsoft.com/office/drawing/2014/main" id="{55F34A16-8A41-886A-F008-23AB7BA55436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5400000">
            <a:off x="5961656" y="9883037"/>
            <a:ext cx="914400" cy="914400"/>
          </a:xfrm>
          <a:prstGeom prst="rect">
            <a:avLst/>
          </a:prstGeom>
        </p:spPr>
      </p:pic>
      <p:pic>
        <p:nvPicPr>
          <p:cNvPr id="1027" name="Graphic 1026" descr="Arrow Right with solid fill">
            <a:extLst>
              <a:ext uri="{FF2B5EF4-FFF2-40B4-BE49-F238E27FC236}">
                <a16:creationId xmlns:a16="http://schemas.microsoft.com/office/drawing/2014/main" id="{723DC9FF-36B1-0F84-1B27-F32AEA556623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2880042">
            <a:off x="6209257" y="9821625"/>
            <a:ext cx="1046910" cy="914400"/>
          </a:xfrm>
          <a:prstGeom prst="rect">
            <a:avLst/>
          </a:prstGeom>
        </p:spPr>
      </p:pic>
      <p:pic>
        <p:nvPicPr>
          <p:cNvPr id="1029" name="Graphic 1028" descr="Arrow Right with solid fill">
            <a:extLst>
              <a:ext uri="{FF2B5EF4-FFF2-40B4-BE49-F238E27FC236}">
                <a16:creationId xmlns:a16="http://schemas.microsoft.com/office/drawing/2014/main" id="{AD4CF525-5624-1879-0E12-2C9C96118205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 rot="951398">
            <a:off x="6374260" y="9615103"/>
            <a:ext cx="1028332" cy="914400"/>
          </a:xfrm>
          <a:prstGeom prst="rect">
            <a:avLst/>
          </a:prstGeom>
        </p:spPr>
      </p:pic>
      <p:pic>
        <p:nvPicPr>
          <p:cNvPr id="1031" name="Graphic 1030" descr="Transfer outline">
            <a:extLst>
              <a:ext uri="{FF2B5EF4-FFF2-40B4-BE49-F238E27FC236}">
                <a16:creationId xmlns:a16="http://schemas.microsoft.com/office/drawing/2014/main" id="{CC45DE35-D966-0112-C490-EA3446E59551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2878607" y="9000411"/>
            <a:ext cx="914400" cy="914400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B9B2F113-4B3C-363B-D71A-FDDAA24DF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933" y="9195514"/>
            <a:ext cx="664339" cy="419454"/>
          </a:xfrm>
          <a:prstGeom prst="rect">
            <a:avLst/>
          </a:prstGeom>
          <a:ln>
            <a:solidFill>
              <a:srgbClr val="046A88"/>
            </a:solidFill>
          </a:ln>
        </p:spPr>
      </p:pic>
      <p:pic>
        <p:nvPicPr>
          <p:cNvPr id="1036" name="Picture 1035">
            <a:extLst>
              <a:ext uri="{FF2B5EF4-FFF2-40B4-BE49-F238E27FC236}">
                <a16:creationId xmlns:a16="http://schemas.microsoft.com/office/drawing/2014/main" id="{C0B3E529-67C8-F926-D066-873EEF160CD3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24432140" y="16054968"/>
            <a:ext cx="3574698" cy="3531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1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erver with solid fill">
            <a:extLst>
              <a:ext uri="{FF2B5EF4-FFF2-40B4-BE49-F238E27FC236}">
                <a16:creationId xmlns:a16="http://schemas.microsoft.com/office/drawing/2014/main" id="{A3EF0AD8-D7AB-9B54-540B-6D97EC23F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1265" y="8767568"/>
            <a:ext cx="914400" cy="914400"/>
          </a:xfrm>
          <a:prstGeom prst="rect">
            <a:avLst/>
          </a:prstGeom>
        </p:spPr>
      </p:pic>
      <p:pic>
        <p:nvPicPr>
          <p:cNvPr id="7" name="Graphic 6" descr="Male profile with solid fill">
            <a:extLst>
              <a:ext uri="{FF2B5EF4-FFF2-40B4-BE49-F238E27FC236}">
                <a16:creationId xmlns:a16="http://schemas.microsoft.com/office/drawing/2014/main" id="{6DF93C4B-BEE2-3645-7E15-20E0CF031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7355" y="8767568"/>
            <a:ext cx="914400" cy="914400"/>
          </a:xfrm>
          <a:prstGeom prst="rect">
            <a:avLst/>
          </a:prstGeom>
        </p:spPr>
      </p:pic>
      <p:pic>
        <p:nvPicPr>
          <p:cNvPr id="9" name="Graphic 8" descr="Monitor with solid fill">
            <a:extLst>
              <a:ext uri="{FF2B5EF4-FFF2-40B4-BE49-F238E27FC236}">
                <a16:creationId xmlns:a16="http://schemas.microsoft.com/office/drawing/2014/main" id="{FAF503C8-8A95-C9B5-6B24-B918544105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22269" y="8772489"/>
            <a:ext cx="914400" cy="914400"/>
          </a:xfrm>
          <a:prstGeom prst="rect">
            <a:avLst/>
          </a:prstGeom>
        </p:spPr>
      </p:pic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34BD7C66-57C2-2C0B-077C-F0E64F727D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524443" y="8767568"/>
            <a:ext cx="914400" cy="914400"/>
          </a:xfrm>
          <a:prstGeom prst="rect">
            <a:avLst/>
          </a:prstGeom>
        </p:spPr>
      </p:pic>
      <p:pic>
        <p:nvPicPr>
          <p:cNvPr id="15" name="Graphic 14" descr="Disk with solid fill">
            <a:extLst>
              <a:ext uri="{FF2B5EF4-FFF2-40B4-BE49-F238E27FC236}">
                <a16:creationId xmlns:a16="http://schemas.microsoft.com/office/drawing/2014/main" id="{8D72FAB1-6B22-3E1A-A3F1-7AAFCC1442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269394" y="9681968"/>
            <a:ext cx="910903" cy="910903"/>
          </a:xfrm>
          <a:prstGeom prst="rect">
            <a:avLst/>
          </a:prstGeom>
        </p:spPr>
      </p:pic>
      <p:pic>
        <p:nvPicPr>
          <p:cNvPr id="17" name="Graphic 16" descr="Statistics with solid fill">
            <a:extLst>
              <a:ext uri="{FF2B5EF4-FFF2-40B4-BE49-F238E27FC236}">
                <a16:creationId xmlns:a16="http://schemas.microsoft.com/office/drawing/2014/main" id="{849CAE9B-F2AE-B171-556C-728562C2D5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87897" y="7238035"/>
            <a:ext cx="910903" cy="910903"/>
          </a:xfrm>
          <a:prstGeom prst="rect">
            <a:avLst/>
          </a:prstGeom>
        </p:spPr>
      </p:pic>
      <p:pic>
        <p:nvPicPr>
          <p:cNvPr id="19" name="Graphic 18" descr="Research with solid fill">
            <a:extLst>
              <a:ext uri="{FF2B5EF4-FFF2-40B4-BE49-F238E27FC236}">
                <a16:creationId xmlns:a16="http://schemas.microsoft.com/office/drawing/2014/main" id="{729665B4-B799-6A04-B23B-726EB902BDB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309345" y="9863337"/>
            <a:ext cx="910903" cy="910903"/>
          </a:xfrm>
          <a:prstGeom prst="rect">
            <a:avLst/>
          </a:prstGeom>
        </p:spPr>
      </p:pic>
      <p:pic>
        <p:nvPicPr>
          <p:cNvPr id="21" name="Graphic 20" descr="Cloud with solid fill">
            <a:extLst>
              <a:ext uri="{FF2B5EF4-FFF2-40B4-BE49-F238E27FC236}">
                <a16:creationId xmlns:a16="http://schemas.microsoft.com/office/drawing/2014/main" id="{53CE6867-B79D-3555-C034-2836B34D4C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69386" y="10399747"/>
            <a:ext cx="910903" cy="910903"/>
          </a:xfrm>
          <a:prstGeom prst="rect">
            <a:avLst/>
          </a:prstGeom>
        </p:spPr>
      </p:pic>
      <p:pic>
        <p:nvPicPr>
          <p:cNvPr id="23" name="Graphic 22" descr="Usb Stick with solid fill">
            <a:extLst>
              <a:ext uri="{FF2B5EF4-FFF2-40B4-BE49-F238E27FC236}">
                <a16:creationId xmlns:a16="http://schemas.microsoft.com/office/drawing/2014/main" id="{F575EC35-F723-F23E-B70D-E46C9AD8A07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583760" y="10506964"/>
            <a:ext cx="910903" cy="910903"/>
          </a:xfrm>
          <a:prstGeom prst="rect">
            <a:avLst/>
          </a:prstGeom>
        </p:spPr>
      </p:pic>
      <p:pic>
        <p:nvPicPr>
          <p:cNvPr id="25" name="Graphic 24" descr="Bar chart with solid fill">
            <a:extLst>
              <a:ext uri="{FF2B5EF4-FFF2-40B4-BE49-F238E27FC236}">
                <a16:creationId xmlns:a16="http://schemas.microsoft.com/office/drawing/2014/main" id="{794098BD-2634-81B8-6098-34E741A79BF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41799" y="10708100"/>
            <a:ext cx="910903" cy="910903"/>
          </a:xfrm>
          <a:prstGeom prst="rect">
            <a:avLst/>
          </a:prstGeom>
        </p:spPr>
      </p:pic>
      <p:pic>
        <p:nvPicPr>
          <p:cNvPr id="27" name="Graphic 26" descr="Pie chart with solid fill">
            <a:extLst>
              <a:ext uri="{FF2B5EF4-FFF2-40B4-BE49-F238E27FC236}">
                <a16:creationId xmlns:a16="http://schemas.microsoft.com/office/drawing/2014/main" id="{C79DF7AF-2CDF-0AC6-AF6B-48D2509CE5C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892447" y="6863541"/>
            <a:ext cx="910903" cy="910903"/>
          </a:xfrm>
          <a:prstGeom prst="rect">
            <a:avLst/>
          </a:prstGeom>
        </p:spPr>
      </p:pic>
      <p:pic>
        <p:nvPicPr>
          <p:cNvPr id="29" name="Graphic 28" descr="Document with solid fill">
            <a:extLst>
              <a:ext uri="{FF2B5EF4-FFF2-40B4-BE49-F238E27FC236}">
                <a16:creationId xmlns:a16="http://schemas.microsoft.com/office/drawing/2014/main" id="{9F82E088-FC37-7335-533A-56A6C0CF3CE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0941931" y="7573497"/>
            <a:ext cx="910903" cy="910903"/>
          </a:xfrm>
          <a:prstGeom prst="rect">
            <a:avLst/>
          </a:prstGeom>
        </p:spPr>
      </p:pic>
      <p:pic>
        <p:nvPicPr>
          <p:cNvPr id="33" name="Graphic 32" descr="Transfer outline">
            <a:extLst>
              <a:ext uri="{FF2B5EF4-FFF2-40B4-BE49-F238E27FC236}">
                <a16:creationId xmlns:a16="http://schemas.microsoft.com/office/drawing/2014/main" id="{F253A57C-6727-89BB-582B-17499B031B0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586657" y="8817317"/>
            <a:ext cx="914400" cy="914400"/>
          </a:xfrm>
          <a:prstGeom prst="rect">
            <a:avLst/>
          </a:prstGeom>
        </p:spPr>
      </p:pic>
      <p:pic>
        <p:nvPicPr>
          <p:cNvPr id="34" name="Graphic 33" descr="Transfer outline">
            <a:extLst>
              <a:ext uri="{FF2B5EF4-FFF2-40B4-BE49-F238E27FC236}">
                <a16:creationId xmlns:a16="http://schemas.microsoft.com/office/drawing/2014/main" id="{C7F17D91-E21D-2035-6E8E-0E25EDE8F8B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626150" y="8759983"/>
            <a:ext cx="914400" cy="914400"/>
          </a:xfrm>
          <a:prstGeom prst="rect">
            <a:avLst/>
          </a:prstGeom>
        </p:spPr>
      </p:pic>
      <p:pic>
        <p:nvPicPr>
          <p:cNvPr id="35" name="Graphic 34" descr="Arrow Right with solid fill">
            <a:extLst>
              <a:ext uri="{FF2B5EF4-FFF2-40B4-BE49-F238E27FC236}">
                <a16:creationId xmlns:a16="http://schemas.microsoft.com/office/drawing/2014/main" id="{085A2870-3FE9-A564-A065-45EDDC2877F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13039938">
            <a:off x="9339976" y="8051920"/>
            <a:ext cx="914400" cy="914400"/>
          </a:xfrm>
          <a:prstGeom prst="rect">
            <a:avLst/>
          </a:prstGeom>
        </p:spPr>
      </p:pic>
      <p:pic>
        <p:nvPicPr>
          <p:cNvPr id="37" name="Graphic 36" descr="Arrow Right with solid fill">
            <a:extLst>
              <a:ext uri="{FF2B5EF4-FFF2-40B4-BE49-F238E27FC236}">
                <a16:creationId xmlns:a16="http://schemas.microsoft.com/office/drawing/2014/main" id="{CFE70AD8-EADC-EA2A-E724-A191B7965D4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16467366">
            <a:off x="9704163" y="7897870"/>
            <a:ext cx="914400" cy="914400"/>
          </a:xfrm>
          <a:prstGeom prst="rect">
            <a:avLst/>
          </a:prstGeom>
        </p:spPr>
      </p:pic>
      <p:pic>
        <p:nvPicPr>
          <p:cNvPr id="38" name="Graphic 37" descr="Arrow Right with solid fill">
            <a:extLst>
              <a:ext uri="{FF2B5EF4-FFF2-40B4-BE49-F238E27FC236}">
                <a16:creationId xmlns:a16="http://schemas.microsoft.com/office/drawing/2014/main" id="{F84FDB14-0833-3D25-6A8A-D83E2BEE731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19253648">
            <a:off x="9969933" y="8028495"/>
            <a:ext cx="914400" cy="914400"/>
          </a:xfrm>
          <a:prstGeom prst="rect">
            <a:avLst/>
          </a:prstGeom>
        </p:spPr>
      </p:pic>
      <p:pic>
        <p:nvPicPr>
          <p:cNvPr id="39" name="Graphic 38" descr="Arrow Right with solid fill">
            <a:extLst>
              <a:ext uri="{FF2B5EF4-FFF2-40B4-BE49-F238E27FC236}">
                <a16:creationId xmlns:a16="http://schemas.microsoft.com/office/drawing/2014/main" id="{F0991858-F7FA-58F5-A87D-209A9672B49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9397180">
            <a:off x="9274257" y="9418233"/>
            <a:ext cx="914400" cy="914400"/>
          </a:xfrm>
          <a:prstGeom prst="rect">
            <a:avLst/>
          </a:prstGeom>
        </p:spPr>
      </p:pic>
      <p:pic>
        <p:nvPicPr>
          <p:cNvPr id="40" name="Graphic 39" descr="Arrow Right with solid fill">
            <a:extLst>
              <a:ext uri="{FF2B5EF4-FFF2-40B4-BE49-F238E27FC236}">
                <a16:creationId xmlns:a16="http://schemas.microsoft.com/office/drawing/2014/main" id="{7C07485F-7E8E-7D7A-B3A4-226BA4E18D6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7248496">
            <a:off x="9435246" y="9620475"/>
            <a:ext cx="914400" cy="914400"/>
          </a:xfrm>
          <a:prstGeom prst="rect">
            <a:avLst/>
          </a:prstGeom>
        </p:spPr>
      </p:pic>
      <p:pic>
        <p:nvPicPr>
          <p:cNvPr id="41" name="Graphic 40" descr="Arrow Right with solid fill">
            <a:extLst>
              <a:ext uri="{FF2B5EF4-FFF2-40B4-BE49-F238E27FC236}">
                <a16:creationId xmlns:a16="http://schemas.microsoft.com/office/drawing/2014/main" id="{104B6587-F079-864B-D1AF-27DBE8D84949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5400000">
            <a:off x="9654804" y="9650194"/>
            <a:ext cx="914400" cy="914400"/>
          </a:xfrm>
          <a:prstGeom prst="rect">
            <a:avLst/>
          </a:prstGeom>
        </p:spPr>
      </p:pic>
      <p:pic>
        <p:nvPicPr>
          <p:cNvPr id="42" name="Graphic 41" descr="Arrow Right with solid fill">
            <a:extLst>
              <a:ext uri="{FF2B5EF4-FFF2-40B4-BE49-F238E27FC236}">
                <a16:creationId xmlns:a16="http://schemas.microsoft.com/office/drawing/2014/main" id="{598FA893-4C12-FCAC-85FB-9556BE42B4C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880042">
            <a:off x="9902405" y="9588782"/>
            <a:ext cx="1046910" cy="914400"/>
          </a:xfrm>
          <a:prstGeom prst="rect">
            <a:avLst/>
          </a:prstGeom>
        </p:spPr>
      </p:pic>
      <p:pic>
        <p:nvPicPr>
          <p:cNvPr id="43" name="Graphic 42" descr="Arrow Right with solid fill">
            <a:extLst>
              <a:ext uri="{FF2B5EF4-FFF2-40B4-BE49-F238E27FC236}">
                <a16:creationId xmlns:a16="http://schemas.microsoft.com/office/drawing/2014/main" id="{630B3DA9-53D8-7D96-C573-8420B763B42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951398">
            <a:off x="10067408" y="9382260"/>
            <a:ext cx="1028332" cy="914400"/>
          </a:xfrm>
          <a:prstGeom prst="rect">
            <a:avLst/>
          </a:prstGeom>
        </p:spPr>
      </p:pic>
      <p:pic>
        <p:nvPicPr>
          <p:cNvPr id="44" name="Graphic 43" descr="Transfer outline">
            <a:extLst>
              <a:ext uri="{FF2B5EF4-FFF2-40B4-BE49-F238E27FC236}">
                <a16:creationId xmlns:a16="http://schemas.microsoft.com/office/drawing/2014/main" id="{248F44FE-907B-9258-3833-F295D751952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71755" y="8767568"/>
            <a:ext cx="914400" cy="9144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E64828F-24A6-0D5C-F39F-02E7CB0A162E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747081" y="8962671"/>
            <a:ext cx="664339" cy="419454"/>
          </a:xfrm>
          <a:prstGeom prst="rect">
            <a:avLst/>
          </a:prstGeom>
          <a:ln>
            <a:solidFill>
              <a:srgbClr val="046A88"/>
            </a:solidFill>
          </a:ln>
        </p:spPr>
      </p:pic>
    </p:spTree>
    <p:extLst>
      <p:ext uri="{BB962C8B-B14F-4D97-AF65-F5344CB8AC3E}">
        <p14:creationId xmlns:p14="http://schemas.microsoft.com/office/powerpoint/2010/main" val="269172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232</Words>
  <Application>Microsoft Office PowerPoint</Application>
  <PresentationFormat>Custom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Aptos Mono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Harry Ormandy</dc:creator>
  <cp:lastModifiedBy>(s) Harry Ormandy</cp:lastModifiedBy>
  <cp:revision>16</cp:revision>
  <dcterms:created xsi:type="dcterms:W3CDTF">2025-03-18T11:28:07Z</dcterms:created>
  <dcterms:modified xsi:type="dcterms:W3CDTF">2025-03-18T17:01:11Z</dcterms:modified>
</cp:coreProperties>
</file>