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A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34" d="100"/>
          <a:sy n="34" d="100"/>
        </p:scale>
        <p:origin x="10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3499590"/>
            <a:ext cx="25733931" cy="7444669"/>
          </a:xfrm>
        </p:spPr>
        <p:txBody>
          <a:bodyPr anchor="b"/>
          <a:lstStyle>
            <a:lvl1pPr algn="ctr"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11231355"/>
            <a:ext cx="22706410" cy="5162758"/>
          </a:xfrm>
        </p:spPr>
        <p:txBody>
          <a:bodyPr/>
          <a:lstStyle>
            <a:lvl1pPr marL="0" indent="0" algn="ctr">
              <a:buNone/>
              <a:defRPr sz="7483"/>
            </a:lvl1pPr>
            <a:lvl2pPr marL="1425595" indent="0" algn="ctr">
              <a:buNone/>
              <a:defRPr sz="6236"/>
            </a:lvl2pPr>
            <a:lvl3pPr marL="2851191" indent="0" algn="ctr">
              <a:buNone/>
              <a:defRPr sz="5613"/>
            </a:lvl3pPr>
            <a:lvl4pPr marL="4276786" indent="0" algn="ctr">
              <a:buNone/>
              <a:defRPr sz="4989"/>
            </a:lvl4pPr>
            <a:lvl5pPr marL="5702381" indent="0" algn="ctr">
              <a:buNone/>
              <a:defRPr sz="4989"/>
            </a:lvl5pPr>
            <a:lvl6pPr marL="7127977" indent="0" algn="ctr">
              <a:buNone/>
              <a:defRPr sz="4989"/>
            </a:lvl6pPr>
            <a:lvl7pPr marL="8553572" indent="0" algn="ctr">
              <a:buNone/>
              <a:defRPr sz="4989"/>
            </a:lvl7pPr>
            <a:lvl8pPr marL="9979167" indent="0" algn="ctr">
              <a:buNone/>
              <a:defRPr sz="4989"/>
            </a:lvl8pPr>
            <a:lvl9pPr marL="11404763" indent="0" algn="ctr">
              <a:buNone/>
              <a:defRPr sz="498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24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166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1138480"/>
            <a:ext cx="6528093" cy="1812163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1138480"/>
            <a:ext cx="19205838" cy="181216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487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01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5331063"/>
            <a:ext cx="26112371" cy="8894992"/>
          </a:xfrm>
        </p:spPr>
        <p:txBody>
          <a:bodyPr anchor="b"/>
          <a:lstStyle>
            <a:lvl1pPr>
              <a:defRPr sz="1870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14310205"/>
            <a:ext cx="26112371" cy="4677666"/>
          </a:xfrm>
        </p:spPr>
        <p:txBody>
          <a:bodyPr/>
          <a:lstStyle>
            <a:lvl1pPr marL="0" indent="0">
              <a:buNone/>
              <a:defRPr sz="7483">
                <a:solidFill>
                  <a:schemeClr val="tx1">
                    <a:tint val="82000"/>
                  </a:schemeClr>
                </a:solidFill>
              </a:defRPr>
            </a:lvl1pPr>
            <a:lvl2pPr marL="1425595" indent="0">
              <a:buNone/>
              <a:defRPr sz="6236">
                <a:solidFill>
                  <a:schemeClr val="tx1">
                    <a:tint val="82000"/>
                  </a:schemeClr>
                </a:solidFill>
              </a:defRPr>
            </a:lvl2pPr>
            <a:lvl3pPr marL="2851191" indent="0">
              <a:buNone/>
              <a:defRPr sz="5613">
                <a:solidFill>
                  <a:schemeClr val="tx1">
                    <a:tint val="82000"/>
                  </a:schemeClr>
                </a:solidFill>
              </a:defRPr>
            </a:lvl3pPr>
            <a:lvl4pPr marL="4276786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4pPr>
            <a:lvl5pPr marL="5702381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5pPr>
            <a:lvl6pPr marL="712797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6pPr>
            <a:lvl7pPr marL="8553572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7pPr>
            <a:lvl8pPr marL="9979167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8pPr>
            <a:lvl9pPr marL="11404763" indent="0">
              <a:buNone/>
              <a:defRPr sz="498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23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5692400"/>
            <a:ext cx="12866966" cy="13567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06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138485"/>
            <a:ext cx="26112371" cy="413317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5241960"/>
            <a:ext cx="12807832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7810963"/>
            <a:ext cx="12807832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5241960"/>
            <a:ext cx="12870909" cy="2569003"/>
          </a:xfrm>
        </p:spPr>
        <p:txBody>
          <a:bodyPr anchor="b"/>
          <a:lstStyle>
            <a:lvl1pPr marL="0" indent="0">
              <a:buNone/>
              <a:defRPr sz="7483" b="1"/>
            </a:lvl1pPr>
            <a:lvl2pPr marL="1425595" indent="0">
              <a:buNone/>
              <a:defRPr sz="6236" b="1"/>
            </a:lvl2pPr>
            <a:lvl3pPr marL="2851191" indent="0">
              <a:buNone/>
              <a:defRPr sz="5613" b="1"/>
            </a:lvl3pPr>
            <a:lvl4pPr marL="4276786" indent="0">
              <a:buNone/>
              <a:defRPr sz="4989" b="1"/>
            </a:lvl4pPr>
            <a:lvl5pPr marL="5702381" indent="0">
              <a:buNone/>
              <a:defRPr sz="4989" b="1"/>
            </a:lvl5pPr>
            <a:lvl6pPr marL="7127977" indent="0">
              <a:buNone/>
              <a:defRPr sz="4989" b="1"/>
            </a:lvl6pPr>
            <a:lvl7pPr marL="8553572" indent="0">
              <a:buNone/>
              <a:defRPr sz="4989" b="1"/>
            </a:lvl7pPr>
            <a:lvl8pPr marL="9979167" indent="0">
              <a:buNone/>
              <a:defRPr sz="4989" b="1"/>
            </a:lvl8pPr>
            <a:lvl9pPr marL="11404763" indent="0">
              <a:buNone/>
              <a:defRPr sz="498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7810963"/>
            <a:ext cx="12870909" cy="1148875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658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3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992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3078850"/>
            <a:ext cx="15326827" cy="15196234"/>
          </a:xfrm>
        </p:spPr>
        <p:txBody>
          <a:bodyPr/>
          <a:lstStyle>
            <a:lvl1pPr>
              <a:defRPr sz="9978"/>
            </a:lvl1pPr>
            <a:lvl2pPr>
              <a:defRPr sz="8731"/>
            </a:lvl2pPr>
            <a:lvl3pPr>
              <a:defRPr sz="7483"/>
            </a:lvl3pPr>
            <a:lvl4pPr>
              <a:defRPr sz="6236"/>
            </a:lvl4pPr>
            <a:lvl5pPr>
              <a:defRPr sz="6236"/>
            </a:lvl5pPr>
            <a:lvl6pPr>
              <a:defRPr sz="6236"/>
            </a:lvl6pPr>
            <a:lvl7pPr>
              <a:defRPr sz="6236"/>
            </a:lvl7pPr>
            <a:lvl8pPr>
              <a:defRPr sz="6236"/>
            </a:lvl8pPr>
            <a:lvl9pPr>
              <a:defRPr sz="6236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55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1425575"/>
            <a:ext cx="9764544" cy="4989513"/>
          </a:xfrm>
        </p:spPr>
        <p:txBody>
          <a:bodyPr anchor="b"/>
          <a:lstStyle>
            <a:lvl1pPr>
              <a:defRPr sz="99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3078850"/>
            <a:ext cx="15326827" cy="15196234"/>
          </a:xfrm>
        </p:spPr>
        <p:txBody>
          <a:bodyPr anchor="t"/>
          <a:lstStyle>
            <a:lvl1pPr marL="0" indent="0">
              <a:buNone/>
              <a:defRPr sz="9978"/>
            </a:lvl1pPr>
            <a:lvl2pPr marL="1425595" indent="0">
              <a:buNone/>
              <a:defRPr sz="8731"/>
            </a:lvl2pPr>
            <a:lvl3pPr marL="2851191" indent="0">
              <a:buNone/>
              <a:defRPr sz="7483"/>
            </a:lvl3pPr>
            <a:lvl4pPr marL="4276786" indent="0">
              <a:buNone/>
              <a:defRPr sz="6236"/>
            </a:lvl4pPr>
            <a:lvl5pPr marL="5702381" indent="0">
              <a:buNone/>
              <a:defRPr sz="6236"/>
            </a:lvl5pPr>
            <a:lvl6pPr marL="7127977" indent="0">
              <a:buNone/>
              <a:defRPr sz="6236"/>
            </a:lvl6pPr>
            <a:lvl7pPr marL="8553572" indent="0">
              <a:buNone/>
              <a:defRPr sz="6236"/>
            </a:lvl7pPr>
            <a:lvl8pPr marL="9979167" indent="0">
              <a:buNone/>
              <a:defRPr sz="6236"/>
            </a:lvl8pPr>
            <a:lvl9pPr marL="11404763" indent="0">
              <a:buNone/>
              <a:defRPr sz="6236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6415088"/>
            <a:ext cx="9764544" cy="11884743"/>
          </a:xfrm>
        </p:spPr>
        <p:txBody>
          <a:bodyPr/>
          <a:lstStyle>
            <a:lvl1pPr marL="0" indent="0">
              <a:buNone/>
              <a:defRPr sz="4989"/>
            </a:lvl1pPr>
            <a:lvl2pPr marL="1425595" indent="0">
              <a:buNone/>
              <a:defRPr sz="4365"/>
            </a:lvl2pPr>
            <a:lvl3pPr marL="2851191" indent="0">
              <a:buNone/>
              <a:defRPr sz="3742"/>
            </a:lvl3pPr>
            <a:lvl4pPr marL="4276786" indent="0">
              <a:buNone/>
              <a:defRPr sz="3118"/>
            </a:lvl4pPr>
            <a:lvl5pPr marL="5702381" indent="0">
              <a:buNone/>
              <a:defRPr sz="3118"/>
            </a:lvl5pPr>
            <a:lvl6pPr marL="7127977" indent="0">
              <a:buNone/>
              <a:defRPr sz="3118"/>
            </a:lvl6pPr>
            <a:lvl7pPr marL="8553572" indent="0">
              <a:buNone/>
              <a:defRPr sz="3118"/>
            </a:lvl7pPr>
            <a:lvl8pPr marL="9979167" indent="0">
              <a:buNone/>
              <a:defRPr sz="3118"/>
            </a:lvl8pPr>
            <a:lvl9pPr marL="11404763" indent="0">
              <a:buNone/>
              <a:defRPr sz="3118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69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1138485"/>
            <a:ext cx="2611237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5692400"/>
            <a:ext cx="2611237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658808-8346-4240-85EF-58CABB889A10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19819457"/>
            <a:ext cx="1021788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19819457"/>
            <a:ext cx="6811923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55E641-1705-4FC9-9A9B-3D2C29F9186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11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svg"/><Relationship Id="rId42" Type="http://schemas.openxmlformats.org/officeDocument/2006/relationships/image" Target="../media/image41.sv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32" Type="http://schemas.openxmlformats.org/officeDocument/2006/relationships/image" Target="../media/image31.svg"/><Relationship Id="rId37" Type="http://schemas.openxmlformats.org/officeDocument/2006/relationships/image" Target="../media/image36.png"/><Relationship Id="rId40" Type="http://schemas.openxmlformats.org/officeDocument/2006/relationships/image" Target="../media/image39.sv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36" Type="http://schemas.openxmlformats.org/officeDocument/2006/relationships/image" Target="../media/image35.sv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svg"/><Relationship Id="rId46" Type="http://schemas.openxmlformats.org/officeDocument/2006/relationships/image" Target="../media/image45.png"/><Relationship Id="rId20" Type="http://schemas.openxmlformats.org/officeDocument/2006/relationships/image" Target="../media/image19.sv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75212" cy="21383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934071" y="-790957"/>
            <a:ext cx="4538395" cy="4293528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214125" y="1316274"/>
            <a:ext cx="1602580" cy="2012293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24940005" y="2042762"/>
            <a:ext cx="1707133" cy="214357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3234445" y="0"/>
            <a:ext cx="7040767" cy="4617332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9806882" y="19068471"/>
            <a:ext cx="3711179" cy="2315154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8882475" y="20121258"/>
            <a:ext cx="2023569" cy="126236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D3CDB-B6DA-6EE0-3304-C746B07C5041}"/>
              </a:ext>
            </a:extLst>
          </p:cNvPr>
          <p:cNvSpPr txBox="1"/>
          <p:nvPr/>
        </p:nvSpPr>
        <p:spPr>
          <a:xfrm>
            <a:off x="0" y="19659600"/>
            <a:ext cx="30275212" cy="1724025"/>
          </a:xfrm>
          <a:prstGeom prst="rect">
            <a:avLst/>
          </a:prstGeom>
          <a:solidFill>
            <a:srgbClr val="046A88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45DC23-13A0-1CD9-EF0C-199E8A2B1680}"/>
              </a:ext>
            </a:extLst>
          </p:cNvPr>
          <p:cNvSpPr txBox="1"/>
          <p:nvPr/>
        </p:nvSpPr>
        <p:spPr>
          <a:xfrm>
            <a:off x="6953136" y="124906"/>
            <a:ext cx="163689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dirty="0">
                <a:solidFill>
                  <a:srgbClr val="046A88"/>
                </a:solidFill>
                <a:latin typeface="Aptos Mono" panose="020F0502020204030204" pitchFamily="49" charset="0"/>
              </a:rPr>
              <a:t>DigitalWaves Digital Footprint Tracker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3DF2EA-A201-1869-2F08-24273358F602}"/>
              </a:ext>
            </a:extLst>
          </p:cNvPr>
          <p:cNvSpPr txBox="1"/>
          <p:nvPr/>
        </p:nvSpPr>
        <p:spPr>
          <a:xfrm>
            <a:off x="22120698" y="19899614"/>
            <a:ext cx="81545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200" dirty="0">
                <a:solidFill>
                  <a:schemeClr val="bg1"/>
                </a:solidFill>
              </a:rPr>
              <a:t>Harry Ormandy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Computer Science (Cyber Security)</a:t>
            </a:r>
          </a:p>
          <a:p>
            <a:pPr algn="r"/>
            <a:r>
              <a:rPr lang="en-GB" sz="3200" dirty="0">
                <a:solidFill>
                  <a:schemeClr val="bg1"/>
                </a:solidFill>
              </a:rPr>
              <a:t>harry.ormandy@students.Plymouth.ac.uk</a:t>
            </a:r>
          </a:p>
        </p:txBody>
      </p:sp>
      <p:pic>
        <p:nvPicPr>
          <p:cNvPr id="1028" name="Picture 4" descr="University of Plymouth - University Transcription Services">
            <a:extLst>
              <a:ext uri="{FF2B5EF4-FFF2-40B4-BE49-F238E27FC236}">
                <a16:creationId xmlns:a16="http://schemas.microsoft.com/office/drawing/2014/main" id="{D7C343EC-1988-E835-F62D-57369BEED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95" y="19737809"/>
            <a:ext cx="6342832" cy="157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35BE2A45-AF76-CE56-5F43-C1226260160A}"/>
              </a:ext>
            </a:extLst>
          </p:cNvPr>
          <p:cNvGrpSpPr/>
          <p:nvPr/>
        </p:nvGrpSpPr>
        <p:grpSpPr>
          <a:xfrm>
            <a:off x="11508804" y="1056153"/>
            <a:ext cx="6870675" cy="5710245"/>
            <a:chOff x="11686517" y="1058978"/>
            <a:chExt cx="6870675" cy="57102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5D1B0C-E369-40C5-DAE1-757C0BD4D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30244" y="1113498"/>
              <a:ext cx="3814721" cy="422683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3" name="Picture 12" descr="A blue circle with a letter f in it&#10;&#10;AI-generated content may be incorrect.">
              <a:extLst>
                <a:ext uri="{FF2B5EF4-FFF2-40B4-BE49-F238E27FC236}">
                  <a16:creationId xmlns:a16="http://schemas.microsoft.com/office/drawing/2014/main" id="{A5AAEC1A-2739-AF6B-16C6-C27CFF822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50620" y="3902137"/>
              <a:ext cx="1306572" cy="1306572"/>
            </a:xfrm>
            <a:prstGeom prst="rect">
              <a:avLst/>
            </a:prstGeom>
          </p:spPr>
        </p:pic>
        <p:pic>
          <p:nvPicPr>
            <p:cNvPr id="17" name="Picture 16" descr="A white x in a black circle&#10;&#10;AI-generated content may be incorrect.">
              <a:extLst>
                <a:ext uri="{FF2B5EF4-FFF2-40B4-BE49-F238E27FC236}">
                  <a16:creationId xmlns:a16="http://schemas.microsoft.com/office/drawing/2014/main" id="{4B555382-E834-D17F-CB80-C58B262C4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71328" y="5462651"/>
              <a:ext cx="1306572" cy="1306572"/>
            </a:xfrm>
            <a:prstGeom prst="rect">
              <a:avLst/>
            </a:prstGeom>
          </p:spPr>
        </p:pic>
        <p:pic>
          <p:nvPicPr>
            <p:cNvPr id="21" name="Picture 20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277A2645-82DA-56C9-FCB2-DB84AA022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86517" y="3964343"/>
              <a:ext cx="1567886" cy="1306572"/>
            </a:xfrm>
            <a:prstGeom prst="rect">
              <a:avLst/>
            </a:prstGeom>
          </p:spPr>
        </p:pic>
        <p:pic>
          <p:nvPicPr>
            <p:cNvPr id="24" name="Picture 23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54D1E56-E5BD-514B-D9A7-3A98A9282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54403" y="5438327"/>
              <a:ext cx="1306572" cy="1306572"/>
            </a:xfrm>
            <a:prstGeom prst="rect">
              <a:avLst/>
            </a:prstGeom>
          </p:spPr>
        </p:pic>
        <p:pic>
          <p:nvPicPr>
            <p:cNvPr id="26" name="Picture 25" descr="A colorful letter g&#10;&#10;AI-generated content may be incorrect.">
              <a:extLst>
                <a:ext uri="{FF2B5EF4-FFF2-40B4-BE49-F238E27FC236}">
                  <a16:creationId xmlns:a16="http://schemas.microsoft.com/office/drawing/2014/main" id="{2F1DA55B-A555-CD90-4288-0540CEF18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584" t="15136" r="18834" b="14824"/>
            <a:stretch/>
          </p:blipFill>
          <p:spPr>
            <a:xfrm>
              <a:off x="17262890" y="1058978"/>
              <a:ext cx="1204744" cy="1306573"/>
            </a:xfrm>
            <a:prstGeom prst="rect">
              <a:avLst/>
            </a:prstGeom>
          </p:spPr>
        </p:pic>
        <p:pic>
          <p:nvPicPr>
            <p:cNvPr id="28" name="Picture 27" descr="A black circle with a letter in it&#10;&#10;AI-generated content may be incorrect.">
              <a:extLst>
                <a:ext uri="{FF2B5EF4-FFF2-40B4-BE49-F238E27FC236}">
                  <a16:creationId xmlns:a16="http://schemas.microsoft.com/office/drawing/2014/main" id="{A2298DE4-129D-1975-8556-B95376CA7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4630" y="2468353"/>
              <a:ext cx="1306572" cy="1306572"/>
            </a:xfrm>
            <a:prstGeom prst="rect">
              <a:avLst/>
            </a:prstGeom>
          </p:spPr>
        </p:pic>
        <p:pic>
          <p:nvPicPr>
            <p:cNvPr id="30" name="Picture 29" descr="A blue circle with a newspaper&#10;&#10;AI-generated content may be incorrect.">
              <a:extLst>
                <a:ext uri="{FF2B5EF4-FFF2-40B4-BE49-F238E27FC236}">
                  <a16:creationId xmlns:a16="http://schemas.microsoft.com/office/drawing/2014/main" id="{3D49120A-3433-5C6E-5821-BB8D935E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47916" y="2599095"/>
              <a:ext cx="1111981" cy="1111981"/>
            </a:xfrm>
            <a:prstGeom prst="rect">
              <a:avLst/>
            </a:prstGeom>
          </p:spPr>
        </p:pic>
        <p:pic>
          <p:nvPicPr>
            <p:cNvPr id="32" name="Picture 31" descr="A logo of a robot&#10;&#10;AI-generated content may be incorrect.">
              <a:extLst>
                <a:ext uri="{FF2B5EF4-FFF2-40B4-BE49-F238E27FC236}">
                  <a16:creationId xmlns:a16="http://schemas.microsoft.com/office/drawing/2014/main" id="{CC2698DF-05A5-2656-2BBC-F54DA88BF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85198" y="1113498"/>
              <a:ext cx="1165437" cy="1165437"/>
            </a:xfrm>
            <a:prstGeom prst="rect">
              <a:avLst/>
            </a:prstGeom>
          </p:spPr>
        </p:pic>
      </p:grpSp>
      <p:pic>
        <p:nvPicPr>
          <p:cNvPr id="36" name="Picture 3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1831029A-5197-D793-E7B3-B63D0E8F850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29332" y="19735993"/>
            <a:ext cx="1645816" cy="1645816"/>
          </a:xfrm>
          <a:prstGeom prst="rect">
            <a:avLst/>
          </a:prstGeom>
        </p:spPr>
      </p:pic>
      <p:pic>
        <p:nvPicPr>
          <p:cNvPr id="1026" name="Picture 2" descr="Reasons why Django is the best web framework - DEV Community">
            <a:extLst>
              <a:ext uri="{FF2B5EF4-FFF2-40B4-BE49-F238E27FC236}">
                <a16:creationId xmlns:a16="http://schemas.microsoft.com/office/drawing/2014/main" id="{9A130D3E-20FC-6E6D-7CBA-75A5C0F4A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2374" y="20157834"/>
            <a:ext cx="2430463" cy="1020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>
            <a:extLst>
              <a:ext uri="{FF2B5EF4-FFF2-40B4-BE49-F238E27FC236}">
                <a16:creationId xmlns:a16="http://schemas.microsoft.com/office/drawing/2014/main" id="{98759CC4-1FD1-17F7-50EB-6C946BE4F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0590" y="19849018"/>
            <a:ext cx="1554162" cy="155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38" descr="A blue and orange logo&#10;&#10;AI-generated content may be incorrect.">
            <a:extLst>
              <a:ext uri="{FF2B5EF4-FFF2-40B4-BE49-F238E27FC236}">
                <a16:creationId xmlns:a16="http://schemas.microsoft.com/office/drawing/2014/main" id="{9538E881-9CB7-5403-1A67-1CA611CA0D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757" y="19083148"/>
            <a:ext cx="2951507" cy="2951507"/>
          </a:xfrm>
          <a:prstGeom prst="rect">
            <a:avLst/>
          </a:prstGeom>
        </p:spPr>
      </p:pic>
      <p:pic>
        <p:nvPicPr>
          <p:cNvPr id="1034" name="Picture 10" descr="The new version of SQLite 3.32 is here and these are its news">
            <a:extLst>
              <a:ext uri="{FF2B5EF4-FFF2-40B4-BE49-F238E27FC236}">
                <a16:creationId xmlns:a16="http://schemas.microsoft.com/office/drawing/2014/main" id="{8EF55F58-CEBF-9915-903F-AEB25C7DD3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72" t="19057" r="15161" b="16797"/>
          <a:stretch/>
        </p:blipFill>
        <p:spPr bwMode="auto">
          <a:xfrm>
            <a:off x="18551643" y="20015858"/>
            <a:ext cx="2951508" cy="1177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63A7025-9BD2-FE75-C6A3-2E7113210BC1}"/>
              </a:ext>
            </a:extLst>
          </p:cNvPr>
          <p:cNvSpPr txBox="1"/>
          <p:nvPr/>
        </p:nvSpPr>
        <p:spPr>
          <a:xfrm>
            <a:off x="435094" y="1314055"/>
            <a:ext cx="10317892" cy="4436269"/>
          </a:xfrm>
          <a:prstGeom prst="roundRect">
            <a:avLst>
              <a:gd name="adj" fmla="val 1128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Problem</a:t>
            </a:r>
          </a:p>
          <a:p>
            <a:pPr algn="ctr"/>
            <a:r>
              <a:rPr lang="en-GB" sz="3200" dirty="0"/>
              <a:t>With 1.7MB of data being generated every second by the average internet user, tracking your digital footprint can be frustrating. Complicated methods and mean non-technical individuals have increased risks of personal information about them being available freely online, leading to dangerous outcomes such as identity theft, fraud and impersonation.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889D5C3-7946-6B88-3237-E6793FB68EB3}"/>
              </a:ext>
            </a:extLst>
          </p:cNvPr>
          <p:cNvSpPr txBox="1"/>
          <p:nvPr/>
        </p:nvSpPr>
        <p:spPr>
          <a:xfrm>
            <a:off x="19421117" y="13712171"/>
            <a:ext cx="10266901" cy="5388412"/>
          </a:xfrm>
          <a:prstGeom prst="roundRect">
            <a:avLst>
              <a:gd name="adj" fmla="val 91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Accounts system for multiple users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API connections for data collection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Option to confirm relevant links to handle false positives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Dynamic scoring system for users to track progress over multiple uses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Relevant links presented to users with helpful tips on how to improve their digital footprint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2D9634-40E8-2732-1C75-12FFACBDBCB2}"/>
              </a:ext>
            </a:extLst>
          </p:cNvPr>
          <p:cNvSpPr txBox="1"/>
          <p:nvPr/>
        </p:nvSpPr>
        <p:spPr>
          <a:xfrm>
            <a:off x="435094" y="13681351"/>
            <a:ext cx="10317892" cy="5438120"/>
          </a:xfrm>
          <a:prstGeom prst="roundRect">
            <a:avLst>
              <a:gd name="adj" fmla="val 10684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The Solution</a:t>
            </a:r>
          </a:p>
          <a:p>
            <a:r>
              <a:rPr lang="en-GB" sz="3200" dirty="0"/>
              <a:t>DigitalWaves is a locally run web app. It allows the user to input and edit their information via a simple form and scan for matches.</a:t>
            </a:r>
          </a:p>
          <a:p>
            <a:endParaRPr lang="en-GB" sz="3200" dirty="0"/>
          </a:p>
          <a:p>
            <a:r>
              <a:rPr lang="en-GB" sz="3200" dirty="0"/>
              <a:t>The process is made simple, by automating requests to APIs from popular information sources and presenting this in a user-friendly fashion. The user can select relevant links and review these along with a score and helpful tips on how to reduce their digital footprint.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91D78D-1CA9-C9C6-2511-2689B7412F68}"/>
              </a:ext>
            </a:extLst>
          </p:cNvPr>
          <p:cNvSpPr txBox="1"/>
          <p:nvPr/>
        </p:nvSpPr>
        <p:spPr>
          <a:xfrm>
            <a:off x="19273194" y="1379918"/>
            <a:ext cx="10317892" cy="4226838"/>
          </a:xfrm>
          <a:prstGeom prst="roundRect">
            <a:avLst>
              <a:gd name="adj" fmla="val 829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Next Steps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Incorporate LLMs into advice system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Possibility to deploy on public-facing web server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Option for users to add additional APIs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3600" dirty="0"/>
              <a:t>Incorporate more data sources and Custom Search Engines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D917D4-3696-D0A7-E2AF-19EE868232A0}"/>
              </a:ext>
            </a:extLst>
          </p:cNvPr>
          <p:cNvGrpSpPr/>
          <p:nvPr/>
        </p:nvGrpSpPr>
        <p:grpSpPr>
          <a:xfrm>
            <a:off x="11437237" y="14163175"/>
            <a:ext cx="6380785" cy="4474472"/>
            <a:chOff x="1964207" y="7096384"/>
            <a:chExt cx="6781488" cy="4755462"/>
          </a:xfrm>
        </p:grpSpPr>
        <p:pic>
          <p:nvPicPr>
            <p:cNvPr id="46" name="Graphic 45" descr="Server with solid fill">
              <a:extLst>
                <a:ext uri="{FF2B5EF4-FFF2-40B4-BE49-F238E27FC236}">
                  <a16:creationId xmlns:a16="http://schemas.microsoft.com/office/drawing/2014/main" id="{7C34E9C0-3EE5-41A7-19B7-B0750B35D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5978117" y="9000411"/>
              <a:ext cx="914400" cy="914400"/>
            </a:xfrm>
            <a:prstGeom prst="rect">
              <a:avLst/>
            </a:prstGeom>
          </p:spPr>
        </p:pic>
        <p:pic>
          <p:nvPicPr>
            <p:cNvPr id="47" name="Graphic 46" descr="Male profile with solid fill">
              <a:extLst>
                <a:ext uri="{FF2B5EF4-FFF2-40B4-BE49-F238E27FC236}">
                  <a16:creationId xmlns:a16="http://schemas.microsoft.com/office/drawing/2014/main" id="{1A2B5869-C2F5-0967-EBF9-A02DE36250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964207" y="9000411"/>
              <a:ext cx="914400" cy="914400"/>
            </a:xfrm>
            <a:prstGeom prst="rect">
              <a:avLst/>
            </a:prstGeom>
          </p:spPr>
        </p:pic>
        <p:pic>
          <p:nvPicPr>
            <p:cNvPr id="48" name="Graphic 47" descr="Monitor with solid fill">
              <a:extLst>
                <a:ext uri="{FF2B5EF4-FFF2-40B4-BE49-F238E27FC236}">
                  <a16:creationId xmlns:a16="http://schemas.microsoft.com/office/drawing/2014/main" id="{5500CCAE-8DD6-43DB-50DE-8DDF67BB1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929121" y="9005332"/>
              <a:ext cx="914400" cy="914400"/>
            </a:xfrm>
            <a:prstGeom prst="rect">
              <a:avLst/>
            </a:prstGeom>
          </p:spPr>
        </p:pic>
        <p:pic>
          <p:nvPicPr>
            <p:cNvPr id="49" name="Graphic 48" descr="Database with solid fill">
              <a:extLst>
                <a:ext uri="{FF2B5EF4-FFF2-40B4-BE49-F238E27FC236}">
                  <a16:creationId xmlns:a16="http://schemas.microsoft.com/office/drawing/2014/main" id="{BFA81AA1-7414-267F-FBED-ABD300E8E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7831295" y="9000411"/>
              <a:ext cx="914400" cy="914400"/>
            </a:xfrm>
            <a:prstGeom prst="rect">
              <a:avLst/>
            </a:prstGeom>
          </p:spPr>
        </p:pic>
        <p:pic>
          <p:nvPicPr>
            <p:cNvPr id="50" name="Graphic 49" descr="Disk with solid fill">
              <a:extLst>
                <a:ext uri="{FF2B5EF4-FFF2-40B4-BE49-F238E27FC236}">
                  <a16:creationId xmlns:a16="http://schemas.microsoft.com/office/drawing/2014/main" id="{E1D9F614-0457-4E82-C82D-338CCF7BE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576246" y="9914811"/>
              <a:ext cx="910903" cy="910903"/>
            </a:xfrm>
            <a:prstGeom prst="rect">
              <a:avLst/>
            </a:prstGeom>
          </p:spPr>
        </p:pic>
        <p:pic>
          <p:nvPicPr>
            <p:cNvPr id="51" name="Graphic 50" descr="Statistics with solid fill">
              <a:extLst>
                <a:ext uri="{FF2B5EF4-FFF2-40B4-BE49-F238E27FC236}">
                  <a16:creationId xmlns:a16="http://schemas.microsoft.com/office/drawing/2014/main" id="{9330931A-0336-D47A-9AEF-AA32F1061C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4794749" y="7470878"/>
              <a:ext cx="910903" cy="910903"/>
            </a:xfrm>
            <a:prstGeom prst="rect">
              <a:avLst/>
            </a:prstGeom>
          </p:spPr>
        </p:pic>
        <p:pic>
          <p:nvPicPr>
            <p:cNvPr id="52" name="Graphic 51" descr="Research with solid fill">
              <a:extLst>
                <a:ext uri="{FF2B5EF4-FFF2-40B4-BE49-F238E27FC236}">
                  <a16:creationId xmlns:a16="http://schemas.microsoft.com/office/drawing/2014/main" id="{4B9D6F8B-B2BD-3674-0891-798D4CDA3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7616197" y="10096180"/>
              <a:ext cx="910903" cy="910903"/>
            </a:xfrm>
            <a:prstGeom prst="rect">
              <a:avLst/>
            </a:prstGeom>
          </p:spPr>
        </p:pic>
        <p:pic>
          <p:nvPicPr>
            <p:cNvPr id="53" name="Graphic 52" descr="Cloud with solid fill">
              <a:extLst>
                <a:ext uri="{FF2B5EF4-FFF2-40B4-BE49-F238E27FC236}">
                  <a16:creationId xmlns:a16="http://schemas.microsoft.com/office/drawing/2014/main" id="{FCB1CC9C-9052-0043-625E-D5ED2A08D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976238" y="10632590"/>
              <a:ext cx="910903" cy="910903"/>
            </a:xfrm>
            <a:prstGeom prst="rect">
              <a:avLst/>
            </a:prstGeom>
          </p:spPr>
        </p:pic>
        <p:pic>
          <p:nvPicPr>
            <p:cNvPr id="54" name="Graphic 53" descr="Usb Stick with solid fill">
              <a:extLst>
                <a:ext uri="{FF2B5EF4-FFF2-40B4-BE49-F238E27FC236}">
                  <a16:creationId xmlns:a16="http://schemas.microsoft.com/office/drawing/2014/main" id="{9A8F6C3D-F28A-6704-2209-4DE498A9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6890612" y="10739807"/>
              <a:ext cx="910903" cy="910903"/>
            </a:xfrm>
            <a:prstGeom prst="rect">
              <a:avLst/>
            </a:prstGeom>
          </p:spPr>
        </p:pic>
        <p:pic>
          <p:nvPicPr>
            <p:cNvPr id="55" name="Graphic 54" descr="Bar chart with solid fill">
              <a:extLst>
                <a:ext uri="{FF2B5EF4-FFF2-40B4-BE49-F238E27FC236}">
                  <a16:creationId xmlns:a16="http://schemas.microsoft.com/office/drawing/2014/main" id="{DDF56B9C-1FF0-EE93-5662-05B44440A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6048651" y="10940943"/>
              <a:ext cx="910903" cy="910903"/>
            </a:xfrm>
            <a:prstGeom prst="rect">
              <a:avLst/>
            </a:prstGeom>
          </p:spPr>
        </p:pic>
        <p:pic>
          <p:nvPicPr>
            <p:cNvPr id="56" name="Graphic 55" descr="Pie chart with solid fill">
              <a:extLst>
                <a:ext uri="{FF2B5EF4-FFF2-40B4-BE49-F238E27FC236}">
                  <a16:creationId xmlns:a16="http://schemas.microsoft.com/office/drawing/2014/main" id="{042DF211-061E-3534-8E26-755B0FC72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96DAC541-7B7A-43D3-8B79-37D633B846F1}">
                  <asvg:svgBlip xmlns:asvg="http://schemas.microsoft.com/office/drawing/2016/SVG/main" r:embed="rId38"/>
                </a:ext>
              </a:extLst>
            </a:blip>
            <a:stretch>
              <a:fillRect/>
            </a:stretch>
          </p:blipFill>
          <p:spPr>
            <a:xfrm>
              <a:off x="6199299" y="7096384"/>
              <a:ext cx="910903" cy="910903"/>
            </a:xfrm>
            <a:prstGeom prst="rect">
              <a:avLst/>
            </a:prstGeom>
          </p:spPr>
        </p:pic>
        <p:pic>
          <p:nvPicPr>
            <p:cNvPr id="57" name="Graphic 56" descr="Document with solid fill">
              <a:extLst>
                <a:ext uri="{FF2B5EF4-FFF2-40B4-BE49-F238E27FC236}">
                  <a16:creationId xmlns:a16="http://schemas.microsoft.com/office/drawing/2014/main" id="{E8FE4F72-3ACB-321B-C402-3A65A9107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96DAC541-7B7A-43D3-8B79-37D633B846F1}">
                  <asvg:svgBlip xmlns:asvg="http://schemas.microsoft.com/office/drawing/2016/SVG/main" r:embed="rId40"/>
                </a:ext>
              </a:extLst>
            </a:blip>
            <a:stretch>
              <a:fillRect/>
            </a:stretch>
          </p:blipFill>
          <p:spPr>
            <a:xfrm>
              <a:off x="7248783" y="7806340"/>
              <a:ext cx="910903" cy="910903"/>
            </a:xfrm>
            <a:prstGeom prst="rect">
              <a:avLst/>
            </a:prstGeom>
          </p:spPr>
        </p:pic>
        <p:pic>
          <p:nvPicPr>
            <p:cNvPr id="58" name="Graphic 57" descr="Transfer outline">
              <a:extLst>
                <a:ext uri="{FF2B5EF4-FFF2-40B4-BE49-F238E27FC236}">
                  <a16:creationId xmlns:a16="http://schemas.microsoft.com/office/drawing/2014/main" id="{86F3DA6C-3CD7-0203-D7CC-6899DF099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6893509" y="9050160"/>
              <a:ext cx="914400" cy="914400"/>
            </a:xfrm>
            <a:prstGeom prst="rect">
              <a:avLst/>
            </a:prstGeom>
          </p:spPr>
        </p:pic>
        <p:pic>
          <p:nvPicPr>
            <p:cNvPr id="59" name="Graphic 58" descr="Transfer outline">
              <a:extLst>
                <a:ext uri="{FF2B5EF4-FFF2-40B4-BE49-F238E27FC236}">
                  <a16:creationId xmlns:a16="http://schemas.microsoft.com/office/drawing/2014/main" id="{83D0834B-E096-87AB-5587-0DADC3937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4933002" y="8992826"/>
              <a:ext cx="914400" cy="914400"/>
            </a:xfrm>
            <a:prstGeom prst="rect">
              <a:avLst/>
            </a:prstGeom>
          </p:spPr>
        </p:pic>
        <p:pic>
          <p:nvPicPr>
            <p:cNvPr id="60" name="Graphic 59" descr="Arrow Right with solid fill">
              <a:extLst>
                <a:ext uri="{FF2B5EF4-FFF2-40B4-BE49-F238E27FC236}">
                  <a16:creationId xmlns:a16="http://schemas.microsoft.com/office/drawing/2014/main" id="{876D21F7-3231-3C8B-F490-E76E74A8D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13039938">
              <a:off x="5646828" y="8284763"/>
              <a:ext cx="914400" cy="914400"/>
            </a:xfrm>
            <a:prstGeom prst="rect">
              <a:avLst/>
            </a:prstGeom>
          </p:spPr>
        </p:pic>
        <p:pic>
          <p:nvPicPr>
            <p:cNvPr id="61" name="Graphic 60" descr="Arrow Right with solid fill">
              <a:extLst>
                <a:ext uri="{FF2B5EF4-FFF2-40B4-BE49-F238E27FC236}">
                  <a16:creationId xmlns:a16="http://schemas.microsoft.com/office/drawing/2014/main" id="{E83C3A90-9030-A429-AA8D-3FB84E0C1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16467366">
              <a:off x="6011015" y="8130713"/>
              <a:ext cx="914400" cy="914400"/>
            </a:xfrm>
            <a:prstGeom prst="rect">
              <a:avLst/>
            </a:prstGeom>
          </p:spPr>
        </p:pic>
        <p:pic>
          <p:nvPicPr>
            <p:cNvPr id="62" name="Graphic 61" descr="Arrow Right with solid fill">
              <a:extLst>
                <a:ext uri="{FF2B5EF4-FFF2-40B4-BE49-F238E27FC236}">
                  <a16:creationId xmlns:a16="http://schemas.microsoft.com/office/drawing/2014/main" id="{74580E44-CDDA-DA23-3560-789CD4A78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19253648">
              <a:off x="6276785" y="8261338"/>
              <a:ext cx="914400" cy="914400"/>
            </a:xfrm>
            <a:prstGeom prst="rect">
              <a:avLst/>
            </a:prstGeom>
          </p:spPr>
        </p:pic>
        <p:pic>
          <p:nvPicPr>
            <p:cNvPr id="63" name="Graphic 62" descr="Arrow Right with solid fill">
              <a:extLst>
                <a:ext uri="{FF2B5EF4-FFF2-40B4-BE49-F238E27FC236}">
                  <a16:creationId xmlns:a16="http://schemas.microsoft.com/office/drawing/2014/main" id="{FDF42755-7521-8C75-4E2E-815714CF1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9397180">
              <a:off x="5581109" y="9651076"/>
              <a:ext cx="914400" cy="914400"/>
            </a:xfrm>
            <a:prstGeom prst="rect">
              <a:avLst/>
            </a:prstGeom>
          </p:spPr>
        </p:pic>
        <p:pic>
          <p:nvPicPr>
            <p:cNvPr id="1024" name="Graphic 1023" descr="Arrow Right with solid fill">
              <a:extLst>
                <a:ext uri="{FF2B5EF4-FFF2-40B4-BE49-F238E27FC236}">
                  <a16:creationId xmlns:a16="http://schemas.microsoft.com/office/drawing/2014/main" id="{B74B2F83-41A3-0C71-9349-73E4DDB0F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7248496">
              <a:off x="5742098" y="9853318"/>
              <a:ext cx="914400" cy="914400"/>
            </a:xfrm>
            <a:prstGeom prst="rect">
              <a:avLst/>
            </a:prstGeom>
          </p:spPr>
        </p:pic>
        <p:pic>
          <p:nvPicPr>
            <p:cNvPr id="1025" name="Graphic 1024" descr="Arrow Right with solid fill">
              <a:extLst>
                <a:ext uri="{FF2B5EF4-FFF2-40B4-BE49-F238E27FC236}">
                  <a16:creationId xmlns:a16="http://schemas.microsoft.com/office/drawing/2014/main" id="{55F34A16-8A41-886A-F008-23AB7BA55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5400000">
              <a:off x="5961656" y="9883037"/>
              <a:ext cx="914400" cy="914400"/>
            </a:xfrm>
            <a:prstGeom prst="rect">
              <a:avLst/>
            </a:prstGeom>
          </p:spPr>
        </p:pic>
        <p:pic>
          <p:nvPicPr>
            <p:cNvPr id="1027" name="Graphic 1026" descr="Arrow Right with solid fill">
              <a:extLst>
                <a:ext uri="{FF2B5EF4-FFF2-40B4-BE49-F238E27FC236}">
                  <a16:creationId xmlns:a16="http://schemas.microsoft.com/office/drawing/2014/main" id="{723DC9FF-36B1-0F84-1B27-F32AEA556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2880042">
              <a:off x="6209257" y="9821625"/>
              <a:ext cx="1046910" cy="914400"/>
            </a:xfrm>
            <a:prstGeom prst="rect">
              <a:avLst/>
            </a:prstGeom>
          </p:spPr>
        </p:pic>
        <p:pic>
          <p:nvPicPr>
            <p:cNvPr id="1029" name="Graphic 1028" descr="Arrow Right with solid fill">
              <a:extLst>
                <a:ext uri="{FF2B5EF4-FFF2-40B4-BE49-F238E27FC236}">
                  <a16:creationId xmlns:a16="http://schemas.microsoft.com/office/drawing/2014/main" id="{AD4CF525-5624-1879-0E12-2C9C96118205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>
              <a:extLst>
                <a:ext uri="{96DAC541-7B7A-43D3-8B79-37D633B846F1}">
                  <asvg:svgBlip xmlns:asvg="http://schemas.microsoft.com/office/drawing/2016/SVG/main" r:embed="rId44"/>
                </a:ext>
              </a:extLst>
            </a:blip>
            <a:stretch>
              <a:fillRect/>
            </a:stretch>
          </p:blipFill>
          <p:spPr>
            <a:xfrm rot="951398">
              <a:off x="6374260" y="9615103"/>
              <a:ext cx="1028332" cy="914400"/>
            </a:xfrm>
            <a:prstGeom prst="rect">
              <a:avLst/>
            </a:prstGeom>
          </p:spPr>
        </p:pic>
        <p:pic>
          <p:nvPicPr>
            <p:cNvPr id="1031" name="Graphic 1030" descr="Transfer outline">
              <a:extLst>
                <a:ext uri="{FF2B5EF4-FFF2-40B4-BE49-F238E27FC236}">
                  <a16:creationId xmlns:a16="http://schemas.microsoft.com/office/drawing/2014/main" id="{CC45DE35-D966-0112-C490-EA3446E595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96DAC541-7B7A-43D3-8B79-37D633B846F1}">
                  <asvg:svgBlip xmlns:asvg="http://schemas.microsoft.com/office/drawing/2016/SVG/main" r:embed="rId42"/>
                </a:ext>
              </a:extLst>
            </a:blip>
            <a:stretch>
              <a:fillRect/>
            </a:stretch>
          </p:blipFill>
          <p:spPr>
            <a:xfrm>
              <a:off x="2878607" y="9000411"/>
              <a:ext cx="914400" cy="914400"/>
            </a:xfrm>
            <a:prstGeom prst="rect">
              <a:avLst/>
            </a:prstGeom>
          </p:spPr>
        </p:pic>
        <p:pic>
          <p:nvPicPr>
            <p:cNvPr id="1033" name="Picture 1032">
              <a:extLst>
                <a:ext uri="{FF2B5EF4-FFF2-40B4-BE49-F238E27FC236}">
                  <a16:creationId xmlns:a16="http://schemas.microsoft.com/office/drawing/2014/main" id="{B9B2F113-4B3C-363B-D71A-FDDAA24DF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4053933" y="9195514"/>
              <a:ext cx="664339" cy="419454"/>
            </a:xfrm>
            <a:prstGeom prst="rect">
              <a:avLst/>
            </a:prstGeom>
            <a:ln>
              <a:solidFill>
                <a:srgbClr val="046A88"/>
              </a:solidFill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0B3E529-67C8-F926-D066-873EEF160CD3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437292" y="6877297"/>
            <a:ext cx="6304254" cy="62282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1E9A373-143B-AEFA-A8CF-EBD1B9F9F56E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 l="1198" r="1169"/>
          <a:stretch/>
        </p:blipFill>
        <p:spPr>
          <a:xfrm>
            <a:off x="17452240" y="6528984"/>
            <a:ext cx="12415468" cy="69249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EA81DDE-4BBB-3F61-A3F6-57D19139506E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073558" y="6888663"/>
            <a:ext cx="7859997" cy="6221831"/>
          </a:xfrm>
          <a:prstGeom prst="rect">
            <a:avLst/>
          </a:prstGeom>
        </p:spPr>
      </p:pic>
      <p:pic>
        <p:nvPicPr>
          <p:cNvPr id="27" name="Graphic 26" descr="Arrow Right with solid fill">
            <a:extLst>
              <a:ext uri="{FF2B5EF4-FFF2-40B4-BE49-F238E27FC236}">
                <a16:creationId xmlns:a16="http://schemas.microsoft.com/office/drawing/2014/main" id="{8E699718-31EA-ECE5-DB76-3FAD53F43E5E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6826273" y="9342670"/>
            <a:ext cx="1297551" cy="1297551"/>
          </a:xfrm>
          <a:prstGeom prst="rect">
            <a:avLst/>
          </a:prstGeom>
        </p:spPr>
      </p:pic>
      <p:pic>
        <p:nvPicPr>
          <p:cNvPr id="29" name="Graphic 28" descr="Arrow Right with solid fill">
            <a:extLst>
              <a:ext uri="{FF2B5EF4-FFF2-40B4-BE49-F238E27FC236}">
                <a16:creationId xmlns:a16="http://schemas.microsoft.com/office/drawing/2014/main" id="{89B247FC-57AE-C8C5-A0CC-21FF4F6D7950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6000946" y="9350802"/>
            <a:ext cx="1297551" cy="129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1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230</Words>
  <Application>Microsoft Office PowerPoint</Application>
  <PresentationFormat>Custom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Aptos Mono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Harry Ormandy</dc:creator>
  <cp:lastModifiedBy>(s) Harry Ormandy</cp:lastModifiedBy>
  <cp:revision>31</cp:revision>
  <dcterms:created xsi:type="dcterms:W3CDTF">2025-03-18T11:28:07Z</dcterms:created>
  <dcterms:modified xsi:type="dcterms:W3CDTF">2025-04-03T14:04:27Z</dcterms:modified>
</cp:coreProperties>
</file>