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34071" y="-790957"/>
            <a:ext cx="4538395" cy="4293528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214125" y="1316274"/>
            <a:ext cx="1602580" cy="20122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4940005" y="2042762"/>
            <a:ext cx="1707133" cy="2143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3234445" y="0"/>
            <a:ext cx="7040767" cy="4617332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806882" y="19068471"/>
            <a:ext cx="3711179" cy="2315154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D1B0C-E369-40C5-DAE1-757C0BD4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02" y="7812140"/>
            <a:ext cx="5197808" cy="57593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882475" y="20121258"/>
            <a:ext cx="2023569" cy="126236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3CDB-B6DA-6EE0-3304-C746B07C5041}"/>
              </a:ext>
            </a:extLst>
          </p:cNvPr>
          <p:cNvSpPr txBox="1"/>
          <p:nvPr/>
        </p:nvSpPr>
        <p:spPr>
          <a:xfrm>
            <a:off x="0" y="19659600"/>
            <a:ext cx="30275212" cy="1724025"/>
          </a:xfrm>
          <a:prstGeom prst="rect">
            <a:avLst/>
          </a:prstGeom>
          <a:solidFill>
            <a:srgbClr val="046A88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5DC23-13A0-1CD9-EF0C-199E8A2B1680}"/>
              </a:ext>
            </a:extLst>
          </p:cNvPr>
          <p:cNvSpPr txBox="1"/>
          <p:nvPr/>
        </p:nvSpPr>
        <p:spPr>
          <a:xfrm>
            <a:off x="6953136" y="124906"/>
            <a:ext cx="1636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046A88"/>
                </a:solidFill>
                <a:latin typeface="Aptos Mono" panose="020F0502020204030204" pitchFamily="49" charset="0"/>
              </a:rPr>
              <a:t>DigitalWaves Digital Footprint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DF2EA-A201-1869-2F08-24273358F602}"/>
              </a:ext>
            </a:extLst>
          </p:cNvPr>
          <p:cNvSpPr txBox="1"/>
          <p:nvPr/>
        </p:nvSpPr>
        <p:spPr>
          <a:xfrm>
            <a:off x="22120698" y="19899614"/>
            <a:ext cx="81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Harry Ormandy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Computer Science (Cyber Security)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harry.ormandy@students.Plymouth.ac.uk</a:t>
            </a:r>
          </a:p>
        </p:txBody>
      </p:sp>
      <p:pic>
        <p:nvPicPr>
          <p:cNvPr id="1028" name="Picture 4" descr="University of Plymouth - University Transcription Services">
            <a:extLst>
              <a:ext uri="{FF2B5EF4-FFF2-40B4-BE49-F238E27FC236}">
                <a16:creationId xmlns:a16="http://schemas.microsoft.com/office/drawing/2014/main" id="{D7C343EC-1988-E835-F62D-57369BEE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" y="19737809"/>
            <a:ext cx="6342832" cy="15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F1B2D-3E93-A564-5CCF-B23AF49DC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951" y="1253520"/>
            <a:ext cx="12589028" cy="6867637"/>
          </a:xfrm>
          <a:prstGeom prst="rect">
            <a:avLst/>
          </a:prstGeom>
          <a:ln>
            <a:solidFill>
              <a:srgbClr val="046A88"/>
            </a:solidFill>
          </a:ln>
        </p:spPr>
      </p:pic>
      <p:pic>
        <p:nvPicPr>
          <p:cNvPr id="13" name="Picture 12" descr="A blue circle with a letter f in it&#10;&#10;AI-generated content may be incorrect.">
            <a:extLst>
              <a:ext uri="{FF2B5EF4-FFF2-40B4-BE49-F238E27FC236}">
                <a16:creationId xmlns:a16="http://schemas.microsoft.com/office/drawing/2014/main" id="{A5AAEC1A-2739-AF6B-16C6-C27CFF82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78" y="6276897"/>
            <a:ext cx="2546157" cy="2546157"/>
          </a:xfrm>
          <a:prstGeom prst="rect">
            <a:avLst/>
          </a:prstGeom>
        </p:spPr>
      </p:pic>
      <p:pic>
        <p:nvPicPr>
          <p:cNvPr id="17" name="Picture 16" descr="A white x in a black circle&#10;&#10;AI-generated content may be incorrect.">
            <a:extLst>
              <a:ext uri="{FF2B5EF4-FFF2-40B4-BE49-F238E27FC236}">
                <a16:creationId xmlns:a16="http://schemas.microsoft.com/office/drawing/2014/main" id="{4B555382-E834-D17F-CB80-C58B262C4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460" y="5419282"/>
            <a:ext cx="2237539" cy="2237539"/>
          </a:xfrm>
          <a:prstGeom prst="rect">
            <a:avLst/>
          </a:prstGeom>
        </p:spPr>
      </p:pic>
      <p:pic>
        <p:nvPicPr>
          <p:cNvPr id="21" name="Picture 20" descr="A black and white logo&#10;&#10;AI-generated content may be incorrect.">
            <a:extLst>
              <a:ext uri="{FF2B5EF4-FFF2-40B4-BE49-F238E27FC236}">
                <a16:creationId xmlns:a16="http://schemas.microsoft.com/office/drawing/2014/main" id="{277A2645-82DA-56C9-FCB2-DB84AA022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82" y="10010395"/>
            <a:ext cx="1836486" cy="1530405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54D1E56-E5BD-514B-D9A7-3A98A92822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022" y="9178987"/>
            <a:ext cx="1916906" cy="1916906"/>
          </a:xfrm>
          <a:prstGeom prst="rect">
            <a:avLst/>
          </a:prstGeom>
        </p:spPr>
      </p:pic>
      <p:pic>
        <p:nvPicPr>
          <p:cNvPr id="26" name="Picture 25" descr="A colorful letter g&#10;&#10;AI-generated content may be incorrect.">
            <a:extLst>
              <a:ext uri="{FF2B5EF4-FFF2-40B4-BE49-F238E27FC236}">
                <a16:creationId xmlns:a16="http://schemas.microsoft.com/office/drawing/2014/main" id="{2F1DA55B-A555-CD90-4288-0540CEF18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851" y="13726803"/>
            <a:ext cx="1724440" cy="1724440"/>
          </a:xfrm>
          <a:prstGeom prst="rect">
            <a:avLst/>
          </a:prstGeom>
        </p:spPr>
      </p:pic>
      <p:pic>
        <p:nvPicPr>
          <p:cNvPr id="28" name="Picture 27" descr="A black circle with a letter in it&#10;&#10;AI-generated content may be incorrect.">
            <a:extLst>
              <a:ext uri="{FF2B5EF4-FFF2-40B4-BE49-F238E27FC236}">
                <a16:creationId xmlns:a16="http://schemas.microsoft.com/office/drawing/2014/main" id="{A2298DE4-129D-1975-8556-B95376CA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288" y="13799941"/>
            <a:ext cx="1538003" cy="1538003"/>
          </a:xfrm>
          <a:prstGeom prst="rect">
            <a:avLst/>
          </a:prstGeom>
        </p:spPr>
      </p:pic>
      <p:pic>
        <p:nvPicPr>
          <p:cNvPr id="30" name="Picture 29" descr="A blue circle with a newspaper&#10;&#10;AI-generated content may be incorrect.">
            <a:extLst>
              <a:ext uri="{FF2B5EF4-FFF2-40B4-BE49-F238E27FC236}">
                <a16:creationId xmlns:a16="http://schemas.microsoft.com/office/drawing/2014/main" id="{3D49120A-3433-5C6E-5821-BB8D935E1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86" y="12441418"/>
            <a:ext cx="1400459" cy="1400459"/>
          </a:xfrm>
          <a:prstGeom prst="rect">
            <a:avLst/>
          </a:prstGeom>
        </p:spPr>
      </p:pic>
      <p:pic>
        <p:nvPicPr>
          <p:cNvPr id="32" name="Picture 31" descr="A logo of a robot&#10;&#10;AI-generated content may be incorrect.">
            <a:extLst>
              <a:ext uri="{FF2B5EF4-FFF2-40B4-BE49-F238E27FC236}">
                <a16:creationId xmlns:a16="http://schemas.microsoft.com/office/drawing/2014/main" id="{CC2698DF-05A5-2656-2BBC-F54DA88BF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27" y="12594228"/>
            <a:ext cx="1400460" cy="1400460"/>
          </a:xfrm>
          <a:prstGeom prst="rect">
            <a:avLst/>
          </a:prstGeom>
        </p:spPr>
      </p:pic>
      <p:pic>
        <p:nvPicPr>
          <p:cNvPr id="36" name="Picture 3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831029A-5197-D793-E7B3-B63D0E8F8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32" y="19735993"/>
            <a:ext cx="1645816" cy="1645816"/>
          </a:xfrm>
          <a:prstGeom prst="rect">
            <a:avLst/>
          </a:prstGeom>
        </p:spPr>
      </p:pic>
      <p:pic>
        <p:nvPicPr>
          <p:cNvPr id="1026" name="Picture 2" descr="Reasons why Django is the best web framework - DEV Community">
            <a:extLst>
              <a:ext uri="{FF2B5EF4-FFF2-40B4-BE49-F238E27FC236}">
                <a16:creationId xmlns:a16="http://schemas.microsoft.com/office/drawing/2014/main" id="{9A130D3E-20FC-6E6D-7CBA-75A5C0F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74" y="20157834"/>
            <a:ext cx="2430463" cy="10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98759CC4-1FD1-17F7-50EB-6C946BE4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590" y="19849018"/>
            <a:ext cx="1554162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ue and orange logo&#10;&#10;AI-generated content may be incorrect.">
            <a:extLst>
              <a:ext uri="{FF2B5EF4-FFF2-40B4-BE49-F238E27FC236}">
                <a16:creationId xmlns:a16="http://schemas.microsoft.com/office/drawing/2014/main" id="{9538E881-9CB7-5403-1A67-1CA611CA0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57" y="19083148"/>
            <a:ext cx="2951507" cy="2951507"/>
          </a:xfrm>
          <a:prstGeom prst="rect">
            <a:avLst/>
          </a:prstGeom>
        </p:spPr>
      </p:pic>
      <p:pic>
        <p:nvPicPr>
          <p:cNvPr id="1034" name="Picture 10" descr="The new version of SQLite 3.32 is here and these are its news">
            <a:extLst>
              <a:ext uri="{FF2B5EF4-FFF2-40B4-BE49-F238E27FC236}">
                <a16:creationId xmlns:a16="http://schemas.microsoft.com/office/drawing/2014/main" id="{8EF55F58-CEBF-9915-903F-AEB25C7DD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19057" r="15161" b="16797"/>
          <a:stretch/>
        </p:blipFill>
        <p:spPr bwMode="auto">
          <a:xfrm>
            <a:off x="18551643" y="20015858"/>
            <a:ext cx="2951508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3A7025-9BD2-FE75-C6A3-2E7113210BC1}"/>
              </a:ext>
            </a:extLst>
          </p:cNvPr>
          <p:cNvSpPr txBox="1"/>
          <p:nvPr/>
        </p:nvSpPr>
        <p:spPr>
          <a:xfrm>
            <a:off x="2486506" y="1414433"/>
            <a:ext cx="9353550" cy="4597003"/>
          </a:xfrm>
          <a:prstGeom prst="roundRect">
            <a:avLst>
              <a:gd name="adj" fmla="val 1128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/>
              <a:t>The Problem</a:t>
            </a:r>
            <a:endParaRPr lang="en-GB" sz="4000" dirty="0"/>
          </a:p>
          <a:p>
            <a:pPr algn="ctr"/>
            <a:r>
              <a:rPr lang="en-GB" sz="3200" dirty="0"/>
              <a:t>The digital age can be difficult to navigate, especially when it comes to your digital footprint. Complicated methods and mean non-technical individuals have increased risks of personal information about them being available freely online, leading to dangerous outcomes such as identity theft, fraud and impersonation.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89D5C3-7946-6B88-3237-E6793FB68EB3}"/>
              </a:ext>
            </a:extLst>
          </p:cNvPr>
          <p:cNvSpPr txBox="1"/>
          <p:nvPr/>
        </p:nvSpPr>
        <p:spPr>
          <a:xfrm>
            <a:off x="20820617" y="8838782"/>
            <a:ext cx="9353550" cy="7130772"/>
          </a:xfrm>
          <a:prstGeom prst="roundRect">
            <a:avLst>
              <a:gd name="adj" fmla="val 91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Secure accounts system for multiple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API connections for data 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Easy-to-use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to confirm relevant links to handle false positives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Dynamic scoring system for users to track progress over multiple uses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Relevant links presented to users with helpful tips on how to improve their digital footprint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2D9634-40E8-2732-1C75-12FFACBDBCB2}"/>
              </a:ext>
            </a:extLst>
          </p:cNvPr>
          <p:cNvSpPr txBox="1"/>
          <p:nvPr/>
        </p:nvSpPr>
        <p:spPr>
          <a:xfrm>
            <a:off x="517866" y="12936794"/>
            <a:ext cx="9353550" cy="6480155"/>
          </a:xfrm>
          <a:prstGeom prst="roundRect">
            <a:avLst>
              <a:gd name="adj" fmla="val 1068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Solution</a:t>
            </a:r>
          </a:p>
          <a:p>
            <a:r>
              <a:rPr lang="en-GB" sz="3200" dirty="0"/>
              <a:t>DigitalWaves is a web app that can be ran locally. It allows the user to input and edit their information via a simple form and scan for matches.</a:t>
            </a:r>
          </a:p>
          <a:p>
            <a:r>
              <a:rPr lang="en-GB" sz="3200" dirty="0"/>
              <a:t>The process is made simple, by automating requests to APIs from popular information sources and presenting this in a user-friendly fashion. The user can select relevant links and review these along with a score and helpful tips on how to reduce their digital footprint.</a:t>
            </a:r>
          </a:p>
          <a:p>
            <a:pPr algn="ctr"/>
            <a:endParaRPr lang="en-GB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91D78D-1CA9-C9C6-2511-2689B7412F68}"/>
              </a:ext>
            </a:extLst>
          </p:cNvPr>
          <p:cNvSpPr txBox="1"/>
          <p:nvPr/>
        </p:nvSpPr>
        <p:spPr>
          <a:xfrm>
            <a:off x="10277510" y="15338053"/>
            <a:ext cx="10317892" cy="4226838"/>
          </a:xfrm>
          <a:prstGeom prst="roundRect">
            <a:avLst>
              <a:gd name="adj" fmla="val 829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LLMs into advice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Possibility to deploy on public-facing web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for users to add additional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more data sources and Custom Search Engines</a:t>
            </a:r>
          </a:p>
        </p:txBody>
      </p:sp>
      <p:pic>
        <p:nvPicPr>
          <p:cNvPr id="46" name="Graphic 45" descr="Server with solid fill">
            <a:extLst>
              <a:ext uri="{FF2B5EF4-FFF2-40B4-BE49-F238E27FC236}">
                <a16:creationId xmlns:a16="http://schemas.microsoft.com/office/drawing/2014/main" id="{7C34E9C0-3EE5-41A7-19B7-B0750B35DC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78117" y="9000411"/>
            <a:ext cx="914400" cy="914400"/>
          </a:xfrm>
          <a:prstGeom prst="rect">
            <a:avLst/>
          </a:prstGeom>
        </p:spPr>
      </p:pic>
      <p:pic>
        <p:nvPicPr>
          <p:cNvPr id="47" name="Graphic 46" descr="Male profile with solid fill">
            <a:extLst>
              <a:ext uri="{FF2B5EF4-FFF2-40B4-BE49-F238E27FC236}">
                <a16:creationId xmlns:a16="http://schemas.microsoft.com/office/drawing/2014/main" id="{1A2B5869-C2F5-0967-EBF9-A02DE36250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64207" y="9000411"/>
            <a:ext cx="914400" cy="914400"/>
          </a:xfrm>
          <a:prstGeom prst="rect">
            <a:avLst/>
          </a:prstGeom>
        </p:spPr>
      </p:pic>
      <p:pic>
        <p:nvPicPr>
          <p:cNvPr id="48" name="Graphic 47" descr="Monitor with solid fill">
            <a:extLst>
              <a:ext uri="{FF2B5EF4-FFF2-40B4-BE49-F238E27FC236}">
                <a16:creationId xmlns:a16="http://schemas.microsoft.com/office/drawing/2014/main" id="{5500CCAE-8DD6-43DB-50DE-8DDF67BB18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121" y="9005332"/>
            <a:ext cx="914400" cy="914400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BFA81AA1-7414-267F-FBED-ABD300E8EF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1295" y="9000411"/>
            <a:ext cx="914400" cy="914400"/>
          </a:xfrm>
          <a:prstGeom prst="rect">
            <a:avLst/>
          </a:prstGeom>
        </p:spPr>
      </p:pic>
      <p:pic>
        <p:nvPicPr>
          <p:cNvPr id="50" name="Graphic 49" descr="Disk with solid fill">
            <a:extLst>
              <a:ext uri="{FF2B5EF4-FFF2-40B4-BE49-F238E27FC236}">
                <a16:creationId xmlns:a16="http://schemas.microsoft.com/office/drawing/2014/main" id="{E1D9F614-0457-4E82-C82D-338CCF7BE49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76246" y="9914811"/>
            <a:ext cx="910903" cy="910903"/>
          </a:xfrm>
          <a:prstGeom prst="rect">
            <a:avLst/>
          </a:prstGeom>
        </p:spPr>
      </p:pic>
      <p:pic>
        <p:nvPicPr>
          <p:cNvPr id="51" name="Graphic 50" descr="Statistics with solid fill">
            <a:extLst>
              <a:ext uri="{FF2B5EF4-FFF2-40B4-BE49-F238E27FC236}">
                <a16:creationId xmlns:a16="http://schemas.microsoft.com/office/drawing/2014/main" id="{9330931A-0336-D47A-9AEF-AA32F1061C5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94749" y="7470878"/>
            <a:ext cx="910903" cy="910903"/>
          </a:xfrm>
          <a:prstGeom prst="rect">
            <a:avLst/>
          </a:prstGeom>
        </p:spPr>
      </p:pic>
      <p:pic>
        <p:nvPicPr>
          <p:cNvPr id="52" name="Graphic 51" descr="Research with solid fill">
            <a:extLst>
              <a:ext uri="{FF2B5EF4-FFF2-40B4-BE49-F238E27FC236}">
                <a16:creationId xmlns:a16="http://schemas.microsoft.com/office/drawing/2014/main" id="{4B9D6F8B-B2BD-3674-0891-798D4CDA372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616197" y="10096180"/>
            <a:ext cx="910903" cy="910903"/>
          </a:xfrm>
          <a:prstGeom prst="rect">
            <a:avLst/>
          </a:prstGeom>
        </p:spPr>
      </p:pic>
      <p:pic>
        <p:nvPicPr>
          <p:cNvPr id="53" name="Graphic 52" descr="Cloud with solid fill">
            <a:extLst>
              <a:ext uri="{FF2B5EF4-FFF2-40B4-BE49-F238E27FC236}">
                <a16:creationId xmlns:a16="http://schemas.microsoft.com/office/drawing/2014/main" id="{FCB1CC9C-9052-0043-625E-D5ED2A08D2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76238" y="10632590"/>
            <a:ext cx="910903" cy="910903"/>
          </a:xfrm>
          <a:prstGeom prst="rect">
            <a:avLst/>
          </a:prstGeom>
        </p:spPr>
      </p:pic>
      <p:pic>
        <p:nvPicPr>
          <p:cNvPr id="54" name="Graphic 53" descr="Usb Stick with solid fill">
            <a:extLst>
              <a:ext uri="{FF2B5EF4-FFF2-40B4-BE49-F238E27FC236}">
                <a16:creationId xmlns:a16="http://schemas.microsoft.com/office/drawing/2014/main" id="{9A8F6C3D-F28A-6704-2209-4DE498A94E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90612" y="10739807"/>
            <a:ext cx="910903" cy="910903"/>
          </a:xfrm>
          <a:prstGeom prst="rect">
            <a:avLst/>
          </a:prstGeom>
        </p:spPr>
      </p:pic>
      <p:pic>
        <p:nvPicPr>
          <p:cNvPr id="55" name="Graphic 54" descr="Bar chart with solid fill">
            <a:extLst>
              <a:ext uri="{FF2B5EF4-FFF2-40B4-BE49-F238E27FC236}">
                <a16:creationId xmlns:a16="http://schemas.microsoft.com/office/drawing/2014/main" id="{DDF56B9C-1FF0-EE93-5662-05B44440A69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048651" y="10940943"/>
            <a:ext cx="910903" cy="910903"/>
          </a:xfrm>
          <a:prstGeom prst="rect">
            <a:avLst/>
          </a:prstGeom>
        </p:spPr>
      </p:pic>
      <p:pic>
        <p:nvPicPr>
          <p:cNvPr id="56" name="Graphic 55" descr="Pie chart with solid fill">
            <a:extLst>
              <a:ext uri="{FF2B5EF4-FFF2-40B4-BE49-F238E27FC236}">
                <a16:creationId xmlns:a16="http://schemas.microsoft.com/office/drawing/2014/main" id="{042DF211-061E-3534-8E26-755B0FC72E5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199299" y="7096384"/>
            <a:ext cx="910903" cy="910903"/>
          </a:xfrm>
          <a:prstGeom prst="rect">
            <a:avLst/>
          </a:prstGeom>
        </p:spPr>
      </p:pic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E8FE4F72-3ACB-321B-C402-3A65A9107B2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8783" y="7806340"/>
            <a:ext cx="910903" cy="910903"/>
          </a:xfrm>
          <a:prstGeom prst="rect">
            <a:avLst/>
          </a:prstGeom>
        </p:spPr>
      </p:pic>
      <p:pic>
        <p:nvPicPr>
          <p:cNvPr id="58" name="Graphic 57" descr="Transfer outline">
            <a:extLst>
              <a:ext uri="{FF2B5EF4-FFF2-40B4-BE49-F238E27FC236}">
                <a16:creationId xmlns:a16="http://schemas.microsoft.com/office/drawing/2014/main" id="{86F3DA6C-3CD7-0203-D7CC-6899DF09957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893509" y="9050160"/>
            <a:ext cx="914400" cy="914400"/>
          </a:xfrm>
          <a:prstGeom prst="rect">
            <a:avLst/>
          </a:prstGeom>
        </p:spPr>
      </p:pic>
      <p:pic>
        <p:nvPicPr>
          <p:cNvPr id="59" name="Graphic 58" descr="Transfer outline">
            <a:extLst>
              <a:ext uri="{FF2B5EF4-FFF2-40B4-BE49-F238E27FC236}">
                <a16:creationId xmlns:a16="http://schemas.microsoft.com/office/drawing/2014/main" id="{83D0834B-E096-87AB-5587-0DADC393758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3002" y="8992826"/>
            <a:ext cx="914400" cy="914400"/>
          </a:xfrm>
          <a:prstGeom prst="rect">
            <a:avLst/>
          </a:prstGeom>
        </p:spPr>
      </p:pic>
      <p:pic>
        <p:nvPicPr>
          <p:cNvPr id="60" name="Graphic 59" descr="Arrow Right with solid fill">
            <a:extLst>
              <a:ext uri="{FF2B5EF4-FFF2-40B4-BE49-F238E27FC236}">
                <a16:creationId xmlns:a16="http://schemas.microsoft.com/office/drawing/2014/main" id="{876D21F7-3231-3C8B-F490-E76E74A8D10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3039938">
            <a:off x="5646828" y="8284763"/>
            <a:ext cx="914400" cy="914400"/>
          </a:xfrm>
          <a:prstGeom prst="rect">
            <a:avLst/>
          </a:prstGeom>
        </p:spPr>
      </p:pic>
      <p:pic>
        <p:nvPicPr>
          <p:cNvPr id="61" name="Graphic 60" descr="Arrow Right with solid fill">
            <a:extLst>
              <a:ext uri="{FF2B5EF4-FFF2-40B4-BE49-F238E27FC236}">
                <a16:creationId xmlns:a16="http://schemas.microsoft.com/office/drawing/2014/main" id="{E83C3A90-9030-A429-AA8D-3FB84E0C160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6467366">
            <a:off x="6011015" y="8130713"/>
            <a:ext cx="914400" cy="914400"/>
          </a:xfrm>
          <a:prstGeom prst="rect">
            <a:avLst/>
          </a:prstGeom>
        </p:spPr>
      </p:pic>
      <p:pic>
        <p:nvPicPr>
          <p:cNvPr id="62" name="Graphic 61" descr="Arrow Right with solid fill">
            <a:extLst>
              <a:ext uri="{FF2B5EF4-FFF2-40B4-BE49-F238E27FC236}">
                <a16:creationId xmlns:a16="http://schemas.microsoft.com/office/drawing/2014/main" id="{74580E44-CDDA-DA23-3560-789CD4A78A9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9253648">
            <a:off x="6276785" y="8261338"/>
            <a:ext cx="914400" cy="914400"/>
          </a:xfrm>
          <a:prstGeom prst="rect">
            <a:avLst/>
          </a:prstGeom>
        </p:spPr>
      </p:pic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FDF42755-7521-8C75-4E2E-815714CF13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9397180">
            <a:off x="5581109" y="9651076"/>
            <a:ext cx="914400" cy="914400"/>
          </a:xfrm>
          <a:prstGeom prst="rect">
            <a:avLst/>
          </a:prstGeom>
        </p:spPr>
      </p:pic>
      <p:pic>
        <p:nvPicPr>
          <p:cNvPr id="1024" name="Graphic 1023" descr="Arrow Right with solid fill">
            <a:extLst>
              <a:ext uri="{FF2B5EF4-FFF2-40B4-BE49-F238E27FC236}">
                <a16:creationId xmlns:a16="http://schemas.microsoft.com/office/drawing/2014/main" id="{B74B2F83-41A3-0C71-9349-73E4DDB0F0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7248496">
            <a:off x="5742098" y="9853318"/>
            <a:ext cx="914400" cy="914400"/>
          </a:xfrm>
          <a:prstGeom prst="rect">
            <a:avLst/>
          </a:prstGeom>
        </p:spPr>
      </p:pic>
      <p:pic>
        <p:nvPicPr>
          <p:cNvPr id="1025" name="Graphic 1024" descr="Arrow Right with solid fill">
            <a:extLst>
              <a:ext uri="{FF2B5EF4-FFF2-40B4-BE49-F238E27FC236}">
                <a16:creationId xmlns:a16="http://schemas.microsoft.com/office/drawing/2014/main" id="{55F34A16-8A41-886A-F008-23AB7BA5543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5961656" y="9883037"/>
            <a:ext cx="914400" cy="914400"/>
          </a:xfrm>
          <a:prstGeom prst="rect">
            <a:avLst/>
          </a:prstGeom>
        </p:spPr>
      </p:pic>
      <p:pic>
        <p:nvPicPr>
          <p:cNvPr id="1027" name="Graphic 1026" descr="Arrow Right with solid fill">
            <a:extLst>
              <a:ext uri="{FF2B5EF4-FFF2-40B4-BE49-F238E27FC236}">
                <a16:creationId xmlns:a16="http://schemas.microsoft.com/office/drawing/2014/main" id="{723DC9FF-36B1-0F84-1B27-F32AEA55662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2880042">
            <a:off x="6209257" y="9821625"/>
            <a:ext cx="1046910" cy="914400"/>
          </a:xfrm>
          <a:prstGeom prst="rect">
            <a:avLst/>
          </a:prstGeom>
        </p:spPr>
      </p:pic>
      <p:pic>
        <p:nvPicPr>
          <p:cNvPr id="1029" name="Graphic 1028" descr="Arrow Right with solid fill">
            <a:extLst>
              <a:ext uri="{FF2B5EF4-FFF2-40B4-BE49-F238E27FC236}">
                <a16:creationId xmlns:a16="http://schemas.microsoft.com/office/drawing/2014/main" id="{AD4CF525-5624-1879-0E12-2C9C961182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951398">
            <a:off x="6374260" y="9615103"/>
            <a:ext cx="1028332" cy="914400"/>
          </a:xfrm>
          <a:prstGeom prst="rect">
            <a:avLst/>
          </a:prstGeom>
        </p:spPr>
      </p:pic>
      <p:pic>
        <p:nvPicPr>
          <p:cNvPr id="1031" name="Graphic 1030" descr="Transfer outline">
            <a:extLst>
              <a:ext uri="{FF2B5EF4-FFF2-40B4-BE49-F238E27FC236}">
                <a16:creationId xmlns:a16="http://schemas.microsoft.com/office/drawing/2014/main" id="{CC45DE35-D966-0112-C490-EA3446E5955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878607" y="9000411"/>
            <a:ext cx="914400" cy="9144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9B2F113-4B3C-363B-D71A-FDDAA24D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33" y="9195514"/>
            <a:ext cx="664339" cy="419454"/>
          </a:xfrm>
          <a:prstGeom prst="rect">
            <a:avLst/>
          </a:prstGeom>
          <a:ln>
            <a:solidFill>
              <a:srgbClr val="046A88"/>
            </a:solidFill>
          </a:ln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C0B3E529-67C8-F926-D066-873EEF160CD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4432140" y="16054968"/>
            <a:ext cx="3574698" cy="35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Harry Ormandy</dc:creator>
  <cp:lastModifiedBy>(s) Harry Ormandy</cp:lastModifiedBy>
  <cp:revision>17</cp:revision>
  <dcterms:created xsi:type="dcterms:W3CDTF">2025-03-18T11:28:07Z</dcterms:created>
  <dcterms:modified xsi:type="dcterms:W3CDTF">2025-03-18T17:03:50Z</dcterms:modified>
</cp:coreProperties>
</file>