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4" autoAdjust="0"/>
    <p:restoredTop sz="89435" autoAdjust="0"/>
  </p:normalViewPr>
  <p:slideViewPr>
    <p:cSldViewPr snapToGrid="0">
      <p:cViewPr varScale="1">
        <p:scale>
          <a:sx n="39" d="100"/>
          <a:sy n="39" d="100"/>
        </p:scale>
        <p:origin x="8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36675-98C5-45B8-8000-7F207A3E082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E0E8D-FE90-46EB-8AD1-86DFCD553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3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E8D-FE90-46EB-8AD1-86DFCD5537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6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작품 기획의도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E8D-FE90-46EB-8AD1-86DFCD5537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작품 기획의도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E8D-FE90-46EB-8AD1-86DFCD5537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2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작품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E8D-FE90-46EB-8AD1-86DFCD5537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0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작품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E8D-FE90-46EB-8AD1-86DFCD5537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0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E8D-FE90-46EB-8AD1-86DFCD5537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6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개요도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E8D-FE90-46EB-8AD1-86DFCD5537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4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2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1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9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4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7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3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2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2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5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D102-CE19-45F4-A2FC-A211FAEEFEC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3C0FD-9DCA-4CD8-A722-72C73ADDF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6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9286" y="5205774"/>
            <a:ext cx="9144000" cy="1099908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경북대학교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신승민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최효선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81EEA-B26D-42D4-9572-9F7ECBF26A50}"/>
              </a:ext>
            </a:extLst>
          </p:cNvPr>
          <p:cNvSpPr txBox="1"/>
          <p:nvPr/>
        </p:nvSpPr>
        <p:spPr>
          <a:xfrm>
            <a:off x="1868856" y="4336979"/>
            <a:ext cx="84048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+mj-lt"/>
                <a:ea typeface="맑은 고딕" panose="020B0503020000020004" pitchFamily="50" charset="-127"/>
              </a:rPr>
              <a:t>열화상 카메라와 </a:t>
            </a:r>
            <a:r>
              <a:rPr lang="ko-KR" altLang="en-US" sz="2500" b="1" dirty="0" err="1">
                <a:latin typeface="+mj-lt"/>
                <a:ea typeface="맑은 고딕" panose="020B0503020000020004" pitchFamily="50" charset="-127"/>
              </a:rPr>
              <a:t>딥러닝을</a:t>
            </a:r>
            <a:r>
              <a:rPr lang="ko-KR" altLang="en-US" sz="2500" b="1" dirty="0">
                <a:latin typeface="+mj-lt"/>
                <a:ea typeface="맑은 고딕" panose="020B0503020000020004" pitchFamily="50" charset="-127"/>
              </a:rPr>
              <a:t> 이용한 농가피해방지 시스템</a:t>
            </a:r>
            <a:endParaRPr lang="en-US" altLang="ko-KR" sz="2500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81EEA-B26D-42D4-9572-9F7ECBF26A50}"/>
              </a:ext>
            </a:extLst>
          </p:cNvPr>
          <p:cNvSpPr txBox="1"/>
          <p:nvPr/>
        </p:nvSpPr>
        <p:spPr>
          <a:xfrm>
            <a:off x="1981103" y="1687845"/>
            <a:ext cx="79588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제 </a:t>
            </a:r>
            <a:r>
              <a:rPr lang="en-US" altLang="ko-KR" sz="4500" b="1" dirty="0" smtClean="0">
                <a:latin typeface="+mj-lt"/>
                <a:ea typeface="맑은 고딕" panose="020B0503020000020004" pitchFamily="50" charset="-127"/>
              </a:rPr>
              <a:t>1</a:t>
            </a:r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회 </a:t>
            </a:r>
            <a:r>
              <a:rPr lang="en-US" altLang="ko-KR" sz="4500" b="1" dirty="0" smtClean="0">
                <a:latin typeface="+mj-lt"/>
                <a:ea typeface="맑은 고딕" panose="020B0503020000020004" pitchFamily="50" charset="-127"/>
              </a:rPr>
              <a:t>2019 ICT </a:t>
            </a:r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융합</a:t>
            </a:r>
            <a:endParaRPr lang="en-US" altLang="ko-KR" sz="4500" b="1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졸업작품 </a:t>
            </a:r>
            <a:r>
              <a:rPr lang="ko-KR" altLang="en-US" sz="4500" b="1" dirty="0" err="1" smtClean="0">
                <a:latin typeface="+mj-lt"/>
                <a:ea typeface="맑은 고딕" panose="020B0503020000020004" pitchFamily="50" charset="-127"/>
              </a:rPr>
              <a:t>챌린지</a:t>
            </a:r>
            <a:r>
              <a:rPr lang="ko-KR" altLang="en-US" sz="4500" b="1" dirty="0" smtClean="0">
                <a:latin typeface="+mj-lt"/>
                <a:ea typeface="맑은 고딕" panose="020B0503020000020004" pitchFamily="50" charset="-127"/>
              </a:rPr>
              <a:t> 공모전</a:t>
            </a:r>
            <a:endParaRPr lang="en-US" altLang="ko-KR" sz="4500" b="1" dirty="0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4500" b="1" dirty="0" err="1" smtClean="0">
                <a:latin typeface="+mj-lt"/>
                <a:ea typeface="맑은 고딕" panose="020B0503020000020004" pitchFamily="50" charset="-127"/>
              </a:rPr>
              <a:t>작품제출서</a:t>
            </a:r>
            <a:endParaRPr lang="en-US" altLang="ko-KR" sz="4500" b="1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71953784-320C-446B-8BF9-7A1C7E362579}"/>
              </a:ext>
            </a:extLst>
          </p:cNvPr>
          <p:cNvSpPr/>
          <p:nvPr/>
        </p:nvSpPr>
        <p:spPr>
          <a:xfrm>
            <a:off x="0" y="0"/>
            <a:ext cx="1512916" cy="1446415"/>
          </a:xfrm>
          <a:prstGeom prst="diagStrip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1518CE07-C06F-4F11-8D1C-B403C850E434}"/>
              </a:ext>
            </a:extLst>
          </p:cNvPr>
          <p:cNvSpPr/>
          <p:nvPr/>
        </p:nvSpPr>
        <p:spPr>
          <a:xfrm rot="10800000">
            <a:off x="10679084" y="5411585"/>
            <a:ext cx="1512916" cy="1446415"/>
          </a:xfrm>
          <a:prstGeom prst="diagStrip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31668"/>
              </p:ext>
            </p:extLst>
          </p:nvPr>
        </p:nvGraphicFramePr>
        <p:xfrm>
          <a:off x="1372703" y="1763609"/>
          <a:ext cx="9659102" cy="83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  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Seven Valley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작품명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열화상 카메라와 </a:t>
                      </a:r>
                      <a:r>
                        <a:rPr lang="ko-KR" altLang="en-US" sz="17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딥러닝을</a:t>
                      </a:r>
                      <a:r>
                        <a:rPr lang="ko-KR" altLang="en-US" sz="1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이용한 농가피해방지 시스템</a:t>
                      </a:r>
                      <a:endParaRPr lang="en-US" altLang="ko-KR" sz="1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71452"/>
              </p:ext>
            </p:extLst>
          </p:nvPr>
        </p:nvGraphicFramePr>
        <p:xfrm>
          <a:off x="1373151" y="3488038"/>
          <a:ext cx="9658654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6723">
                  <a:extLst>
                    <a:ext uri="{9D8B030D-6E8A-4147-A177-3AD203B41FA5}">
                      <a16:colId xmlns:a16="http://schemas.microsoft.com/office/drawing/2014/main" val="2270747215"/>
                    </a:ext>
                  </a:extLst>
                </a:gridCol>
              </a:tblGrid>
              <a:tr h="308816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름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신승민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이상훈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최효선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       교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경북대학교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경북대학교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경북대학교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컴퓨터학부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컴퓨터학부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컴퓨터학부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메  일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steve6238@naver.com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wise_9@near.com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gytjs9611@gmail.com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 전화번호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010-4612-6238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010-4335-0152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010-5230-9611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적외선 카메라를 이용한</a:t>
                      </a:r>
                      <a:endParaRPr lang="en-US" altLang="ko-KR" sz="1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endParaRPr lang="en-US" altLang="ko-KR" sz="1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열화상 카메라</a:t>
                      </a:r>
                      <a:endParaRPr lang="en-US" altLang="ko-KR" sz="1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 개발</a:t>
                      </a:r>
                      <a:endParaRPr lang="en-US" altLang="ko-KR" sz="1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sz="1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r>
                        <a:rPr lang="en-US" altLang="ko-KR" sz="1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7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endParaRPr lang="en-US" altLang="ko-KR" sz="1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24218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45117" y="58957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pc="-150" dirty="0" smtClean="0">
                <a:ln>
                  <a:solidFill>
                    <a:srgbClr val="00B05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 </a:t>
            </a:r>
            <a:r>
              <a:rPr lang="en-US" altLang="ko-KR" sz="2500" b="1" spc="-150" dirty="0" smtClean="0">
                <a:ln>
                  <a:solidFill>
                    <a:srgbClr val="00B05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ko-KR" altLang="en-US" sz="2500" b="1" spc="-150" dirty="0" smtClean="0">
                <a:ln>
                  <a:solidFill>
                    <a:srgbClr val="00B05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 </a:t>
            </a:r>
            <a:r>
              <a:rPr lang="en-US" altLang="ko-KR" sz="2500" b="1" spc="-150" dirty="0" smtClean="0">
                <a:ln>
                  <a:solidFill>
                    <a:srgbClr val="00B05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2019 ICT </a:t>
            </a:r>
            <a:r>
              <a:rPr lang="ko-KR" altLang="en-US" sz="2500" b="1" spc="-150" dirty="0" smtClean="0">
                <a:ln>
                  <a:solidFill>
                    <a:srgbClr val="00B05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융합 졸업작품 </a:t>
            </a:r>
            <a:r>
              <a:rPr lang="ko-KR" altLang="en-US" sz="2500" b="1" spc="-150" dirty="0" err="1" smtClean="0">
                <a:ln>
                  <a:solidFill>
                    <a:srgbClr val="00B05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챌린지</a:t>
            </a:r>
            <a:r>
              <a:rPr lang="ko-KR" altLang="en-US" sz="2500" b="1" spc="-150" dirty="0" smtClean="0">
                <a:ln>
                  <a:solidFill>
                    <a:srgbClr val="00B05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공모전 「작품 제출서</a:t>
            </a:r>
            <a:r>
              <a:rPr lang="ko-KR" altLang="en-US" sz="2500" b="1" spc="-150" dirty="0">
                <a:ln>
                  <a:solidFill>
                    <a:srgbClr val="00B05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72703" y="1240140"/>
            <a:ext cx="2566220" cy="4277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150" dirty="0" smtClean="0">
                <a:latin typeface="+mj-lt"/>
              </a:rPr>
              <a:t>기본 응모 정보</a:t>
            </a:r>
            <a:endParaRPr lang="ko-KR" altLang="en-US" b="1" spc="-150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2703" y="2937114"/>
            <a:ext cx="2566220" cy="4277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150" dirty="0" smtClean="0">
                <a:latin typeface="+mj-lt"/>
              </a:rPr>
              <a:t>팀원 인적 사항</a:t>
            </a:r>
            <a:endParaRPr lang="ko-KR" altLang="en-US" b="1" spc="-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71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5283" y="1180614"/>
            <a:ext cx="11014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lnSpc>
                <a:spcPct val="150000"/>
              </a:lnSpc>
            </a:pPr>
            <a:r>
              <a:rPr lang="ko-KR" altLang="en-US" sz="2000" dirty="0" smtClean="0">
                <a:latin typeface="+mj-lt"/>
                <a:ea typeface="맑은 고딕" panose="020B0503020000020004" pitchFamily="50" charset="-127"/>
              </a:rPr>
              <a:t>최근 몇 년 사이 유해야생동물의 개체수가 급격히 증가하고 있다</a:t>
            </a:r>
            <a:r>
              <a:rPr lang="en-US" altLang="ko-KR" sz="2000" dirty="0" smtClean="0"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+mj-lt"/>
                <a:ea typeface="맑은 고딕" panose="020B0503020000020004" pitchFamily="50" charset="-127"/>
              </a:rPr>
              <a:t>이에 따라</a:t>
            </a:r>
            <a:r>
              <a:rPr lang="en-US" altLang="ko-KR" sz="2000" dirty="0" smtClean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+mj-lt"/>
                <a:ea typeface="맑은 고딕" panose="020B0503020000020004" pitchFamily="50" charset="-127"/>
              </a:rPr>
              <a:t>전국적으로 야생동물 출몰 횟수 또한 급증하였다</a:t>
            </a:r>
            <a:r>
              <a:rPr lang="en-US" altLang="ko-KR" sz="2000" dirty="0" smtClean="0"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+mj-lt"/>
                <a:ea typeface="맑은 고딕" panose="020B0503020000020004" pitchFamily="50" charset="-127"/>
              </a:rPr>
              <a:t>유해 야생동물 중 주로 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고라니나 멧돼지가 떼를 지어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 밭을 파 일구거나 농작물을 훼손하여</a:t>
            </a:r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농가에 막심한 피해를 입히곤 한</a:t>
            </a:r>
            <a:r>
              <a:rPr lang="ko-KR" altLang="en-US" sz="2000" b="1" dirty="0" smtClean="0">
                <a:latin typeface="+mj-lt"/>
                <a:ea typeface="맑은 고딕" panose="020B0503020000020004" pitchFamily="50" charset="-127"/>
              </a:rPr>
              <a:t>다</a:t>
            </a:r>
            <a:r>
              <a:rPr lang="en-US" altLang="ko-KR" sz="2000" dirty="0" smtClean="0"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+mj-lt"/>
                <a:ea typeface="맑은 고딕" panose="020B0503020000020004" pitchFamily="50" charset="-127"/>
              </a:rPr>
              <a:t>멧돼지와 고라니의 서식 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분포 및 밀도 증가 동향을 살펴보면 아래 </a:t>
            </a:r>
            <a:r>
              <a:rPr lang="ko-KR" altLang="en-US" sz="2000" dirty="0" smtClean="0">
                <a:latin typeface="+mj-lt"/>
                <a:ea typeface="맑은 고딕" panose="020B0503020000020004" pitchFamily="50" charset="-127"/>
              </a:rPr>
              <a:t>자료</a:t>
            </a:r>
            <a:r>
              <a:rPr lang="en-US" altLang="ko-KR" sz="2000" dirty="0" smtClean="0">
                <a:latin typeface="+mj-lt"/>
                <a:ea typeface="맑은 고딕" panose="020B0503020000020004" pitchFamily="50" charset="-127"/>
              </a:rPr>
              <a:t>1, 2</a:t>
            </a:r>
            <a:r>
              <a:rPr lang="ko-KR" altLang="en-US" sz="2000" dirty="0" smtClean="0">
                <a:latin typeface="+mj-lt"/>
                <a:ea typeface="맑은 고딕" panose="020B0503020000020004" pitchFamily="50" charset="-127"/>
              </a:rPr>
              <a:t>와 같다</a:t>
            </a:r>
            <a:r>
              <a:rPr lang="en-US" altLang="ko-KR" sz="2000" dirty="0" smtClean="0">
                <a:latin typeface="+mj-lt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16695" y="3263984"/>
            <a:ext cx="3830709" cy="3265919"/>
            <a:chOff x="798406" y="3231074"/>
            <a:chExt cx="3830709" cy="3265919"/>
          </a:xfrm>
        </p:grpSpPr>
        <p:pic>
          <p:nvPicPr>
            <p:cNvPr id="1026" name="_x51505104" descr="EMB00001df43f7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406" y="3231074"/>
              <a:ext cx="3723051" cy="2793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29035" y="6143050"/>
              <a:ext cx="370008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smtClean="0">
                  <a:ea typeface="맑은 고딕" panose="020B0503020000020004" pitchFamily="50" charset="-127"/>
                </a:rPr>
                <a:t>자료 </a:t>
              </a:r>
              <a:r>
                <a:rPr lang="en-US" altLang="ko-KR" sz="1700" dirty="0" smtClean="0">
                  <a:ea typeface="맑은 고딕" panose="020B0503020000020004" pitchFamily="50" charset="-127"/>
                </a:rPr>
                <a:t>1. </a:t>
              </a:r>
              <a:r>
                <a:rPr lang="ko-KR" altLang="en-US" sz="1700" dirty="0" smtClean="0">
                  <a:ea typeface="맑은 고딕" panose="020B0503020000020004" pitchFamily="50" charset="-127"/>
                </a:rPr>
                <a:t>종별</a:t>
              </a:r>
              <a:r>
                <a:rPr lang="en-US" altLang="ko-KR" sz="1700" dirty="0" smtClean="0">
                  <a:ea typeface="맑은 고딕" panose="020B0503020000020004" pitchFamily="50" charset="-127"/>
                </a:rPr>
                <a:t>, </a:t>
              </a:r>
              <a:r>
                <a:rPr lang="ko-KR" altLang="en-US" sz="1700" dirty="0" smtClean="0">
                  <a:ea typeface="맑은 고딕" panose="020B0503020000020004" pitchFamily="50" charset="-127"/>
                </a:rPr>
                <a:t>지역별 서식 밀도</a:t>
              </a:r>
              <a:endParaRPr lang="ko-KR" altLang="en-US" sz="1700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309217" y="3420862"/>
            <a:ext cx="4028037" cy="3109041"/>
            <a:chOff x="4176067" y="3460459"/>
            <a:chExt cx="4028037" cy="3109041"/>
          </a:xfrm>
        </p:grpSpPr>
        <p:pic>
          <p:nvPicPr>
            <p:cNvPr id="1025" name="_x51066320" descr="EMB00001df43f7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067" y="3460459"/>
              <a:ext cx="3878779" cy="2717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176067" y="6215557"/>
              <a:ext cx="4028037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smtClean="0">
                  <a:ea typeface="맑은 고딕" panose="020B0503020000020004" pitchFamily="50" charset="-127"/>
                </a:rPr>
                <a:t>자료 </a:t>
              </a:r>
              <a:r>
                <a:rPr lang="en-US" altLang="ko-KR" sz="1700" dirty="0" smtClean="0">
                  <a:ea typeface="맑은 고딕" panose="020B0503020000020004" pitchFamily="50" charset="-127"/>
                </a:rPr>
                <a:t>2. </a:t>
              </a:r>
              <a:r>
                <a:rPr lang="ko-KR" altLang="en-US" sz="1700" dirty="0" smtClean="0">
                  <a:ea typeface="맑은 고딕" panose="020B0503020000020004" pitchFamily="50" charset="-127"/>
                </a:rPr>
                <a:t>주요 수렵 동물 서식 밀도</a:t>
              </a:r>
              <a:endParaRPr lang="ko-KR" altLang="en-US" sz="1700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21182" y="365152"/>
            <a:ext cx="10596372" cy="645501"/>
            <a:chOff x="376428" y="365152"/>
            <a:chExt cx="10596372" cy="645501"/>
          </a:xfrm>
        </p:grpSpPr>
        <p:sp>
          <p:nvSpPr>
            <p:cNvPr id="17" name="TextBox 16"/>
            <p:cNvSpPr txBox="1"/>
            <p:nvPr/>
          </p:nvSpPr>
          <p:spPr>
            <a:xfrm>
              <a:off x="376428" y="365152"/>
              <a:ext cx="278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작품기획의도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7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474672" y="1327669"/>
            <a:ext cx="4227893" cy="3435070"/>
            <a:chOff x="7176821" y="2960160"/>
            <a:chExt cx="4995017" cy="40093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0090" y="2960160"/>
              <a:ext cx="4181945" cy="326342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176821" y="6556424"/>
              <a:ext cx="4995017" cy="413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smtClean="0">
                  <a:latin typeface="+mj-lt"/>
                  <a:ea typeface="맑은 고딕" panose="020B0503020000020004" pitchFamily="50" charset="-127"/>
                </a:rPr>
                <a:t>자료</a:t>
              </a:r>
              <a:r>
                <a:rPr lang="en-US" altLang="ko-KR" sz="1700" dirty="0"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en-US" altLang="ko-KR" sz="1700" dirty="0" smtClean="0">
                  <a:latin typeface="+mj-lt"/>
                  <a:ea typeface="맑은 고딕" panose="020B0503020000020004" pitchFamily="50" charset="-127"/>
                </a:rPr>
                <a:t>3. </a:t>
              </a:r>
              <a:r>
                <a:rPr lang="ko-KR" altLang="en-US" sz="1700" dirty="0" smtClean="0">
                  <a:latin typeface="+mj-lt"/>
                  <a:ea typeface="맑은 고딕" panose="020B0503020000020004" pitchFamily="50" charset="-127"/>
                </a:rPr>
                <a:t>연도별 유해야생동물 피해액</a:t>
              </a:r>
              <a:endParaRPr lang="ko-KR" altLang="en-US" sz="1700" dirty="0"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837779" y="1288871"/>
            <a:ext cx="67959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lnSpc>
                <a:spcPct val="150000"/>
              </a:lnSpc>
            </a:pPr>
            <a:r>
              <a:rPr lang="ko-KR" altLang="en-US" sz="2000" dirty="0" smtClean="0">
                <a:ea typeface="맑은 고딕" panose="020B0503020000020004" pitchFamily="50" charset="-127"/>
              </a:rPr>
              <a:t>또한 </a:t>
            </a:r>
            <a:r>
              <a:rPr lang="ko-KR" altLang="en-US" sz="2000" dirty="0" err="1" smtClean="0">
                <a:ea typeface="맑은 고딕" panose="020B0503020000020004" pitchFamily="50" charset="-127"/>
              </a:rPr>
              <a:t>농식품부에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따르면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자료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과 같이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2012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년부터 매년 유해야생동물로 인한 피해액이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100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억원 이상 발생하고 있다고 한다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.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indent="180000">
              <a:lnSpc>
                <a:spcPct val="150000"/>
              </a:lnSpc>
            </a:pPr>
            <a:r>
              <a:rPr lang="ko-KR" altLang="en-US" sz="2000" dirty="0" smtClean="0">
                <a:ea typeface="맑은 고딕" panose="020B0503020000020004" pitchFamily="50" charset="-127"/>
              </a:rPr>
              <a:t>이렇게 </a:t>
            </a:r>
            <a:r>
              <a:rPr lang="ko-KR" altLang="en-US" sz="2000" dirty="0">
                <a:ea typeface="맑은 고딕" panose="020B0503020000020004" pitchFamily="50" charset="-127"/>
              </a:rPr>
              <a:t>유해야생동물은 농가에 극심한 피해를 입히기도 하지만</a:t>
            </a:r>
            <a:r>
              <a:rPr lang="en-US" altLang="ko-KR" sz="2000" dirty="0"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</a:rPr>
              <a:t>일반 등산객에게 치명상을 입히기도 하여 사회적으로 심각한 물의를 일으키고 있기에</a:t>
            </a:r>
            <a:r>
              <a:rPr lang="en-US" altLang="ko-KR" sz="2000" dirty="0"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</a:rPr>
              <a:t>이로 인한 피해를 사전에 예방하고 피해 발생 즉시 신고 및 대처가 매우 중요한 실정이다</a:t>
            </a:r>
            <a:r>
              <a:rPr lang="en-US" altLang="ko-KR" sz="2000" dirty="0">
                <a:ea typeface="맑은 고딕" panose="020B0503020000020004" pitchFamily="50" charset="-127"/>
              </a:rPr>
              <a:t>. </a:t>
            </a:r>
            <a:endParaRPr lang="ko-KR" altLang="en-US" sz="2000" dirty="0">
              <a:ea typeface="맑은 고딕" panose="020B0503020000020004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01849" y="5503548"/>
            <a:ext cx="508461" cy="472633"/>
          </a:xfrm>
          <a:prstGeom prst="rightArrow">
            <a:avLst/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21182" y="365152"/>
            <a:ext cx="10596372" cy="645501"/>
            <a:chOff x="376428" y="365152"/>
            <a:chExt cx="10596372" cy="645501"/>
          </a:xfrm>
        </p:grpSpPr>
        <p:sp>
          <p:nvSpPr>
            <p:cNvPr id="22" name="TextBox 21"/>
            <p:cNvSpPr txBox="1"/>
            <p:nvPr/>
          </p:nvSpPr>
          <p:spPr>
            <a:xfrm>
              <a:off x="376428" y="365152"/>
              <a:ext cx="278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작품기획의도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214270" y="5462865"/>
            <a:ext cx="10488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‘</a:t>
            </a:r>
            <a:r>
              <a:rPr lang="ko-KR" altLang="en-US" sz="2000" b="1" kern="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열화상카메라와 </a:t>
            </a:r>
            <a:r>
              <a:rPr lang="ko-KR" altLang="en-US" sz="2000" b="1" kern="0" dirty="0" err="1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딥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러닝을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이용한 농가피해방지 시스템’ </a:t>
            </a:r>
            <a:r>
              <a:rPr lang="ko-KR" altLang="en-US" sz="2000" kern="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을 제안하여 사회적 문제를 해결하고자 한다</a:t>
            </a:r>
            <a:r>
              <a:rPr lang="en-US" altLang="ko-KR" sz="2000" kern="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.</a:t>
            </a:r>
            <a:endParaRPr lang="ko-KR" altLang="en-US" sz="2000" kern="0" dirty="0">
              <a:solidFill>
                <a:srgbClr val="000000"/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7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54480" y="1934667"/>
            <a:ext cx="6817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+mj-lt"/>
                <a:ea typeface="나눔고딕 ExtraBold" panose="020D0904000000000000" pitchFamily="50" charset="-127"/>
              </a:rPr>
              <a:t>농가 인근으로의 야생동물 및 사람 접근 탐지</a:t>
            </a:r>
            <a:endParaRPr lang="ko-KR" altLang="en-US" sz="2500" b="1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4479" y="2411721"/>
            <a:ext cx="641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열화상 카메라와 적외선 카메라를 이용하여 생명체의 움직임을 탐지하여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움직임이 감지된다면 알림을 띄우고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어플리케이션을 통해 </a:t>
            </a:r>
            <a:r>
              <a:rPr lang="ko-KR" altLang="en-US" dirty="0" smtClean="0"/>
              <a:t>현재 </a:t>
            </a:r>
            <a:r>
              <a:rPr lang="ko-KR" altLang="en-US" dirty="0"/>
              <a:t>상황을 </a:t>
            </a:r>
            <a:r>
              <a:rPr lang="ko-KR" altLang="en-US" dirty="0" smtClean="0"/>
              <a:t>실시간으로 스트리밍해준다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4479" y="3858825"/>
            <a:ext cx="6176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딥러닝을</a:t>
            </a:r>
            <a:r>
              <a:rPr lang="ko-KR" altLang="en-US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활용하여 야생동물 및 사람 구분</a:t>
            </a:r>
            <a:endParaRPr lang="ko-KR" altLang="en-US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4477" y="4392105"/>
            <a:ext cx="6621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열화상 카메라에 탐지된 생물은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적외선 카메라에 탐지된 생물은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이용해 동물인지 사람인지 판단하여 농가 주인에게 알림을 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주체가 사람일 경우 도난 위험을 방지하기위해 적외선 카메라에서 자동으로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분간 녹화를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96468" y="365152"/>
            <a:ext cx="10596372" cy="645501"/>
            <a:chOff x="376428" y="365152"/>
            <a:chExt cx="10596372" cy="645501"/>
          </a:xfrm>
        </p:grpSpPr>
        <p:sp>
          <p:nvSpPr>
            <p:cNvPr id="13" name="TextBox 12"/>
            <p:cNvSpPr txBox="1"/>
            <p:nvPr/>
          </p:nvSpPr>
          <p:spPr>
            <a:xfrm>
              <a:off x="376428" y="365152"/>
              <a:ext cx="278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작품 설명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246277" y="1726055"/>
            <a:ext cx="2440534" cy="4143378"/>
            <a:chOff x="719760" y="1726055"/>
            <a:chExt cx="2440534" cy="41433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760" y="1726055"/>
              <a:ext cx="2440534" cy="146151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761" y="3187567"/>
              <a:ext cx="2440533" cy="143996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760" y="4627534"/>
              <a:ext cx="2440534" cy="1241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0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97038" y="1712244"/>
            <a:ext cx="6176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어플리케이션을 활용한 시스템 컨트롤</a:t>
            </a:r>
            <a:endParaRPr lang="ko-KR" altLang="en-US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7038" y="2189298"/>
            <a:ext cx="603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어플리케이션의 알림을 통해 농가 주인이 야생동물을 쫓을 것</a:t>
            </a:r>
            <a:r>
              <a:rPr lang="en-US" altLang="ko-KR" dirty="0"/>
              <a:t>(kick out mode)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포수에게 포획하라는 알림을 보낼 것</a:t>
            </a:r>
            <a:r>
              <a:rPr lang="en-US" altLang="ko-KR" dirty="0" smtClean="0"/>
              <a:t>(</a:t>
            </a:r>
            <a:r>
              <a:rPr lang="en-US" altLang="ko-KR" dirty="0"/>
              <a:t>catcher call mode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인지 </a:t>
            </a:r>
            <a:r>
              <a:rPr lang="ko-KR" altLang="en-US" dirty="0"/>
              <a:t>결정하도록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7038" y="3738658"/>
            <a:ext cx="6176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하드웨어를 이용한 처리</a:t>
            </a:r>
            <a:endParaRPr lang="ko-KR" altLang="en-US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7037" y="4271938"/>
            <a:ext cx="617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농가 주인이 어플리케이션을 통해 </a:t>
            </a:r>
            <a:r>
              <a:rPr lang="en-US" altLang="ko-KR" dirty="0" smtClean="0"/>
              <a:t>kick out </a:t>
            </a:r>
            <a:r>
              <a:rPr lang="ko-KR" altLang="en-US" dirty="0" smtClean="0"/>
              <a:t>모드를 선택하면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스피커를 통해 야생동물이 싫어하는 소리를 재생시키고</a:t>
            </a:r>
            <a:r>
              <a:rPr lang="en-US" altLang="ko-KR" dirty="0" smtClean="0"/>
              <a:t>, catcher call </a:t>
            </a:r>
            <a:r>
              <a:rPr lang="ko-KR" altLang="en-US" dirty="0" smtClean="0"/>
              <a:t>모드를 선택하면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포수에게 위치정보가 전송된다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일정시간 동안 포수가 수락하지 않으면 </a:t>
            </a:r>
            <a:r>
              <a:rPr lang="en-US" altLang="ko-KR" dirty="0"/>
              <a:t>k</a:t>
            </a:r>
            <a:r>
              <a:rPr lang="en-US" altLang="ko-KR" dirty="0" smtClean="0"/>
              <a:t>ick out </a:t>
            </a:r>
            <a:r>
              <a:rPr lang="ko-KR" altLang="en-US" dirty="0" smtClean="0"/>
              <a:t>모드로 자동 전환된다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73608" y="365152"/>
            <a:ext cx="10596372" cy="645501"/>
            <a:chOff x="376428" y="365152"/>
            <a:chExt cx="10596372" cy="645501"/>
          </a:xfrm>
        </p:grpSpPr>
        <p:sp>
          <p:nvSpPr>
            <p:cNvPr id="14" name="TextBox 13"/>
            <p:cNvSpPr txBox="1"/>
            <p:nvPr/>
          </p:nvSpPr>
          <p:spPr>
            <a:xfrm>
              <a:off x="376428" y="365152"/>
              <a:ext cx="278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작품 설명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12" y="1738934"/>
            <a:ext cx="1365944" cy="13659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57" y="4095272"/>
            <a:ext cx="1443021" cy="14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73608" y="365152"/>
            <a:ext cx="10596372" cy="645501"/>
            <a:chOff x="376428" y="365152"/>
            <a:chExt cx="10596372" cy="645501"/>
          </a:xfrm>
        </p:grpSpPr>
        <p:sp>
          <p:nvSpPr>
            <p:cNvPr id="4" name="TextBox 3"/>
            <p:cNvSpPr txBox="1"/>
            <p:nvPr/>
          </p:nvSpPr>
          <p:spPr>
            <a:xfrm>
              <a:off x="376428" y="365152"/>
              <a:ext cx="3842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기대효과 및 활용방안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08" y="1479918"/>
            <a:ext cx="1365943" cy="136594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540374" y="3385085"/>
            <a:ext cx="1682210" cy="1439092"/>
            <a:chOff x="1182227" y="3812876"/>
            <a:chExt cx="2294851" cy="1951687"/>
          </a:xfrm>
        </p:grpSpPr>
        <p:grpSp>
          <p:nvGrpSpPr>
            <p:cNvPr id="13" name="그룹 12"/>
            <p:cNvGrpSpPr/>
            <p:nvPr/>
          </p:nvGrpSpPr>
          <p:grpSpPr>
            <a:xfrm>
              <a:off x="1182227" y="3812876"/>
              <a:ext cx="2294851" cy="1432892"/>
              <a:chOff x="1182227" y="3812876"/>
              <a:chExt cx="2294851" cy="143289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82227" y="4058652"/>
                <a:ext cx="1187116" cy="1187116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186" y="3812876"/>
                <a:ext cx="1432892" cy="1432892"/>
              </a:xfrm>
              <a:prstGeom prst="rect">
                <a:avLst/>
              </a:prstGeom>
            </p:spPr>
          </p:pic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59129">
              <a:off x="1641116" y="4656211"/>
              <a:ext cx="1108352" cy="1108352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88260" y="4962264"/>
            <a:ext cx="1586438" cy="15864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77450" y="1924363"/>
            <a:ext cx="6176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야생동물로 인한 농가 피해액의 감소</a:t>
            </a:r>
            <a:endParaRPr lang="ko-KR" altLang="en-US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77450" y="3696669"/>
            <a:ext cx="688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야생동물 뿐만 아니라 외부 침입자 감시 또한 가능</a:t>
            </a:r>
            <a:endParaRPr lang="ko-KR" altLang="en-US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5576" y="5324596"/>
            <a:ext cx="75397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농가 보호 뿐만 아닌 묘지 보호</a:t>
            </a:r>
            <a:r>
              <a:rPr lang="en-US" altLang="ko-KR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야간 </a:t>
            </a:r>
            <a:r>
              <a:rPr lang="en-US" altLang="ko-KR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CCTV</a:t>
            </a:r>
            <a:r>
              <a:rPr lang="ko-KR" altLang="en-US" sz="2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활용 등 다양한 활용 가능</a:t>
            </a:r>
            <a:endParaRPr lang="ko-KR" altLang="en-US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9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0748" y="365152"/>
            <a:ext cx="10596372" cy="645501"/>
            <a:chOff x="376428" y="365152"/>
            <a:chExt cx="10596372" cy="645501"/>
          </a:xfrm>
        </p:grpSpPr>
        <p:sp>
          <p:nvSpPr>
            <p:cNvPr id="3" name="TextBox 2"/>
            <p:cNvSpPr txBox="1"/>
            <p:nvPr/>
          </p:nvSpPr>
          <p:spPr>
            <a:xfrm>
              <a:off x="376428" y="365152"/>
              <a:ext cx="3842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4. </a:t>
              </a:r>
              <a:r>
                <a:rPr lang="ko-KR" altLang="en-US" sz="28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개요도</a:t>
              </a:r>
              <a:endPara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497305" y="1010653"/>
              <a:ext cx="10475495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825376" y="1275842"/>
            <a:ext cx="10421744" cy="5261040"/>
            <a:chOff x="798990" y="22229"/>
            <a:chExt cx="10421744" cy="5261040"/>
          </a:xfrm>
        </p:grpSpPr>
        <p:pic>
          <p:nvPicPr>
            <p:cNvPr id="7" name="Picture 4" descr="openCVì ëí ì´ë¯¸ì§ ê²ìê²°ê³¼">
              <a:extLst>
                <a:ext uri="{FF2B5EF4-FFF2-40B4-BE49-F238E27FC236}">
                  <a16:creationId xmlns:a16="http://schemas.microsoft.com/office/drawing/2014/main" id="{10CFA605-1FFA-4351-A7CA-47C515420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371" y="2562799"/>
              <a:ext cx="510028" cy="628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gstreamerì ëí ì´ë¯¸ì§ ê²ìê²°ê³¼">
              <a:extLst>
                <a:ext uri="{FF2B5EF4-FFF2-40B4-BE49-F238E27FC236}">
                  <a16:creationId xmlns:a16="http://schemas.microsoft.com/office/drawing/2014/main" id="{87037043-224E-4843-9F4B-02E80D970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773" y="3873024"/>
              <a:ext cx="751095" cy="751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74A63A-A4A3-4184-88AB-8AE3616C004C}"/>
                </a:ext>
              </a:extLst>
            </p:cNvPr>
            <p:cNvSpPr/>
            <p:nvPr/>
          </p:nvSpPr>
          <p:spPr>
            <a:xfrm>
              <a:off x="798990" y="2162801"/>
              <a:ext cx="2996120" cy="3120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12" descr="http://download.seaicons.com/icons/icons8/ios7/512/Photo-Video-Slr-Camera-2-icon.png">
              <a:extLst>
                <a:ext uri="{FF2B5EF4-FFF2-40B4-BE49-F238E27FC236}">
                  <a16:creationId xmlns:a16="http://schemas.microsoft.com/office/drawing/2014/main" id="{D3781CD2-0095-4DC4-8339-CD321CF23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716" y="2308137"/>
              <a:ext cx="1113792" cy="111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8" descr="íìíë¡ì°ì ëí ì´ë¯¸ì§ ê²ìê²°ê³¼">
              <a:extLst>
                <a:ext uri="{FF2B5EF4-FFF2-40B4-BE49-F238E27FC236}">
                  <a16:creationId xmlns:a16="http://schemas.microsoft.com/office/drawing/2014/main" id="{FA63C197-684C-4ADA-BF6A-86197C464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253" y="4664245"/>
              <a:ext cx="1689146" cy="493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205EAF-D904-48C4-89E7-918923D74D2B}"/>
                </a:ext>
              </a:extLst>
            </p:cNvPr>
            <p:cNvGrpSpPr/>
            <p:nvPr/>
          </p:nvGrpSpPr>
          <p:grpSpPr>
            <a:xfrm>
              <a:off x="5897702" y="2548305"/>
              <a:ext cx="1091954" cy="1784412"/>
              <a:chOff x="5887376" y="2796466"/>
              <a:chExt cx="1091954" cy="1784412"/>
            </a:xfrm>
          </p:grpSpPr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D0F77C48-C59A-42A9-99AD-FE2E3A6CE90B}"/>
                  </a:ext>
                </a:extLst>
              </p:cNvPr>
              <p:cNvSpPr/>
              <p:nvPr/>
            </p:nvSpPr>
            <p:spPr>
              <a:xfrm>
                <a:off x="5887376" y="2796466"/>
                <a:ext cx="1091954" cy="1784412"/>
              </a:xfrm>
              <a:prstGeom prst="flowChartAlternate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3652E44-79AB-4C4D-9B23-B55B97AD7BD9}"/>
                  </a:ext>
                </a:extLst>
              </p:cNvPr>
              <p:cNvSpPr/>
              <p:nvPr/>
            </p:nvSpPr>
            <p:spPr>
              <a:xfrm>
                <a:off x="6026460" y="2922233"/>
                <a:ext cx="813785" cy="1276905"/>
              </a:xfrm>
              <a:prstGeom prst="flowChartAlternateProcess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순서도: 연결자 38">
                <a:extLst>
                  <a:ext uri="{FF2B5EF4-FFF2-40B4-BE49-F238E27FC236}">
                    <a16:creationId xmlns:a16="http://schemas.microsoft.com/office/drawing/2014/main" id="{C24E560C-29F2-4A81-829B-BDEDDB5C118D}"/>
                  </a:ext>
                </a:extLst>
              </p:cNvPr>
              <p:cNvSpPr/>
              <p:nvPr/>
            </p:nvSpPr>
            <p:spPr>
              <a:xfrm>
                <a:off x="6305652" y="4244552"/>
                <a:ext cx="274182" cy="274182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7DDAA8-5305-4B5E-A7D0-69F9E0789B80}"/>
                </a:ext>
              </a:extLst>
            </p:cNvPr>
            <p:cNvSpPr txBox="1"/>
            <p:nvPr/>
          </p:nvSpPr>
          <p:spPr>
            <a:xfrm>
              <a:off x="912792" y="3809843"/>
              <a:ext cx="11814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Thermal Imaging Camera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97E3A2-1DCF-45E5-B5C1-F95BE543CB10}"/>
                </a:ext>
              </a:extLst>
            </p:cNvPr>
            <p:cNvSpPr txBox="1"/>
            <p:nvPr/>
          </p:nvSpPr>
          <p:spPr>
            <a:xfrm>
              <a:off x="912237" y="2609220"/>
              <a:ext cx="1181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Web</a:t>
              </a:r>
            </a:p>
            <a:p>
              <a:r>
                <a:rPr lang="en-US" altLang="ko-KR" b="1" dirty="0"/>
                <a:t>Camera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5FAD0A-04F8-48E8-AEC4-1279C8415AB6}"/>
                </a:ext>
              </a:extLst>
            </p:cNvPr>
            <p:cNvSpPr txBox="1"/>
            <p:nvPr/>
          </p:nvSpPr>
          <p:spPr>
            <a:xfrm>
              <a:off x="3788056" y="3107072"/>
              <a:ext cx="192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Detect &amp; Alarm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6CE148-D906-40EE-8FA4-3E3929F0BA15}"/>
                </a:ext>
              </a:extLst>
            </p:cNvPr>
            <p:cNvSpPr/>
            <p:nvPr/>
          </p:nvSpPr>
          <p:spPr>
            <a:xfrm>
              <a:off x="8755636" y="2365956"/>
              <a:ext cx="2465098" cy="25129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4" descr="ì»´í¨í° ìë²ì ëí ì´ë¯¸ì§ ê²ìê²°ê³¼">
              <a:extLst>
                <a:ext uri="{FF2B5EF4-FFF2-40B4-BE49-F238E27FC236}">
                  <a16:creationId xmlns:a16="http://schemas.microsoft.com/office/drawing/2014/main" id="{326D430A-D366-4178-9259-E45D4133E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993" y="263382"/>
              <a:ext cx="985969" cy="1513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6" descr="ë°ì´í° ë² ì´ì¤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28016047-21F2-4D96-9E95-BE98AB03A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905" y="22229"/>
              <a:ext cx="1431868" cy="1431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017B97-266B-4ED8-9D7F-8642DA3EEEB3}"/>
                </a:ext>
              </a:extLst>
            </p:cNvPr>
            <p:cNvSpPr txBox="1"/>
            <p:nvPr/>
          </p:nvSpPr>
          <p:spPr>
            <a:xfrm>
              <a:off x="7167907" y="3070538"/>
              <a:ext cx="1832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Control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7F3B60-70BF-442F-9310-1C29BB987BC0}"/>
                </a:ext>
              </a:extLst>
            </p:cNvPr>
            <p:cNvSpPr txBox="1"/>
            <p:nvPr/>
          </p:nvSpPr>
          <p:spPr>
            <a:xfrm>
              <a:off x="6850571" y="585926"/>
              <a:ext cx="1192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GPU Server</a:t>
              </a:r>
              <a:endParaRPr lang="ko-KR" altLang="en-US" b="1" dirty="0"/>
            </a:p>
          </p:txBody>
        </p:sp>
        <p:pic>
          <p:nvPicPr>
            <p:cNvPr id="21" name="Picture 32" descr="mysqlì ëí ì´ë¯¸ì§ ê²ìê²°ê³¼">
              <a:extLst>
                <a:ext uri="{FF2B5EF4-FFF2-40B4-BE49-F238E27FC236}">
                  <a16:creationId xmlns:a16="http://schemas.microsoft.com/office/drawing/2014/main" id="{6A259BB1-EC2E-41A1-8FCC-1DF1261FC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522" y="784110"/>
              <a:ext cx="1671643" cy="86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7153BBE-A0EA-461B-8554-DF81679E3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877" y="1572917"/>
              <a:ext cx="1639332" cy="4471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280A945-ECCD-455A-9D37-30E4ED026556}"/>
                </a:ext>
              </a:extLst>
            </p:cNvPr>
            <p:cNvCxnSpPr>
              <a:cxnSpLocks/>
            </p:cNvCxnSpPr>
            <p:nvPr/>
          </p:nvCxnSpPr>
          <p:spPr>
            <a:xfrm>
              <a:off x="6049351" y="1768784"/>
              <a:ext cx="352046" cy="5763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FEDE88D-53F8-4BDF-B7E0-6E52FFFD1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047" y="1744343"/>
              <a:ext cx="255915" cy="6007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80BAD27-0A73-4C77-8508-D8E3C76A4F29}"/>
                </a:ext>
              </a:extLst>
            </p:cNvPr>
            <p:cNvCxnSpPr>
              <a:cxnSpLocks/>
            </p:cNvCxnSpPr>
            <p:nvPr/>
          </p:nvCxnSpPr>
          <p:spPr>
            <a:xfrm>
              <a:off x="4664533" y="791494"/>
              <a:ext cx="10187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3604C1-5D11-4795-80B6-6CEBF9DED6AA}"/>
                </a:ext>
              </a:extLst>
            </p:cNvPr>
            <p:cNvSpPr txBox="1"/>
            <p:nvPr/>
          </p:nvSpPr>
          <p:spPr>
            <a:xfrm>
              <a:off x="1294582" y="1719285"/>
              <a:ext cx="2004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Input</a:t>
              </a:r>
              <a:endParaRPr lang="ko-KR" altLang="en-US" sz="20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63FE0C-BD26-453C-8A14-406671976BE0}"/>
                </a:ext>
              </a:extLst>
            </p:cNvPr>
            <p:cNvSpPr txBox="1"/>
            <p:nvPr/>
          </p:nvSpPr>
          <p:spPr>
            <a:xfrm>
              <a:off x="9010960" y="1893314"/>
              <a:ext cx="2004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Output</a:t>
              </a:r>
              <a:endParaRPr lang="ko-KR" altLang="en-US" sz="2000" b="1" dirty="0"/>
            </a:p>
          </p:txBody>
        </p:sp>
        <p:sp>
          <p:nvSpPr>
            <p:cNvPr id="28" name="화살표: 오른쪽 37">
              <a:extLst>
                <a:ext uri="{FF2B5EF4-FFF2-40B4-BE49-F238E27FC236}">
                  <a16:creationId xmlns:a16="http://schemas.microsoft.com/office/drawing/2014/main" id="{5B1C665B-8EB2-478C-B19D-F32517B351B7}"/>
                </a:ext>
              </a:extLst>
            </p:cNvPr>
            <p:cNvSpPr/>
            <p:nvPr/>
          </p:nvSpPr>
          <p:spPr>
            <a:xfrm>
              <a:off x="4084755" y="3494214"/>
              <a:ext cx="1313184" cy="318490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39">
              <a:extLst>
                <a:ext uri="{FF2B5EF4-FFF2-40B4-BE49-F238E27FC236}">
                  <a16:creationId xmlns:a16="http://schemas.microsoft.com/office/drawing/2014/main" id="{72C3DC3A-2771-4450-A19A-EB545718AED9}"/>
                </a:ext>
              </a:extLst>
            </p:cNvPr>
            <p:cNvSpPr/>
            <p:nvPr/>
          </p:nvSpPr>
          <p:spPr>
            <a:xfrm>
              <a:off x="7442416" y="3455938"/>
              <a:ext cx="1239970" cy="369332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BB355-3569-4ADF-932A-CB09D1B2040E}"/>
                </a:ext>
              </a:extLst>
            </p:cNvPr>
            <p:cNvSpPr txBox="1"/>
            <p:nvPr/>
          </p:nvSpPr>
          <p:spPr>
            <a:xfrm>
              <a:off x="5672742" y="4436305"/>
              <a:ext cx="1602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Application</a:t>
              </a:r>
              <a:endParaRPr lang="ko-KR" altLang="en-US" sz="1600" b="1" dirty="0"/>
            </a:p>
          </p:txBody>
        </p:sp>
        <p:pic>
          <p:nvPicPr>
            <p:cNvPr id="31" name="Picture 16" descr="ê´ë ¨ ì´ë¯¸ì§">
              <a:extLst>
                <a:ext uri="{FF2B5EF4-FFF2-40B4-BE49-F238E27FC236}">
                  <a16:creationId xmlns:a16="http://schemas.microsoft.com/office/drawing/2014/main" id="{6B08E1F7-0B9A-4DFA-8309-C85484A1D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885" y="3677378"/>
              <a:ext cx="970888" cy="97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4B2746-C576-4DC0-9A56-8BF4EFD72FE1}"/>
                </a:ext>
              </a:extLst>
            </p:cNvPr>
            <p:cNvSpPr/>
            <p:nvPr/>
          </p:nvSpPr>
          <p:spPr>
            <a:xfrm>
              <a:off x="9078537" y="3175998"/>
              <a:ext cx="1857045" cy="4857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포수 도움 요청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839B6EA-987F-4BD9-ADEC-081FF4DB7BB3}"/>
                </a:ext>
              </a:extLst>
            </p:cNvPr>
            <p:cNvSpPr/>
            <p:nvPr/>
          </p:nvSpPr>
          <p:spPr>
            <a:xfrm>
              <a:off x="9078537" y="3826723"/>
              <a:ext cx="1857045" cy="7806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야생동물 퇴치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29B2E7A-C01D-4280-BE28-A5AA4CE8057F}"/>
                </a:ext>
              </a:extLst>
            </p:cNvPr>
            <p:cNvSpPr/>
            <p:nvPr/>
          </p:nvSpPr>
          <p:spPr>
            <a:xfrm>
              <a:off x="9084906" y="2545231"/>
              <a:ext cx="1857045" cy="4857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스트리밍 확인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FD4282-B040-457C-A45A-9C5E4E55A90E}"/>
                </a:ext>
              </a:extLst>
            </p:cNvPr>
            <p:cNvSpPr txBox="1"/>
            <p:nvPr/>
          </p:nvSpPr>
          <p:spPr>
            <a:xfrm>
              <a:off x="4504184" y="196694"/>
              <a:ext cx="13394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/>
                <a:t>Save Database</a:t>
              </a:r>
              <a:endParaRPr lang="ko-KR" altLang="en-US" sz="15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C93364-A652-4DBC-A8B1-A2C809388DBE}"/>
                </a:ext>
              </a:extLst>
            </p:cNvPr>
            <p:cNvSpPr/>
            <p:nvPr/>
          </p:nvSpPr>
          <p:spPr>
            <a:xfrm>
              <a:off x="5609885" y="3210660"/>
              <a:ext cx="1728230" cy="6071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농장주</a:t>
              </a:r>
              <a:r>
                <a:rPr lang="en-US" altLang="ko-KR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포수 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0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508</Words>
  <Application>Microsoft Office PowerPoint</Application>
  <PresentationFormat>와이드스크린</PresentationFormat>
  <Paragraphs>96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hyosun</dc:creator>
  <cp:lastModifiedBy>choi hyosun</cp:lastModifiedBy>
  <cp:revision>126</cp:revision>
  <dcterms:created xsi:type="dcterms:W3CDTF">2019-03-25T08:12:21Z</dcterms:created>
  <dcterms:modified xsi:type="dcterms:W3CDTF">2019-03-28T07:34:13Z</dcterms:modified>
</cp:coreProperties>
</file>