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9" r:id="rId3"/>
    <p:sldId id="270" r:id="rId4"/>
    <p:sldId id="276" r:id="rId5"/>
    <p:sldId id="274" r:id="rId6"/>
    <p:sldId id="275" r:id="rId7"/>
    <p:sldId id="272" r:id="rId8"/>
    <p:sldId id="277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hyosun" initials="ch" lastIdx="1" clrIdx="0">
    <p:extLst>
      <p:ext uri="{19B8F6BF-5375-455C-9EA6-DF929625EA0E}">
        <p15:presenceInfo xmlns:p15="http://schemas.microsoft.com/office/powerpoint/2012/main" userId="fa6fcf501a4fc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234"/>
    <a:srgbClr val="FFFFFF"/>
    <a:srgbClr val="FD8003"/>
    <a:srgbClr val="FBE5D6"/>
    <a:srgbClr val="B5D99F"/>
    <a:srgbClr val="CCE5BD"/>
    <a:srgbClr val="BADBA5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27471-93CB-4560-8027-465EEB20B3D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B4494-C4E4-4DF2-8845-26BF28998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8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B4494-C4E4-4DF2-8845-26BF289989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1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B6D81-F093-4928-8E54-713F1E7FE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E943C5-1C35-4DB0-97CB-1C85C004B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CEFF4-A347-42DD-AE15-C0D7F2F0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BE04-31E2-4B7C-8C0A-66BE8A218F52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14E8D-387C-436D-8CAB-9AE2CB20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C616F-B97E-4CC0-806F-BD51D5C0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B84-1D99-4DC8-B5FC-F6CABF83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0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8DF13-0AF0-4798-B78A-700BF8A1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9A5A3D-E9C1-46F3-AA28-74CA1BE99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439D8-F21A-4EE2-BC7F-9ADA3E12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BE04-31E2-4B7C-8C0A-66BE8A218F52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CA29B-44E1-45F5-8EDD-8C15186A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8E26D-2D5A-405D-9F50-8D581E82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B84-1D99-4DC8-B5FC-F6CABF83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3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6F9F6-03AB-46C4-8A3D-AE74CA10C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0CD47-E981-4DF2-A87B-9207AF22F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05A5E-279F-451E-B2E8-77B669A5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BE04-31E2-4B7C-8C0A-66BE8A218F52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76B48-DC05-4C38-9BB2-067F2D00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F4A3A-6831-4723-8385-507A9DFB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B84-1D99-4DC8-B5FC-F6CABF83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9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8418D-EEC6-4218-83D0-5DF2DD67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4779D-DB06-4330-AE82-1B7FA2EA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6812B-D446-411E-8624-8694CECF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BE04-31E2-4B7C-8C0A-66BE8A218F52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E4C07-B8DA-46B7-8EAD-D436E54B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C744A-2A5A-4231-A040-24C62C67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B84-1D99-4DC8-B5FC-F6CABF83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AB2BD-A485-47AA-B58F-F2AED039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2016F-98E4-4F1A-B9C1-FF45EAA7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470C4-A11A-43FC-8628-50DBAA7B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BE04-31E2-4B7C-8C0A-66BE8A218F52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964F5-AEA7-48AA-B083-83AAEB24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72376-4598-47DB-8ECC-F4EAB5C5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B84-1D99-4DC8-B5FC-F6CABF83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8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2C447-157E-449B-8D04-25AB21AF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718FA-A0B5-4BBE-B084-452BCB96C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F8D3D5-6F98-49F8-BB54-F48CC9BA9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1113D-46C2-4A4E-B0C8-06B2C38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BE04-31E2-4B7C-8C0A-66BE8A218F52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1FF7B3-666E-4B8D-A5F4-D139E198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3764F-81BE-4102-976F-C46ABEBC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B84-1D99-4DC8-B5FC-F6CABF83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7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AC59B-51FB-476E-97C4-8D434452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CE545-0D0F-412A-8C9F-61843764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E4979-8787-48B0-B2AA-3A840FD46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6228DA-FB89-4300-8796-5DF802769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1962D1-8671-4177-8792-F4F2A3472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F3DE17-C99C-41D1-8A17-1FA78985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BE04-31E2-4B7C-8C0A-66BE8A218F52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D3CAF-B0B0-45D8-8317-20BA8D2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ABBC15-44F3-471A-9ABB-6532273A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B84-1D99-4DC8-B5FC-F6CABF83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7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83FEF-8029-4E22-98F7-7199C373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5B2C22-1580-4A6F-89D1-09E6A59E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BE04-31E2-4B7C-8C0A-66BE8A218F52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FE5FFE-2362-4B90-ADE2-25C9365B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23C120-7AD7-428A-A427-66B3699A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B84-1D99-4DC8-B5FC-F6CABF83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9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E1E39-A3FC-4957-B31F-23F42568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BE04-31E2-4B7C-8C0A-66BE8A218F52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4D4F1C-AA60-4DBF-BC2F-FFBAD0B7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A9850-A3E2-4240-96BC-BF80561E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B84-1D99-4DC8-B5FC-F6CABF83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393A0-517E-4F48-996B-4A1E7FE5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B2998-4DAF-4C53-BCF1-0521E5A9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AA9BF-41DB-4E19-ABF4-5A7E18E8B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09047-7ABA-43D4-B5D0-EB7BFEA3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BE04-31E2-4B7C-8C0A-66BE8A218F52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A4561-1394-4102-83D1-22D8D2BB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2666C-EE72-4765-9279-3CABCB4F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B84-1D99-4DC8-B5FC-F6CABF83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27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7A45-76F5-4EE8-BBC6-2C5A77D2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F564C-9081-4C77-898C-F6FAB393D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A4F45-ADA8-4076-BF76-F276AB6EA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74DF1-4305-4906-AC45-9CE11318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BE04-31E2-4B7C-8C0A-66BE8A218F52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D008C-9A50-4AF3-AB06-A9BB4E20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3AC58-CE2D-477F-94B2-4D69512D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7B84-1D99-4DC8-B5FC-F6CABF83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BDE55-49E0-455F-97B1-8BD5CF7F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03CE7-28E8-42AF-8329-BC5233C3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3EDE0-EFDF-42B0-B593-2F9C47937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7BE04-31E2-4B7C-8C0A-66BE8A218F52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5CF8A-7E0D-4647-96BA-86D17D57E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3A6AB-88CA-4A0D-BE8B-8D394B8DC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7B84-1D99-4DC8-B5FC-F6CABF83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3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jpeg"/><Relationship Id="rId5" Type="http://schemas.openxmlformats.org/officeDocument/2006/relationships/image" Target="../media/image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2.jpeg"/><Relationship Id="rId7" Type="http://schemas.openxmlformats.org/officeDocument/2006/relationships/image" Target="../media/image4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1.jpeg"/><Relationship Id="rId10" Type="http://schemas.openxmlformats.org/officeDocument/2006/relationships/image" Target="../media/image10.jpeg"/><Relationship Id="rId4" Type="http://schemas.openxmlformats.org/officeDocument/2006/relationships/image" Target="../media/image43.png"/><Relationship Id="rId9" Type="http://schemas.openxmlformats.org/officeDocument/2006/relationships/image" Target="../media/image4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줄무늬 1">
            <a:extLst>
              <a:ext uri="{FF2B5EF4-FFF2-40B4-BE49-F238E27FC236}">
                <a16:creationId xmlns:a16="http://schemas.microsoft.com/office/drawing/2014/main" id="{71953784-320C-446B-8BF9-7A1C7E362579}"/>
              </a:ext>
            </a:extLst>
          </p:cNvPr>
          <p:cNvSpPr/>
          <p:nvPr/>
        </p:nvSpPr>
        <p:spPr>
          <a:xfrm>
            <a:off x="0" y="0"/>
            <a:ext cx="1512916" cy="1446415"/>
          </a:xfrm>
          <a:prstGeom prst="diagStrip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81EEA-B26D-42D4-9572-9F7ECBF26A50}"/>
              </a:ext>
            </a:extLst>
          </p:cNvPr>
          <p:cNvSpPr txBox="1"/>
          <p:nvPr/>
        </p:nvSpPr>
        <p:spPr>
          <a:xfrm>
            <a:off x="2039447" y="4176498"/>
            <a:ext cx="84048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+mj-lt"/>
                <a:ea typeface="맑은 고딕" panose="020B0503020000020004" pitchFamily="50" charset="-127"/>
              </a:rPr>
              <a:t>열화상 카메라와 </a:t>
            </a:r>
            <a:r>
              <a:rPr lang="ko-KR" altLang="en-US" sz="2500" b="1" dirty="0" err="1">
                <a:latin typeface="+mj-lt"/>
                <a:ea typeface="맑은 고딕" panose="020B0503020000020004" pitchFamily="50" charset="-127"/>
              </a:rPr>
              <a:t>딥러닝을</a:t>
            </a:r>
            <a:r>
              <a:rPr lang="ko-KR" altLang="en-US" sz="2500" b="1" dirty="0">
                <a:latin typeface="+mj-lt"/>
                <a:ea typeface="맑은 고딕" panose="020B0503020000020004" pitchFamily="50" charset="-127"/>
              </a:rPr>
              <a:t> 이용한 농가피해방지 시스템</a:t>
            </a:r>
            <a:endParaRPr lang="en-US" altLang="ko-KR" sz="2500" b="1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1518CE07-C06F-4F11-8D1C-B403C850E434}"/>
              </a:ext>
            </a:extLst>
          </p:cNvPr>
          <p:cNvSpPr/>
          <p:nvPr/>
        </p:nvSpPr>
        <p:spPr>
          <a:xfrm rot="10800000">
            <a:off x="10679084" y="5411585"/>
            <a:ext cx="1512916" cy="1446415"/>
          </a:xfrm>
          <a:prstGeom prst="diagStrip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81EEA-B26D-42D4-9572-9F7ECBF26A50}"/>
              </a:ext>
            </a:extLst>
          </p:cNvPr>
          <p:cNvSpPr txBox="1"/>
          <p:nvPr/>
        </p:nvSpPr>
        <p:spPr>
          <a:xfrm>
            <a:off x="2262457" y="1687845"/>
            <a:ext cx="795884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>
                <a:latin typeface="+mj-lt"/>
                <a:ea typeface="맑은 고딕" panose="020B0503020000020004" pitchFamily="50" charset="-127"/>
              </a:rPr>
              <a:t>제 </a:t>
            </a:r>
            <a:r>
              <a:rPr lang="en-US" altLang="ko-KR" sz="4500" b="1" dirty="0" smtClean="0">
                <a:latin typeface="+mj-lt"/>
                <a:ea typeface="맑은 고딕" panose="020B0503020000020004" pitchFamily="50" charset="-127"/>
              </a:rPr>
              <a:t>1</a:t>
            </a:r>
            <a:r>
              <a:rPr lang="ko-KR" altLang="en-US" sz="4500" b="1" dirty="0" smtClean="0">
                <a:latin typeface="+mj-lt"/>
                <a:ea typeface="맑은 고딕" panose="020B0503020000020004" pitchFamily="50" charset="-127"/>
              </a:rPr>
              <a:t>회 </a:t>
            </a:r>
            <a:r>
              <a:rPr lang="en-US" altLang="ko-KR" sz="4500" b="1" dirty="0" smtClean="0">
                <a:latin typeface="+mj-lt"/>
                <a:ea typeface="맑은 고딕" panose="020B0503020000020004" pitchFamily="50" charset="-127"/>
              </a:rPr>
              <a:t>2019 ICT </a:t>
            </a:r>
            <a:r>
              <a:rPr lang="ko-KR" altLang="en-US" sz="4500" b="1" dirty="0" smtClean="0">
                <a:latin typeface="+mj-lt"/>
                <a:ea typeface="맑은 고딕" panose="020B0503020000020004" pitchFamily="50" charset="-127"/>
              </a:rPr>
              <a:t>융합</a:t>
            </a:r>
            <a:endParaRPr lang="en-US" altLang="ko-KR" sz="4500" b="1" dirty="0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4500" b="1" dirty="0" smtClean="0">
                <a:latin typeface="+mj-lt"/>
                <a:ea typeface="맑은 고딕" panose="020B0503020000020004" pitchFamily="50" charset="-127"/>
              </a:rPr>
              <a:t>졸업작품 </a:t>
            </a:r>
            <a:r>
              <a:rPr lang="ko-KR" altLang="en-US" sz="4500" b="1" dirty="0" err="1" smtClean="0">
                <a:latin typeface="+mj-lt"/>
                <a:ea typeface="맑은 고딕" panose="020B0503020000020004" pitchFamily="50" charset="-127"/>
              </a:rPr>
              <a:t>챌린지</a:t>
            </a:r>
            <a:r>
              <a:rPr lang="ko-KR" altLang="en-US" sz="4500" b="1" dirty="0" smtClean="0">
                <a:latin typeface="+mj-lt"/>
                <a:ea typeface="맑은 고딕" panose="020B0503020000020004" pitchFamily="50" charset="-127"/>
              </a:rPr>
              <a:t> 공모전</a:t>
            </a:r>
            <a:endParaRPr lang="en-US" altLang="ko-KR" sz="4500" b="1" dirty="0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4500" b="1" dirty="0" err="1" smtClean="0">
                <a:latin typeface="+mj-lt"/>
                <a:ea typeface="맑은 고딕" panose="020B0503020000020004" pitchFamily="50" charset="-127"/>
              </a:rPr>
              <a:t>제안설명서</a:t>
            </a:r>
            <a:endParaRPr lang="en-US" altLang="ko-KR" sz="4500" b="1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535084" y="5202238"/>
            <a:ext cx="9144000" cy="969962"/>
          </a:xfrm>
        </p:spPr>
        <p:txBody>
          <a:bodyPr/>
          <a:lstStyle/>
          <a:p>
            <a:pPr algn="r"/>
            <a:r>
              <a:rPr lang="ko-KR" altLang="en-US" b="1" dirty="0" smtClean="0">
                <a:latin typeface="+mj-lt"/>
                <a:ea typeface="맑은 고딕" panose="020B0503020000020004" pitchFamily="50" charset="-127"/>
              </a:rPr>
              <a:t>경북대학교</a:t>
            </a:r>
            <a:endParaRPr lang="en-US" altLang="ko-KR" b="1" dirty="0" smtClean="0">
              <a:latin typeface="+mj-lt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 err="1" smtClean="0">
                <a:latin typeface="+mj-lt"/>
                <a:ea typeface="맑은 고딕" panose="020B0503020000020004" pitchFamily="50" charset="-127"/>
              </a:rPr>
              <a:t>신승민</a:t>
            </a:r>
            <a:r>
              <a:rPr lang="en-US" altLang="ko-KR" b="1" dirty="0" smtClean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+mj-lt"/>
                <a:ea typeface="맑은 고딕" panose="020B0503020000020004" pitchFamily="50" charset="-127"/>
              </a:rPr>
              <a:t>이상훈</a:t>
            </a:r>
            <a:r>
              <a:rPr lang="en-US" altLang="ko-KR" b="1" dirty="0" smtClean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latin typeface="+mj-lt"/>
                <a:ea typeface="맑은 고딕" panose="020B0503020000020004" pitchFamily="50" charset="-127"/>
              </a:rPr>
              <a:t>최효선</a:t>
            </a:r>
            <a:endParaRPr lang="ko-KR" altLang="en-US" b="1" dirty="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1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EF52F23-7332-48F8-8F19-3ADECD2E32DC}"/>
              </a:ext>
            </a:extLst>
          </p:cNvPr>
          <p:cNvSpPr/>
          <p:nvPr/>
        </p:nvSpPr>
        <p:spPr>
          <a:xfrm>
            <a:off x="817241" y="1194091"/>
            <a:ext cx="5764192" cy="775504"/>
          </a:xfrm>
          <a:prstGeom prst="round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농가 인근으로의 야생동물 및 사람 접근 탐지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50F072-E13C-4839-88EA-C6AB99FB2050}"/>
              </a:ext>
            </a:extLst>
          </p:cNvPr>
          <p:cNvSpPr/>
          <p:nvPr/>
        </p:nvSpPr>
        <p:spPr>
          <a:xfrm>
            <a:off x="868142" y="2718099"/>
            <a:ext cx="5764192" cy="775504"/>
          </a:xfrm>
          <a:prstGeom prst="round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딥러닝을</a:t>
            </a:r>
            <a:r>
              <a:rPr lang="ko-KR" altLang="en-US" b="1" dirty="0">
                <a:solidFill>
                  <a:schemeClr val="bg1"/>
                </a:solidFill>
              </a:rPr>
              <a:t> 활용하여 야생동물 및 사람 구분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D5FE73F-888F-4E80-A7B4-A11329EA18FA}"/>
              </a:ext>
            </a:extLst>
          </p:cNvPr>
          <p:cNvSpPr/>
          <p:nvPr/>
        </p:nvSpPr>
        <p:spPr>
          <a:xfrm>
            <a:off x="3308398" y="2091729"/>
            <a:ext cx="781879" cy="519896"/>
          </a:xfrm>
          <a:prstGeom prst="downArrow">
            <a:avLst/>
          </a:prstGeom>
          <a:solidFill>
            <a:srgbClr val="B5D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6D0E6E6-C06D-45C8-A909-900506AE0D0C}"/>
              </a:ext>
            </a:extLst>
          </p:cNvPr>
          <p:cNvSpPr/>
          <p:nvPr/>
        </p:nvSpPr>
        <p:spPr>
          <a:xfrm>
            <a:off x="5679840" y="4242139"/>
            <a:ext cx="5764192" cy="775504"/>
          </a:xfrm>
          <a:prstGeom prst="round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어플리케이션을 활용한 시스템 컨트롤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1AB76D35-D729-4B09-8B13-CAF74F5B3420}"/>
              </a:ext>
            </a:extLst>
          </p:cNvPr>
          <p:cNvSpPr/>
          <p:nvPr/>
        </p:nvSpPr>
        <p:spPr>
          <a:xfrm>
            <a:off x="5705060" y="3620804"/>
            <a:ext cx="781879" cy="519896"/>
          </a:xfrm>
          <a:prstGeom prst="downArrow">
            <a:avLst/>
          </a:prstGeom>
          <a:solidFill>
            <a:srgbClr val="B5D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93E4EF6-26F3-485D-AFFD-8D4314634795}"/>
              </a:ext>
            </a:extLst>
          </p:cNvPr>
          <p:cNvSpPr/>
          <p:nvPr/>
        </p:nvSpPr>
        <p:spPr>
          <a:xfrm>
            <a:off x="5679840" y="5766179"/>
            <a:ext cx="5764192" cy="775504"/>
          </a:xfrm>
          <a:prstGeom prst="round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하드웨어를 이용한 처리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1DF38815-1D07-43D3-9A27-2F3B2B2265F6}"/>
              </a:ext>
            </a:extLst>
          </p:cNvPr>
          <p:cNvSpPr/>
          <p:nvPr/>
        </p:nvSpPr>
        <p:spPr>
          <a:xfrm>
            <a:off x="8120096" y="5139809"/>
            <a:ext cx="781879" cy="519896"/>
          </a:xfrm>
          <a:prstGeom prst="downArrow">
            <a:avLst/>
          </a:prstGeom>
          <a:solidFill>
            <a:srgbClr val="B5D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E39C008-2C7C-4417-95F2-BBE33AF8497A}"/>
              </a:ext>
            </a:extLst>
          </p:cNvPr>
          <p:cNvSpPr/>
          <p:nvPr/>
        </p:nvSpPr>
        <p:spPr>
          <a:xfrm>
            <a:off x="6664186" y="1064979"/>
            <a:ext cx="5302567" cy="9567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tx1"/>
                </a:solidFill>
              </a:rPr>
              <a:t>농가 </a:t>
            </a:r>
            <a:r>
              <a:rPr lang="ko-KR" altLang="en-US" sz="1500" dirty="0">
                <a:solidFill>
                  <a:schemeClr val="tx1"/>
                </a:solidFill>
              </a:rPr>
              <a:t>주위로의 위협이 될 </a:t>
            </a:r>
            <a:r>
              <a:rPr lang="ko-KR" altLang="en-US" sz="1500" dirty="0" smtClean="0">
                <a:solidFill>
                  <a:schemeClr val="tx1"/>
                </a:solidFill>
              </a:rPr>
              <a:t>만한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의미 있는 이벤트가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  </a:t>
            </a:r>
            <a:r>
              <a:rPr lang="ko-KR" altLang="en-US" sz="1500" dirty="0" smtClean="0">
                <a:solidFill>
                  <a:schemeClr val="tx1"/>
                </a:solidFill>
              </a:rPr>
              <a:t>감지될 경우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딥러닝을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활용하여 이벤트의 </a:t>
            </a:r>
            <a:r>
              <a:rPr lang="ko-KR" altLang="en-US" sz="1500" dirty="0" smtClean="0">
                <a:solidFill>
                  <a:schemeClr val="tx1"/>
                </a:solidFill>
              </a:rPr>
              <a:t>주체</a:t>
            </a:r>
            <a:r>
              <a:rPr lang="ko-KR" altLang="en-US" sz="1500" dirty="0" smtClean="0">
                <a:solidFill>
                  <a:schemeClr val="tx1"/>
                </a:solidFill>
              </a:rPr>
              <a:t>를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  </a:t>
            </a:r>
            <a:r>
              <a:rPr lang="ko-KR" altLang="en-US" sz="1500" dirty="0" smtClean="0">
                <a:solidFill>
                  <a:schemeClr val="tx1"/>
                </a:solidFill>
              </a:rPr>
              <a:t>정확히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구분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D1CEC60-AB69-4C83-B6CF-3BDAB6810C8F}"/>
              </a:ext>
            </a:extLst>
          </p:cNvPr>
          <p:cNvSpPr/>
          <p:nvPr/>
        </p:nvSpPr>
        <p:spPr>
          <a:xfrm>
            <a:off x="6664186" y="2526316"/>
            <a:ext cx="5208700" cy="9567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  </a:t>
            </a:r>
            <a:r>
              <a:rPr lang="ko-KR" altLang="en-US" sz="1500" dirty="0" smtClean="0">
                <a:solidFill>
                  <a:schemeClr val="tx1"/>
                </a:solidFill>
              </a:rPr>
              <a:t>움직임의 </a:t>
            </a:r>
            <a:r>
              <a:rPr lang="ko-KR" altLang="en-US" sz="1500" dirty="0">
                <a:solidFill>
                  <a:schemeClr val="tx1"/>
                </a:solidFill>
              </a:rPr>
              <a:t>주체가 야생동물일 경우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농가 </a:t>
            </a:r>
            <a:r>
              <a:rPr lang="ko-KR" altLang="en-US" sz="1500" dirty="0">
                <a:solidFill>
                  <a:schemeClr val="tx1"/>
                </a:solidFill>
              </a:rPr>
              <a:t>주인은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어플리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   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케이션을</a:t>
            </a:r>
            <a:r>
              <a:rPr lang="ko-KR" altLang="en-US" sz="1500" dirty="0" smtClean="0">
                <a:solidFill>
                  <a:schemeClr val="tx1"/>
                </a:solidFill>
              </a:rPr>
              <a:t> 통해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야생동물을 </a:t>
            </a:r>
            <a:r>
              <a:rPr lang="ko-KR" altLang="en-US" sz="1500" dirty="0">
                <a:solidFill>
                  <a:schemeClr val="tx1"/>
                </a:solidFill>
              </a:rPr>
              <a:t>포획할 것인지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쫓아낼 </a:t>
            </a:r>
            <a:r>
              <a:rPr lang="ko-KR" altLang="en-US" sz="1500" dirty="0" smtClean="0">
                <a:solidFill>
                  <a:schemeClr val="tx1"/>
                </a:solidFill>
              </a:rPr>
              <a:t>것인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  </a:t>
            </a:r>
            <a:r>
              <a:rPr lang="ko-KR" altLang="en-US" sz="1500" dirty="0" smtClean="0">
                <a:solidFill>
                  <a:schemeClr val="tx1"/>
                </a:solidFill>
              </a:rPr>
              <a:t>지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Mode </a:t>
            </a:r>
            <a:r>
              <a:rPr lang="ko-KR" altLang="en-US" sz="1500" dirty="0">
                <a:solidFill>
                  <a:schemeClr val="tx1"/>
                </a:solidFill>
              </a:rPr>
              <a:t>선택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7F0D94B-CD38-453A-B9C3-BDCCACD2E8DE}"/>
              </a:ext>
            </a:extLst>
          </p:cNvPr>
          <p:cNvSpPr/>
          <p:nvPr/>
        </p:nvSpPr>
        <p:spPr>
          <a:xfrm>
            <a:off x="6664186" y="3393471"/>
            <a:ext cx="4731933" cy="6642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en-US" altLang="ko-KR" sz="1500" dirty="0" smtClean="0">
                <a:solidFill>
                  <a:schemeClr val="tx1"/>
                </a:solidFill>
              </a:rPr>
              <a:t>  </a:t>
            </a:r>
            <a:r>
              <a:rPr lang="ko-KR" altLang="en-US" sz="1500" dirty="0" smtClean="0">
                <a:solidFill>
                  <a:schemeClr val="tx1"/>
                </a:solidFill>
              </a:rPr>
              <a:t>움직임의 </a:t>
            </a:r>
            <a:r>
              <a:rPr lang="ko-KR" altLang="en-US" sz="1500" dirty="0">
                <a:solidFill>
                  <a:schemeClr val="tx1"/>
                </a:solidFill>
              </a:rPr>
              <a:t>주체가 사람일 경우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자동 </a:t>
            </a:r>
            <a:r>
              <a:rPr lang="ko-KR" altLang="en-US" sz="1500" dirty="0">
                <a:solidFill>
                  <a:schemeClr val="tx1"/>
                </a:solidFill>
              </a:rPr>
              <a:t>녹화 시작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16BC8A3-0F24-4B0D-A154-7404780152A9}"/>
              </a:ext>
            </a:extLst>
          </p:cNvPr>
          <p:cNvSpPr/>
          <p:nvPr/>
        </p:nvSpPr>
        <p:spPr>
          <a:xfrm>
            <a:off x="6664186" y="1931084"/>
            <a:ext cx="5114833" cy="544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  </a:t>
            </a:r>
            <a:r>
              <a:rPr lang="ko-KR" altLang="en-US" sz="1500" dirty="0" smtClean="0">
                <a:solidFill>
                  <a:schemeClr val="tx1"/>
                </a:solidFill>
              </a:rPr>
              <a:t>농가 </a:t>
            </a:r>
            <a:r>
              <a:rPr lang="ko-KR" altLang="en-US" sz="1500" dirty="0">
                <a:solidFill>
                  <a:schemeClr val="tx1"/>
                </a:solidFill>
              </a:rPr>
              <a:t>주인에게 어플리케이션을 통해 </a:t>
            </a:r>
            <a:r>
              <a:rPr lang="ko-KR" altLang="en-US" sz="1500" dirty="0" smtClean="0">
                <a:solidFill>
                  <a:schemeClr val="tx1"/>
                </a:solidFill>
              </a:rPr>
              <a:t>알림 </a:t>
            </a:r>
            <a:r>
              <a:rPr lang="ko-KR" altLang="en-US" sz="1500" dirty="0" err="1">
                <a:solidFill>
                  <a:schemeClr val="tx1"/>
                </a:solidFill>
              </a:rPr>
              <a:t>메세지</a:t>
            </a:r>
            <a:r>
              <a:rPr lang="ko-KR" altLang="en-US" sz="1500" dirty="0">
                <a:solidFill>
                  <a:schemeClr val="tx1"/>
                </a:solidFill>
              </a:rPr>
              <a:t> 전송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453F5F3-8D9B-4714-ABE8-51CC71E4AF72}"/>
              </a:ext>
            </a:extLst>
          </p:cNvPr>
          <p:cNvSpPr/>
          <p:nvPr/>
        </p:nvSpPr>
        <p:spPr>
          <a:xfrm>
            <a:off x="745591" y="4081724"/>
            <a:ext cx="4698607" cy="544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tx1"/>
                </a:solidFill>
              </a:rPr>
              <a:t>농가 주인은 어플리케이션을 통해 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    농가의 </a:t>
            </a:r>
            <a:r>
              <a:rPr lang="ko-KR" altLang="en-US" sz="1500" dirty="0">
                <a:solidFill>
                  <a:schemeClr val="tx1"/>
                </a:solidFill>
              </a:rPr>
              <a:t>상황을 실시간으로 감시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D62A1AA-4F59-4572-9F45-6FA359D3B427}"/>
              </a:ext>
            </a:extLst>
          </p:cNvPr>
          <p:cNvSpPr/>
          <p:nvPr/>
        </p:nvSpPr>
        <p:spPr>
          <a:xfrm>
            <a:off x="745591" y="4793815"/>
            <a:ext cx="4698607" cy="544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tx1"/>
                </a:solidFill>
              </a:rPr>
              <a:t>농가 주인이 야생동물을 포획하기를 원하면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    어플리케이션에 </a:t>
            </a:r>
            <a:r>
              <a:rPr lang="ko-KR" altLang="en-US" sz="1500" dirty="0">
                <a:solidFill>
                  <a:schemeClr val="tx1"/>
                </a:solidFill>
              </a:rPr>
              <a:t>등록된 포수들에게 알림 전송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1784FF9-2B25-416A-8B98-70140AB91EBA}"/>
              </a:ext>
            </a:extLst>
          </p:cNvPr>
          <p:cNvSpPr/>
          <p:nvPr/>
        </p:nvSpPr>
        <p:spPr>
          <a:xfrm>
            <a:off x="745591" y="5404358"/>
            <a:ext cx="4906113" cy="9298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tx1"/>
                </a:solidFill>
              </a:rPr>
              <a:t>농가 주인이 야생동물을 쫓아내기를 원하면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    농가의 </a:t>
            </a:r>
            <a:r>
              <a:rPr lang="ko-KR" altLang="en-US" sz="1500" dirty="0">
                <a:solidFill>
                  <a:schemeClr val="tx1"/>
                </a:solidFill>
              </a:rPr>
              <a:t>스피커를 </a:t>
            </a:r>
            <a:r>
              <a:rPr lang="ko-KR" altLang="en-US" sz="1500" dirty="0" smtClean="0">
                <a:solidFill>
                  <a:schemeClr val="tx1"/>
                </a:solidFill>
              </a:rPr>
              <a:t>통해 호랑이 </a:t>
            </a:r>
            <a:r>
              <a:rPr lang="ko-KR" altLang="en-US" sz="1500" dirty="0">
                <a:solidFill>
                  <a:schemeClr val="tx1"/>
                </a:solidFill>
              </a:rPr>
              <a:t>울음소리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총소리 </a:t>
            </a:r>
            <a:r>
              <a:rPr lang="ko-KR" altLang="en-US" sz="1500" dirty="0" smtClean="0">
                <a:solidFill>
                  <a:schemeClr val="tx1"/>
                </a:solidFill>
              </a:rPr>
              <a:t>등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    야생동물이 </a:t>
            </a:r>
            <a:r>
              <a:rPr lang="ko-KR" altLang="en-US" sz="1500" dirty="0">
                <a:solidFill>
                  <a:schemeClr val="tx1"/>
                </a:solidFill>
              </a:rPr>
              <a:t>혐오하는 소리를 재생 시켜 쫓아냄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721182" y="205132"/>
            <a:ext cx="10596372" cy="645501"/>
            <a:chOff x="376428" y="365152"/>
            <a:chExt cx="10596372" cy="645501"/>
          </a:xfrm>
        </p:grpSpPr>
        <p:sp>
          <p:nvSpPr>
            <p:cNvPr id="32" name="TextBox 31"/>
            <p:cNvSpPr txBox="1"/>
            <p:nvPr/>
          </p:nvSpPr>
          <p:spPr>
            <a:xfrm>
              <a:off x="376428" y="365152"/>
              <a:ext cx="2783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시스템 요약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721182" y="205132"/>
            <a:ext cx="10596372" cy="645501"/>
            <a:chOff x="376428" y="365152"/>
            <a:chExt cx="10596372" cy="645501"/>
          </a:xfrm>
        </p:grpSpPr>
        <p:sp>
          <p:nvSpPr>
            <p:cNvPr id="19" name="TextBox 18"/>
            <p:cNvSpPr txBox="1"/>
            <p:nvPr/>
          </p:nvSpPr>
          <p:spPr>
            <a:xfrm>
              <a:off x="376428" y="365152"/>
              <a:ext cx="2783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시스템 개요도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825376" y="1275842"/>
            <a:ext cx="10421744" cy="5261040"/>
            <a:chOff x="798990" y="22229"/>
            <a:chExt cx="10421744" cy="5261040"/>
          </a:xfrm>
        </p:grpSpPr>
        <p:pic>
          <p:nvPicPr>
            <p:cNvPr id="22" name="Picture 4" descr="openCVì ëí ì´ë¯¸ì§ ê²ìê²°ê³¼">
              <a:extLst>
                <a:ext uri="{FF2B5EF4-FFF2-40B4-BE49-F238E27FC236}">
                  <a16:creationId xmlns:a16="http://schemas.microsoft.com/office/drawing/2014/main" id="{10CFA605-1FFA-4351-A7CA-47C515420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371" y="2562799"/>
              <a:ext cx="510028" cy="628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gstreamerì ëí ì´ë¯¸ì§ ê²ìê²°ê³¼">
              <a:extLst>
                <a:ext uri="{FF2B5EF4-FFF2-40B4-BE49-F238E27FC236}">
                  <a16:creationId xmlns:a16="http://schemas.microsoft.com/office/drawing/2014/main" id="{87037043-224E-4843-9F4B-02E80D970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773" y="3873024"/>
              <a:ext cx="751095" cy="751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74A63A-A4A3-4184-88AB-8AE3616C004C}"/>
                </a:ext>
              </a:extLst>
            </p:cNvPr>
            <p:cNvSpPr/>
            <p:nvPr/>
          </p:nvSpPr>
          <p:spPr>
            <a:xfrm>
              <a:off x="798990" y="2162801"/>
              <a:ext cx="2996120" cy="3120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12" descr="http://download.seaicons.com/icons/icons8/ios7/512/Photo-Video-Slr-Camera-2-icon.png">
              <a:extLst>
                <a:ext uri="{FF2B5EF4-FFF2-40B4-BE49-F238E27FC236}">
                  <a16:creationId xmlns:a16="http://schemas.microsoft.com/office/drawing/2014/main" id="{D3781CD2-0095-4DC4-8339-CD321CF23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716" y="2308137"/>
              <a:ext cx="1113792" cy="1113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íìíë¡ì°ì ëí ì´ë¯¸ì§ ê²ìê²°ê³¼">
              <a:extLst>
                <a:ext uri="{FF2B5EF4-FFF2-40B4-BE49-F238E27FC236}">
                  <a16:creationId xmlns:a16="http://schemas.microsoft.com/office/drawing/2014/main" id="{FA63C197-684C-4ADA-BF6A-86197C464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253" y="4664245"/>
              <a:ext cx="1689146" cy="493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5205EAF-D904-48C4-89E7-918923D74D2B}"/>
                </a:ext>
              </a:extLst>
            </p:cNvPr>
            <p:cNvGrpSpPr/>
            <p:nvPr/>
          </p:nvGrpSpPr>
          <p:grpSpPr>
            <a:xfrm>
              <a:off x="5897702" y="2548305"/>
              <a:ext cx="1091954" cy="1784412"/>
              <a:chOff x="5887376" y="2796466"/>
              <a:chExt cx="1091954" cy="1784412"/>
            </a:xfrm>
          </p:grpSpPr>
          <p:sp>
            <p:nvSpPr>
              <p:cNvPr id="52" name="순서도: 대체 처리 51">
                <a:extLst>
                  <a:ext uri="{FF2B5EF4-FFF2-40B4-BE49-F238E27FC236}">
                    <a16:creationId xmlns:a16="http://schemas.microsoft.com/office/drawing/2014/main" id="{D0F77C48-C59A-42A9-99AD-FE2E3A6CE90B}"/>
                  </a:ext>
                </a:extLst>
              </p:cNvPr>
              <p:cNvSpPr/>
              <p:nvPr/>
            </p:nvSpPr>
            <p:spPr>
              <a:xfrm>
                <a:off x="5887376" y="2796466"/>
                <a:ext cx="1091954" cy="1784412"/>
              </a:xfrm>
              <a:prstGeom prst="flowChartAlternateProcess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순서도: 대체 처리 52">
                <a:extLst>
                  <a:ext uri="{FF2B5EF4-FFF2-40B4-BE49-F238E27FC236}">
                    <a16:creationId xmlns:a16="http://schemas.microsoft.com/office/drawing/2014/main" id="{23652E44-79AB-4C4D-9B23-B55B97AD7BD9}"/>
                  </a:ext>
                </a:extLst>
              </p:cNvPr>
              <p:cNvSpPr/>
              <p:nvPr/>
            </p:nvSpPr>
            <p:spPr>
              <a:xfrm>
                <a:off x="6026460" y="2922233"/>
                <a:ext cx="813785" cy="1276905"/>
              </a:xfrm>
              <a:prstGeom prst="flowChartAlternateProcess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순서도: 연결자 53">
                <a:extLst>
                  <a:ext uri="{FF2B5EF4-FFF2-40B4-BE49-F238E27FC236}">
                    <a16:creationId xmlns:a16="http://schemas.microsoft.com/office/drawing/2014/main" id="{C24E560C-29F2-4A81-829B-BDEDDB5C118D}"/>
                  </a:ext>
                </a:extLst>
              </p:cNvPr>
              <p:cNvSpPr/>
              <p:nvPr/>
            </p:nvSpPr>
            <p:spPr>
              <a:xfrm>
                <a:off x="6305652" y="4244552"/>
                <a:ext cx="274182" cy="274182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7DDAA8-5305-4B5E-A7D0-69F9E0789B80}"/>
                </a:ext>
              </a:extLst>
            </p:cNvPr>
            <p:cNvSpPr txBox="1"/>
            <p:nvPr/>
          </p:nvSpPr>
          <p:spPr>
            <a:xfrm>
              <a:off x="912792" y="3809843"/>
              <a:ext cx="11814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Thermal Imaging Camera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97E3A2-1DCF-45E5-B5C1-F95BE543CB10}"/>
                </a:ext>
              </a:extLst>
            </p:cNvPr>
            <p:cNvSpPr txBox="1"/>
            <p:nvPr/>
          </p:nvSpPr>
          <p:spPr>
            <a:xfrm>
              <a:off x="912237" y="2609220"/>
              <a:ext cx="1181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Web</a:t>
              </a:r>
            </a:p>
            <a:p>
              <a:r>
                <a:rPr lang="en-US" altLang="ko-KR" b="1" dirty="0"/>
                <a:t>Camera</a:t>
              </a:r>
              <a:endParaRPr lang="ko-KR" altLang="en-US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5FAD0A-04F8-48E8-AEC4-1279C8415AB6}"/>
                </a:ext>
              </a:extLst>
            </p:cNvPr>
            <p:cNvSpPr txBox="1"/>
            <p:nvPr/>
          </p:nvSpPr>
          <p:spPr>
            <a:xfrm>
              <a:off x="3788056" y="3107072"/>
              <a:ext cx="192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Detect &amp; Alarm</a:t>
              </a:r>
              <a:endParaRPr lang="ko-KR" altLang="en-US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86CE148-D906-40EE-8FA4-3E3929F0BA15}"/>
                </a:ext>
              </a:extLst>
            </p:cNvPr>
            <p:cNvSpPr/>
            <p:nvPr/>
          </p:nvSpPr>
          <p:spPr>
            <a:xfrm>
              <a:off x="8755636" y="2365956"/>
              <a:ext cx="2465098" cy="25129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24" descr="ì»´í¨í° ìë²ì ëí ì´ë¯¸ì§ ê²ìê²°ê³¼">
              <a:extLst>
                <a:ext uri="{FF2B5EF4-FFF2-40B4-BE49-F238E27FC236}">
                  <a16:creationId xmlns:a16="http://schemas.microsoft.com/office/drawing/2014/main" id="{326D430A-D366-4178-9259-E45D4133E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993" y="263382"/>
              <a:ext cx="985969" cy="1513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6" descr="ë°ì´í° ë² ì´ì¤ ì´ë¯¸ì§ì ëí ì´ë¯¸ì§ ê²ìê²°ê³¼">
              <a:extLst>
                <a:ext uri="{FF2B5EF4-FFF2-40B4-BE49-F238E27FC236}">
                  <a16:creationId xmlns:a16="http://schemas.microsoft.com/office/drawing/2014/main" id="{28016047-21F2-4D96-9E95-BE98AB03A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905" y="22229"/>
              <a:ext cx="1431868" cy="1431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017B97-266B-4ED8-9D7F-8642DA3EEEB3}"/>
                </a:ext>
              </a:extLst>
            </p:cNvPr>
            <p:cNvSpPr txBox="1"/>
            <p:nvPr/>
          </p:nvSpPr>
          <p:spPr>
            <a:xfrm>
              <a:off x="7167907" y="3070538"/>
              <a:ext cx="1832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Control</a:t>
              </a:r>
              <a:endParaRPr lang="ko-KR" altLang="en-US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7F3B60-70BF-442F-9310-1C29BB987BC0}"/>
                </a:ext>
              </a:extLst>
            </p:cNvPr>
            <p:cNvSpPr txBox="1"/>
            <p:nvPr/>
          </p:nvSpPr>
          <p:spPr>
            <a:xfrm>
              <a:off x="6850571" y="585926"/>
              <a:ext cx="1192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GPU Server</a:t>
              </a:r>
              <a:endParaRPr lang="ko-KR" altLang="en-US" b="1" dirty="0"/>
            </a:p>
          </p:txBody>
        </p:sp>
        <p:pic>
          <p:nvPicPr>
            <p:cNvPr id="36" name="Picture 32" descr="mysqlì ëí ì´ë¯¸ì§ ê²ìê²°ê³¼">
              <a:extLst>
                <a:ext uri="{FF2B5EF4-FFF2-40B4-BE49-F238E27FC236}">
                  <a16:creationId xmlns:a16="http://schemas.microsoft.com/office/drawing/2014/main" id="{6A259BB1-EC2E-41A1-8FCC-1DF1261FC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522" y="784110"/>
              <a:ext cx="1671643" cy="86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153BBE-A0EA-461B-8554-DF81679E3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877" y="1572917"/>
              <a:ext cx="1639332" cy="44710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280A945-ECCD-455A-9D37-30E4ED026556}"/>
                </a:ext>
              </a:extLst>
            </p:cNvPr>
            <p:cNvCxnSpPr>
              <a:cxnSpLocks/>
            </p:cNvCxnSpPr>
            <p:nvPr/>
          </p:nvCxnSpPr>
          <p:spPr>
            <a:xfrm>
              <a:off x="6049351" y="1768784"/>
              <a:ext cx="352046" cy="5763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FEDE88D-53F8-4BDF-B7E0-6E52FFFD1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047" y="1744343"/>
              <a:ext cx="255915" cy="6007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80BAD27-0A73-4C77-8508-D8E3C76A4F29}"/>
                </a:ext>
              </a:extLst>
            </p:cNvPr>
            <p:cNvCxnSpPr>
              <a:cxnSpLocks/>
            </p:cNvCxnSpPr>
            <p:nvPr/>
          </p:nvCxnSpPr>
          <p:spPr>
            <a:xfrm>
              <a:off x="4664533" y="791494"/>
              <a:ext cx="101871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3604C1-5D11-4795-80B6-6CEBF9DED6AA}"/>
                </a:ext>
              </a:extLst>
            </p:cNvPr>
            <p:cNvSpPr txBox="1"/>
            <p:nvPr/>
          </p:nvSpPr>
          <p:spPr>
            <a:xfrm>
              <a:off x="1294582" y="1719285"/>
              <a:ext cx="2004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Input</a:t>
              </a:r>
              <a:endParaRPr lang="ko-KR" altLang="en-US" sz="20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63FE0C-BD26-453C-8A14-406671976BE0}"/>
                </a:ext>
              </a:extLst>
            </p:cNvPr>
            <p:cNvSpPr txBox="1"/>
            <p:nvPr/>
          </p:nvSpPr>
          <p:spPr>
            <a:xfrm>
              <a:off x="9010960" y="1893314"/>
              <a:ext cx="2004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Output</a:t>
              </a:r>
              <a:endParaRPr lang="ko-KR" altLang="en-US" sz="2000" b="1" dirty="0"/>
            </a:p>
          </p:txBody>
        </p:sp>
        <p:sp>
          <p:nvSpPr>
            <p:cNvPr id="43" name="화살표: 오른쪽 37">
              <a:extLst>
                <a:ext uri="{FF2B5EF4-FFF2-40B4-BE49-F238E27FC236}">
                  <a16:creationId xmlns:a16="http://schemas.microsoft.com/office/drawing/2014/main" id="{5B1C665B-8EB2-478C-B19D-F32517B351B7}"/>
                </a:ext>
              </a:extLst>
            </p:cNvPr>
            <p:cNvSpPr/>
            <p:nvPr/>
          </p:nvSpPr>
          <p:spPr>
            <a:xfrm>
              <a:off x="4084755" y="3494214"/>
              <a:ext cx="1313184" cy="318490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화살표: 오른쪽 39">
              <a:extLst>
                <a:ext uri="{FF2B5EF4-FFF2-40B4-BE49-F238E27FC236}">
                  <a16:creationId xmlns:a16="http://schemas.microsoft.com/office/drawing/2014/main" id="{72C3DC3A-2771-4450-A19A-EB545718AED9}"/>
                </a:ext>
              </a:extLst>
            </p:cNvPr>
            <p:cNvSpPr/>
            <p:nvPr/>
          </p:nvSpPr>
          <p:spPr>
            <a:xfrm>
              <a:off x="7442416" y="3455938"/>
              <a:ext cx="1239970" cy="369332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ABB355-3569-4ADF-932A-CB09D1B2040E}"/>
                </a:ext>
              </a:extLst>
            </p:cNvPr>
            <p:cNvSpPr txBox="1"/>
            <p:nvPr/>
          </p:nvSpPr>
          <p:spPr>
            <a:xfrm>
              <a:off x="5672742" y="4436305"/>
              <a:ext cx="1602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Application</a:t>
              </a:r>
              <a:endParaRPr lang="ko-KR" altLang="en-US" sz="1600" b="1" dirty="0"/>
            </a:p>
          </p:txBody>
        </p:sp>
        <p:pic>
          <p:nvPicPr>
            <p:cNvPr id="46" name="Picture 16" descr="ê´ë ¨ ì´ë¯¸ì§">
              <a:extLst>
                <a:ext uri="{FF2B5EF4-FFF2-40B4-BE49-F238E27FC236}">
                  <a16:creationId xmlns:a16="http://schemas.microsoft.com/office/drawing/2014/main" id="{6B08E1F7-0B9A-4DFA-8309-C85484A1D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885" y="3677378"/>
              <a:ext cx="970888" cy="97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94B2746-C576-4DC0-9A56-8BF4EFD72FE1}"/>
                </a:ext>
              </a:extLst>
            </p:cNvPr>
            <p:cNvSpPr/>
            <p:nvPr/>
          </p:nvSpPr>
          <p:spPr>
            <a:xfrm>
              <a:off x="9078537" y="3175998"/>
              <a:ext cx="1857045" cy="4857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포수 도움 요청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39B6EA-987F-4BD9-ADEC-081FF4DB7BB3}"/>
                </a:ext>
              </a:extLst>
            </p:cNvPr>
            <p:cNvSpPr/>
            <p:nvPr/>
          </p:nvSpPr>
          <p:spPr>
            <a:xfrm>
              <a:off x="9078537" y="3826723"/>
              <a:ext cx="1857045" cy="7806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야생동물 퇴치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29B2E7A-C01D-4280-BE28-A5AA4CE8057F}"/>
                </a:ext>
              </a:extLst>
            </p:cNvPr>
            <p:cNvSpPr/>
            <p:nvPr/>
          </p:nvSpPr>
          <p:spPr>
            <a:xfrm>
              <a:off x="9084906" y="2545231"/>
              <a:ext cx="1857045" cy="4857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스트리밍 확인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FD4282-B040-457C-A45A-9C5E4E55A90E}"/>
                </a:ext>
              </a:extLst>
            </p:cNvPr>
            <p:cNvSpPr txBox="1"/>
            <p:nvPr/>
          </p:nvSpPr>
          <p:spPr>
            <a:xfrm>
              <a:off x="4504184" y="196694"/>
              <a:ext cx="133941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/>
                <a:t>Save Database</a:t>
              </a:r>
              <a:endParaRPr lang="ko-KR" altLang="en-US" sz="15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DC93364-A652-4DBC-A8B1-A2C809388DBE}"/>
                </a:ext>
              </a:extLst>
            </p:cNvPr>
            <p:cNvSpPr/>
            <p:nvPr/>
          </p:nvSpPr>
          <p:spPr>
            <a:xfrm>
              <a:off x="5609885" y="3210660"/>
              <a:ext cx="1728230" cy="6071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농장주</a:t>
              </a:r>
              <a:r>
                <a:rPr lang="en-US" altLang="ko-KR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포수 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2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763FA18-7ED6-4128-977D-7ABF4A30D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5" y="1035555"/>
            <a:ext cx="6421325" cy="58224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0EC22AD-B9C1-4153-9BB2-ECEFAC0C7080}"/>
              </a:ext>
            </a:extLst>
          </p:cNvPr>
          <p:cNvSpPr/>
          <p:nvPr/>
        </p:nvSpPr>
        <p:spPr>
          <a:xfrm>
            <a:off x="2175029" y="968413"/>
            <a:ext cx="2388093" cy="4921173"/>
          </a:xfrm>
          <a:prstGeom prst="rect">
            <a:avLst/>
          </a:prstGeom>
          <a:solidFill>
            <a:srgbClr val="FBE5D6">
              <a:alpha val="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L 도형 21">
            <a:extLst>
              <a:ext uri="{FF2B5EF4-FFF2-40B4-BE49-F238E27FC236}">
                <a16:creationId xmlns:a16="http://schemas.microsoft.com/office/drawing/2014/main" id="{FD812CAC-27EE-41A0-9DA6-9D874B839DB1}"/>
              </a:ext>
            </a:extLst>
          </p:cNvPr>
          <p:cNvSpPr/>
          <p:nvPr/>
        </p:nvSpPr>
        <p:spPr>
          <a:xfrm rot="10800000">
            <a:off x="4655759" y="968403"/>
            <a:ext cx="4470485" cy="3976409"/>
          </a:xfrm>
          <a:prstGeom prst="corner">
            <a:avLst>
              <a:gd name="adj1" fmla="val 76121"/>
              <a:gd name="adj2" fmla="val 31662"/>
            </a:avLst>
          </a:prstGeom>
          <a:solidFill>
            <a:schemeClr val="accent6">
              <a:lumMod val="40000"/>
              <a:lumOff val="60000"/>
              <a:alpha val="5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L 도형 22">
            <a:extLst>
              <a:ext uri="{FF2B5EF4-FFF2-40B4-BE49-F238E27FC236}">
                <a16:creationId xmlns:a16="http://schemas.microsoft.com/office/drawing/2014/main" id="{A169FD96-2FCC-45BB-9E6E-706A468C4809}"/>
              </a:ext>
            </a:extLst>
          </p:cNvPr>
          <p:cNvSpPr/>
          <p:nvPr/>
        </p:nvSpPr>
        <p:spPr>
          <a:xfrm>
            <a:off x="5794374" y="4080363"/>
            <a:ext cx="3331869" cy="2752603"/>
          </a:xfrm>
          <a:prstGeom prst="corner">
            <a:avLst>
              <a:gd name="adj1" fmla="val 65746"/>
              <a:gd name="adj2" fmla="val 65096"/>
            </a:avLst>
          </a:prstGeom>
          <a:solidFill>
            <a:schemeClr val="accent5">
              <a:lumMod val="40000"/>
              <a:lumOff val="60000"/>
              <a:alpha val="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436FC-C415-4156-B1E8-A42E4DF5E74C}"/>
              </a:ext>
            </a:extLst>
          </p:cNvPr>
          <p:cNvSpPr txBox="1"/>
          <p:nvPr/>
        </p:nvSpPr>
        <p:spPr>
          <a:xfrm>
            <a:off x="173692" y="3116062"/>
            <a:ext cx="190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농가 인근으로의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움직임 </a:t>
            </a:r>
            <a:r>
              <a:rPr lang="ko-KR" altLang="en-US" b="1" dirty="0" smtClean="0">
                <a:solidFill>
                  <a:srgbClr val="FF0000"/>
                </a:solidFill>
              </a:rPr>
              <a:t>탐지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&amp;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딥러닝을</a:t>
            </a:r>
            <a:r>
              <a:rPr lang="ko-KR" altLang="en-US" b="1" dirty="0">
                <a:solidFill>
                  <a:srgbClr val="FF0000"/>
                </a:solidFill>
              </a:rPr>
              <a:t> 활용한 물체 구분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9D4147-D046-44EF-9DE6-C645AC3E23E5}"/>
              </a:ext>
            </a:extLst>
          </p:cNvPr>
          <p:cNvSpPr txBox="1"/>
          <p:nvPr/>
        </p:nvSpPr>
        <p:spPr>
          <a:xfrm>
            <a:off x="9218881" y="2505669"/>
            <a:ext cx="190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어플리케이션을 이용한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시스템 컨트롤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34C64D-C803-4E54-8C06-42903514A93A}"/>
              </a:ext>
            </a:extLst>
          </p:cNvPr>
          <p:cNvSpPr txBox="1"/>
          <p:nvPr/>
        </p:nvSpPr>
        <p:spPr>
          <a:xfrm>
            <a:off x="9123363" y="5456664"/>
            <a:ext cx="190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하드웨어를 </a:t>
            </a:r>
            <a:endParaRPr lang="en-US" altLang="ko-KR" b="1" dirty="0">
              <a:solidFill>
                <a:srgbClr val="002060"/>
              </a:solidFill>
            </a:endParaRPr>
          </a:p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이용한 처리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721182" y="205132"/>
            <a:ext cx="10596372" cy="645501"/>
            <a:chOff x="376428" y="365152"/>
            <a:chExt cx="10596372" cy="645501"/>
          </a:xfrm>
        </p:grpSpPr>
        <p:sp>
          <p:nvSpPr>
            <p:cNvPr id="19" name="TextBox 18"/>
            <p:cNvSpPr txBox="1"/>
            <p:nvPr/>
          </p:nvSpPr>
          <p:spPr>
            <a:xfrm>
              <a:off x="376428" y="365152"/>
              <a:ext cx="35079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시스템 </a:t>
              </a:r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Flow Chart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8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Raspberry Pi Infrared Camera Module-ìì´ì¨ë±í">
            <a:extLst>
              <a:ext uri="{FF2B5EF4-FFF2-40B4-BE49-F238E27FC236}">
                <a16:creationId xmlns:a16="http://schemas.microsoft.com/office/drawing/2014/main" id="{72219E84-A0FF-4643-9219-23ED5A44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503" y="3557406"/>
            <a:ext cx="2132575" cy="16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AF7AEC7-84BE-4A0A-890A-04DC1AEFDE75}"/>
              </a:ext>
            </a:extLst>
          </p:cNvPr>
          <p:cNvSpPr/>
          <p:nvPr/>
        </p:nvSpPr>
        <p:spPr>
          <a:xfrm>
            <a:off x="4754516" y="5348163"/>
            <a:ext cx="2417205" cy="10989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1C55523-7E4F-4AA1-82F5-591AC5F466FD}"/>
              </a:ext>
            </a:extLst>
          </p:cNvPr>
          <p:cNvSpPr/>
          <p:nvPr/>
        </p:nvSpPr>
        <p:spPr>
          <a:xfrm>
            <a:off x="911949" y="1233816"/>
            <a:ext cx="5764192" cy="562997"/>
          </a:xfrm>
          <a:prstGeom prst="round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농가 인근으로의 야생동물 및 사람 접근 탐지</a:t>
            </a:r>
          </a:p>
        </p:txBody>
      </p:sp>
      <p:pic>
        <p:nvPicPr>
          <p:cNvPr id="20" name="Picture 2" descr="NEW ë¼ì¦ë² ë¦¬íì´3 B+ âì¼ì´ì¤ ì¦ì , êµ­ë´ìµì ê°â, Raspberry pi3 B+ , ìµì ëª¨ë¸-ìì´ì¨ë±í">
            <a:extLst>
              <a:ext uri="{FF2B5EF4-FFF2-40B4-BE49-F238E27FC236}">
                <a16:creationId xmlns:a16="http://schemas.microsoft.com/office/drawing/2014/main" id="{4AA07B1F-3EAD-4216-9173-BDFA41CCC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5" y="2443753"/>
            <a:ext cx="2000040" cy="161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lepton thermal camera breakout v1.4ì ëí ì´ë¯¸ì§ ê²ìê²°ê³¼">
            <a:extLst>
              <a:ext uri="{FF2B5EF4-FFF2-40B4-BE49-F238E27FC236}">
                <a16:creationId xmlns:a16="http://schemas.microsoft.com/office/drawing/2014/main" id="{A5AC1C52-533C-4649-81D2-0971E575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160" y="1916772"/>
            <a:ext cx="1510558" cy="151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3ADEED-0B61-4C9E-BA3A-540C80C1350B}"/>
              </a:ext>
            </a:extLst>
          </p:cNvPr>
          <p:cNvSpPr txBox="1"/>
          <p:nvPr/>
        </p:nvSpPr>
        <p:spPr>
          <a:xfrm>
            <a:off x="3492629" y="3270406"/>
            <a:ext cx="251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Thermal Imaging Camera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CA5FD78D-3FB6-4890-A04E-E15E80D994D1}"/>
              </a:ext>
            </a:extLst>
          </p:cNvPr>
          <p:cNvCxnSpPr>
            <a:cxnSpLocks/>
          </p:cNvCxnSpPr>
          <p:nvPr/>
        </p:nvCxnSpPr>
        <p:spPr>
          <a:xfrm flipV="1">
            <a:off x="2490997" y="2515804"/>
            <a:ext cx="1250529" cy="5090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0CEA439-55FF-4802-995B-65D8CB21E53D}"/>
              </a:ext>
            </a:extLst>
          </p:cNvPr>
          <p:cNvSpPr/>
          <p:nvPr/>
        </p:nvSpPr>
        <p:spPr>
          <a:xfrm>
            <a:off x="308546" y="4164909"/>
            <a:ext cx="2432960" cy="707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라즈베리파이에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열화상 카메라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및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적외선 </a:t>
            </a:r>
            <a:r>
              <a:rPr lang="ko-KR" altLang="en-US" sz="1600" b="1" dirty="0">
                <a:solidFill>
                  <a:schemeClr val="tx1"/>
                </a:solidFill>
              </a:rPr>
              <a:t>카메라 </a:t>
            </a:r>
            <a:r>
              <a:rPr lang="ko-KR" altLang="en-US" sz="1400" dirty="0">
                <a:solidFill>
                  <a:schemeClr val="tx1"/>
                </a:solidFill>
              </a:rPr>
              <a:t>부착</a:t>
            </a:r>
          </a:p>
        </p:txBody>
      </p:sp>
      <p:pic>
        <p:nvPicPr>
          <p:cNvPr id="1028" name="Picture 4" descr="openCVì ëí ì´ë¯¸ì§ ê²ìê²°ê³¼">
            <a:extLst>
              <a:ext uri="{FF2B5EF4-FFF2-40B4-BE49-F238E27FC236}">
                <a16:creationId xmlns:a16="http://schemas.microsoft.com/office/drawing/2014/main" id="{47BFC3AF-DF5B-4386-9AE6-D38D8373C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644" y="2573430"/>
            <a:ext cx="2048641" cy="252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5D8BB85-F473-4BEB-88FD-F9644EE8FDBA}"/>
              </a:ext>
            </a:extLst>
          </p:cNvPr>
          <p:cNvSpPr/>
          <p:nvPr/>
        </p:nvSpPr>
        <p:spPr>
          <a:xfrm>
            <a:off x="6188249" y="4001102"/>
            <a:ext cx="2575923" cy="78028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EFB935C-AAA3-4387-A09E-3DDBFF08C5D8}"/>
              </a:ext>
            </a:extLst>
          </p:cNvPr>
          <p:cNvSpPr/>
          <p:nvPr/>
        </p:nvSpPr>
        <p:spPr>
          <a:xfrm>
            <a:off x="8019135" y="5146287"/>
            <a:ext cx="4172865" cy="1209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 smtClean="0">
                <a:solidFill>
                  <a:srgbClr val="00B050"/>
                </a:solidFill>
              </a:rPr>
              <a:t>OpenCV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라이브러리를 사용하여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 열화상 영상처리를 통한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움직임 탐지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BF8A7F-1621-4954-9481-AD57243B6468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2486025" y="3250040"/>
            <a:ext cx="1241478" cy="110763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3E3B7D-15F3-4896-A405-F0501848398A}"/>
              </a:ext>
            </a:extLst>
          </p:cNvPr>
          <p:cNvSpPr txBox="1"/>
          <p:nvPr/>
        </p:nvSpPr>
        <p:spPr>
          <a:xfrm>
            <a:off x="3492629" y="4656366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Infrared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Camera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2FC8F10-D672-4177-9CA5-A547ED357BF0}"/>
              </a:ext>
            </a:extLst>
          </p:cNvPr>
          <p:cNvSpPr/>
          <p:nvPr/>
        </p:nvSpPr>
        <p:spPr>
          <a:xfrm>
            <a:off x="493886" y="5395530"/>
            <a:ext cx="4019825" cy="100990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농가에 </a:t>
            </a:r>
            <a:r>
              <a:rPr lang="ko-KR" altLang="en-US" dirty="0">
                <a:solidFill>
                  <a:schemeClr val="tx1"/>
                </a:solidFill>
              </a:rPr>
              <a:t>피해를 끼칠 가능성 있는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유의미한 움직임을 </a:t>
            </a:r>
            <a:r>
              <a:rPr lang="ko-KR" altLang="en-US" dirty="0">
                <a:solidFill>
                  <a:schemeClr val="tx1"/>
                </a:solidFill>
              </a:rPr>
              <a:t>탐지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F7A6E12-F468-4794-AB6C-8F51104E9BC2}"/>
              </a:ext>
            </a:extLst>
          </p:cNvPr>
          <p:cNvSpPr/>
          <p:nvPr/>
        </p:nvSpPr>
        <p:spPr>
          <a:xfrm>
            <a:off x="5362105" y="2126775"/>
            <a:ext cx="4019825" cy="14617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solidFill>
                  <a:srgbClr val="FD8003"/>
                </a:solidFill>
              </a:rPr>
              <a:t>두 종류의 카메라 각각이 </a:t>
            </a:r>
            <a:endParaRPr lang="en-US" altLang="ko-KR" b="1" i="1" dirty="0">
              <a:solidFill>
                <a:srgbClr val="FD8003"/>
              </a:solidFill>
            </a:endParaRPr>
          </a:p>
          <a:p>
            <a:pPr algn="ctr"/>
            <a:r>
              <a:rPr lang="ko-KR" altLang="en-US" b="1" i="1" dirty="0">
                <a:solidFill>
                  <a:srgbClr val="FD8003"/>
                </a:solidFill>
              </a:rPr>
              <a:t>독립적으로 탐지하기 </a:t>
            </a:r>
            <a:r>
              <a:rPr lang="ko-KR" altLang="en-US" sz="1600" dirty="0">
                <a:solidFill>
                  <a:schemeClr val="tx1"/>
                </a:solidFill>
              </a:rPr>
              <a:t>때문에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서로가 탐지 못하는 경우를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보완할 수 </a:t>
            </a:r>
            <a:r>
              <a:rPr lang="ko-KR" altLang="en-US" sz="1600" dirty="0" smtClean="0">
                <a:solidFill>
                  <a:schemeClr val="tx1"/>
                </a:solidFill>
              </a:rPr>
              <a:t>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-&gt;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탐지의 정확도 높임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27" name="Picture 2" descr="ì´íì ì¹´ë©ë¼ ë©§ë¼ì§ì ëí ì´ë¯¸ì§ ê²ìê²°ê³¼">
            <a:extLst>
              <a:ext uri="{FF2B5EF4-FFF2-40B4-BE49-F238E27FC236}">
                <a16:creationId xmlns:a16="http://schemas.microsoft.com/office/drawing/2014/main" id="{AB7D3577-64B9-4E27-8CE9-D96B62D8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00" y="5578500"/>
            <a:ext cx="1189422" cy="66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ì´íì ì¹´ë©ë¼ ì¸ê°ì ëí ì´ë¯¸ì§ ê²ìê²°ê³¼">
            <a:extLst>
              <a:ext uri="{FF2B5EF4-FFF2-40B4-BE49-F238E27FC236}">
                <a16:creationId xmlns:a16="http://schemas.microsoft.com/office/drawing/2014/main" id="{2FA529BD-0EDF-444E-9A0D-073F97F9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49" y="5587666"/>
            <a:ext cx="838317" cy="64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1978FFFF-0CD4-491D-91A0-FF2296541139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 flipV="1">
            <a:off x="4513711" y="5897614"/>
            <a:ext cx="240805" cy="286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721182" y="205132"/>
            <a:ext cx="10596372" cy="645501"/>
            <a:chOff x="376428" y="365152"/>
            <a:chExt cx="10596372" cy="645501"/>
          </a:xfrm>
        </p:grpSpPr>
        <p:sp>
          <p:nvSpPr>
            <p:cNvPr id="37" name="TextBox 36"/>
            <p:cNvSpPr txBox="1"/>
            <p:nvPr/>
          </p:nvSpPr>
          <p:spPr>
            <a:xfrm>
              <a:off x="376428" y="365152"/>
              <a:ext cx="35079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4.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시스템 기능 </a:t>
              </a:r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- 1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53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1C55523-7E4F-4AA1-82F5-591AC5F466FD}"/>
              </a:ext>
            </a:extLst>
          </p:cNvPr>
          <p:cNvSpPr/>
          <p:nvPr/>
        </p:nvSpPr>
        <p:spPr>
          <a:xfrm>
            <a:off x="911949" y="1233816"/>
            <a:ext cx="5764192" cy="562429"/>
          </a:xfrm>
          <a:prstGeom prst="round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딥러닝을</a:t>
            </a:r>
            <a:r>
              <a:rPr lang="ko-KR" altLang="en-US" b="1" dirty="0">
                <a:solidFill>
                  <a:schemeClr val="bg1"/>
                </a:solidFill>
              </a:rPr>
              <a:t> 활용하여 야생동물 및 사람 구분</a:t>
            </a:r>
          </a:p>
        </p:txBody>
      </p:sp>
      <p:pic>
        <p:nvPicPr>
          <p:cNvPr id="27" name="Picture 2" descr="NEW ë¼ì¦ë² ë¦¬íì´3 B+ âì¼ì´ì¤ ì¦ì , êµ­ë´ìµì ê°â, Raspberry pi3 B+ , ìµì ëª¨ë¸-ìì´ì¨ë±í">
            <a:extLst>
              <a:ext uri="{FF2B5EF4-FFF2-40B4-BE49-F238E27FC236}">
                <a16:creationId xmlns:a16="http://schemas.microsoft.com/office/drawing/2014/main" id="{7CBF08E4-395B-4C47-AF37-EF709F075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38" y="2549512"/>
            <a:ext cx="1464707" cy="118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epton thermal camera breakout v1.4ì ëí ì´ë¯¸ì§ ê²ìê²°ê³¼">
            <a:extLst>
              <a:ext uri="{FF2B5EF4-FFF2-40B4-BE49-F238E27FC236}">
                <a16:creationId xmlns:a16="http://schemas.microsoft.com/office/drawing/2014/main" id="{D3FB735E-D539-4D80-9B8F-1BC10F1E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167" r="90833">
                        <a14:foregroundMark x1="9833" y1="25833" x2="21000" y2="25167"/>
                        <a14:foregroundMark x1="9167" y1="32833" x2="20333" y2="33000"/>
                        <a14:foregroundMark x1="14667" y1="40000" x2="14667" y2="40000"/>
                        <a14:foregroundMark x1="15500" y1="47000" x2="15500" y2="47000"/>
                        <a14:foregroundMark x1="16000" y1="54167" x2="16000" y2="54167"/>
                        <a14:foregroundMark x1="17000" y1="61667" x2="17000" y2="61667"/>
                        <a14:foregroundMark x1="16167" y1="69167" x2="16167" y2="69167"/>
                        <a14:foregroundMark x1="16333" y1="75667" x2="16333" y2="75667"/>
                        <a14:foregroundMark x1="24000" y1="15000" x2="24000" y2="15000"/>
                        <a14:foregroundMark x1="23167" y1="14500" x2="23167" y2="14500"/>
                        <a14:foregroundMark x1="22500" y1="59500" x2="22500" y2="59500"/>
                        <a14:foregroundMark x1="90500" y1="15667" x2="90500" y2="15667"/>
                        <a14:foregroundMark x1="90833" y1="17667" x2="90833" y2="1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11" y="2155183"/>
            <a:ext cx="1399434" cy="13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55279F4-1E76-4396-A7F8-49222F902E39}"/>
              </a:ext>
            </a:extLst>
          </p:cNvPr>
          <p:cNvSpPr txBox="1"/>
          <p:nvPr/>
        </p:nvSpPr>
        <p:spPr>
          <a:xfrm>
            <a:off x="2178004" y="2001295"/>
            <a:ext cx="26336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</a:rPr>
              <a:t>Thermal Imaging Camera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33" name="Picture 2" descr="Raspberry Pi Infrared Camera Module-ìì´ì¨ë±í">
            <a:extLst>
              <a:ext uri="{FF2B5EF4-FFF2-40B4-BE49-F238E27FC236}">
                <a16:creationId xmlns:a16="http://schemas.microsoft.com/office/drawing/2014/main" id="{6DBAF2FD-DB49-4EBF-90B6-DD185D1D7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82" y="3365880"/>
            <a:ext cx="1975693" cy="148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EB1EDA-4C5E-4967-8A52-94D3CF5D6741}"/>
              </a:ext>
            </a:extLst>
          </p:cNvPr>
          <p:cNvSpPr txBox="1"/>
          <p:nvPr/>
        </p:nvSpPr>
        <p:spPr>
          <a:xfrm>
            <a:off x="2114820" y="3576574"/>
            <a:ext cx="23326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0070C0"/>
                </a:solidFill>
              </a:rPr>
              <a:t>Infrared</a:t>
            </a:r>
            <a:r>
              <a:rPr lang="ko-KR" altLang="en-US" sz="1500" b="1" dirty="0">
                <a:solidFill>
                  <a:srgbClr val="0070C0"/>
                </a:solidFill>
              </a:rPr>
              <a:t> </a:t>
            </a:r>
            <a:r>
              <a:rPr lang="en-US" altLang="ko-KR" sz="1500" b="1" dirty="0">
                <a:solidFill>
                  <a:srgbClr val="0070C0"/>
                </a:solidFill>
              </a:rPr>
              <a:t>Camera</a:t>
            </a:r>
            <a:endParaRPr lang="ko-KR" altLang="en-US" sz="1500" b="1" dirty="0">
              <a:solidFill>
                <a:srgbClr val="0070C0"/>
              </a:solidFill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7216F7EA-753F-4A56-8E4D-7630D6E943D6}"/>
              </a:ext>
            </a:extLst>
          </p:cNvPr>
          <p:cNvSpPr/>
          <p:nvPr/>
        </p:nvSpPr>
        <p:spPr>
          <a:xfrm>
            <a:off x="4209690" y="3066128"/>
            <a:ext cx="601996" cy="46071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" descr="openCVì ëí ì´ë¯¸ì§ ê²ìê²°ê³¼">
            <a:extLst>
              <a:ext uri="{FF2B5EF4-FFF2-40B4-BE49-F238E27FC236}">
                <a16:creationId xmlns:a16="http://schemas.microsoft.com/office/drawing/2014/main" id="{2F1C1C19-E76C-4FD7-BE65-62004FCFC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61" y="2793104"/>
            <a:ext cx="868221" cy="106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781C57E0-B603-4FF7-9585-246445413DCB}"/>
              </a:ext>
            </a:extLst>
          </p:cNvPr>
          <p:cNvSpPr/>
          <p:nvPr/>
        </p:nvSpPr>
        <p:spPr>
          <a:xfrm>
            <a:off x="6191446" y="2811927"/>
            <a:ext cx="1372329" cy="103184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 descr="scikit learnì ëí ì´ë¯¸ì§ ê²ìê²°ê³¼">
            <a:extLst>
              <a:ext uri="{FF2B5EF4-FFF2-40B4-BE49-F238E27FC236}">
                <a16:creationId xmlns:a16="http://schemas.microsoft.com/office/drawing/2014/main" id="{1E8C2270-B135-4A4F-8D6A-1D2C895F4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65" y="1621568"/>
            <a:ext cx="3226323" cy="16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70253FA-BEC6-4A8E-ABCE-6CA550183954}"/>
              </a:ext>
            </a:extLst>
          </p:cNvPr>
          <p:cNvSpPr/>
          <p:nvPr/>
        </p:nvSpPr>
        <p:spPr>
          <a:xfrm>
            <a:off x="7558102" y="3219988"/>
            <a:ext cx="4019825" cy="1209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딥러닝</a:t>
            </a:r>
            <a:r>
              <a:rPr lang="ko-KR" altLang="en-US" dirty="0">
                <a:solidFill>
                  <a:schemeClr val="tx1"/>
                </a:solidFill>
              </a:rPr>
              <a:t> 라이브러리를 활용하여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움직임이 탐지된 물체가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야생동물</a:t>
            </a:r>
            <a:r>
              <a:rPr lang="ko-KR" altLang="en-US" dirty="0">
                <a:solidFill>
                  <a:schemeClr val="tx1"/>
                </a:solidFill>
              </a:rPr>
              <a:t>인지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사람</a:t>
            </a:r>
            <a:r>
              <a:rPr lang="ko-KR" altLang="en-US" dirty="0">
                <a:solidFill>
                  <a:schemeClr val="tx1"/>
                </a:solidFill>
              </a:rPr>
              <a:t>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정확히</a:t>
            </a:r>
            <a:r>
              <a:rPr lang="ko-KR" altLang="en-US" dirty="0">
                <a:solidFill>
                  <a:schemeClr val="tx1"/>
                </a:solidFill>
              </a:rPr>
              <a:t> 구분 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270A0ADE-5282-47CE-80F8-983C54567F0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1969745" y="2854900"/>
            <a:ext cx="632766" cy="285088"/>
          </a:xfrm>
          <a:prstGeom prst="bentConnector3">
            <a:avLst>
              <a:gd name="adj1" fmla="val 27552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3803DE2-DC54-488B-9FDB-46421ECEBB3F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1969745" y="3139988"/>
            <a:ext cx="344637" cy="9672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6" descr="ê´ë ¨ ì´ë¯¸ì§">
            <a:extLst>
              <a:ext uri="{FF2B5EF4-FFF2-40B4-BE49-F238E27FC236}">
                <a16:creationId xmlns:a16="http://schemas.microsoft.com/office/drawing/2014/main" id="{97737905-3BCB-45C6-858D-8CB94952A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36" y="4690968"/>
            <a:ext cx="1113792" cy="11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http://download.seaicons.com/icons/icons8/ios7/512/Photo-Video-Slr-Camera-2-icon.png">
            <a:extLst>
              <a:ext uri="{FF2B5EF4-FFF2-40B4-BE49-F238E27FC236}">
                <a16:creationId xmlns:a16="http://schemas.microsoft.com/office/drawing/2014/main" id="{FADAA1E6-A6A3-4C9C-ABD1-092E15B34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83" y="4743465"/>
            <a:ext cx="1113792" cy="11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F74BFFC-CDB1-431A-A61C-CBC2CF04DA1D}"/>
              </a:ext>
            </a:extLst>
          </p:cNvPr>
          <p:cNvSpPr/>
          <p:nvPr/>
        </p:nvSpPr>
        <p:spPr>
          <a:xfrm>
            <a:off x="6148" y="5953671"/>
            <a:ext cx="3198412" cy="8134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두 카메라 중 한 </a:t>
            </a:r>
            <a:r>
              <a:rPr lang="ko-KR" altLang="en-US" sz="1600" dirty="0" smtClean="0">
                <a:solidFill>
                  <a:schemeClr val="tx1"/>
                </a:solidFill>
              </a:rPr>
              <a:t>곳에라도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야생동물 </a:t>
            </a:r>
            <a:r>
              <a:rPr lang="ko-KR" altLang="en-US" sz="1400" dirty="0">
                <a:solidFill>
                  <a:schemeClr val="tx1"/>
                </a:solidFill>
              </a:rPr>
              <a:t>혹은 </a:t>
            </a:r>
            <a:r>
              <a:rPr lang="ko-KR" altLang="en-US" sz="1400" b="1" dirty="0">
                <a:solidFill>
                  <a:schemeClr val="tx1"/>
                </a:solidFill>
              </a:rPr>
              <a:t>사람</a:t>
            </a:r>
            <a:r>
              <a:rPr lang="ko-KR" altLang="en-US" sz="1400" dirty="0">
                <a:solidFill>
                  <a:schemeClr val="tx1"/>
                </a:solidFill>
              </a:rPr>
              <a:t>의 움직임이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탐지된 경우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A29BA8F2-1110-4E87-A7FC-89730F9105FA}"/>
              </a:ext>
            </a:extLst>
          </p:cNvPr>
          <p:cNvSpPr/>
          <p:nvPr/>
        </p:nvSpPr>
        <p:spPr>
          <a:xfrm>
            <a:off x="5504881" y="5011719"/>
            <a:ext cx="929973" cy="992135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660C4881-EF64-45CE-A088-50501C55791D}"/>
              </a:ext>
            </a:extLst>
          </p:cNvPr>
          <p:cNvCxnSpPr>
            <a:cxnSpLocks/>
            <a:stCxn id="59" idx="3"/>
            <a:endCxn id="94" idx="1"/>
          </p:cNvCxnSpPr>
          <p:nvPr/>
        </p:nvCxnSpPr>
        <p:spPr>
          <a:xfrm>
            <a:off x="6434854" y="5507787"/>
            <a:ext cx="1221335" cy="68164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0D28623-4819-4C60-B603-03D5CDEBAA4F}"/>
              </a:ext>
            </a:extLst>
          </p:cNvPr>
          <p:cNvCxnSpPr>
            <a:cxnSpLocks/>
            <a:stCxn id="59" idx="3"/>
            <a:endCxn id="83" idx="1"/>
          </p:cNvCxnSpPr>
          <p:nvPr/>
        </p:nvCxnSpPr>
        <p:spPr>
          <a:xfrm flipV="1">
            <a:off x="6434854" y="5030541"/>
            <a:ext cx="1221335" cy="47724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C7893A-0875-43C2-8DF5-22FB18C068AD}"/>
              </a:ext>
            </a:extLst>
          </p:cNvPr>
          <p:cNvSpPr txBox="1"/>
          <p:nvPr/>
        </p:nvSpPr>
        <p:spPr>
          <a:xfrm>
            <a:off x="6474765" y="4895831"/>
            <a:ext cx="5707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사람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0C4D7C-FF53-45C0-BD52-EAD8015895F8}"/>
              </a:ext>
            </a:extLst>
          </p:cNvPr>
          <p:cNvSpPr txBox="1"/>
          <p:nvPr/>
        </p:nvSpPr>
        <p:spPr>
          <a:xfrm>
            <a:off x="6508483" y="5953671"/>
            <a:ext cx="649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야생동물</a:t>
            </a:r>
          </a:p>
        </p:txBody>
      </p:sp>
      <p:pic>
        <p:nvPicPr>
          <p:cNvPr id="1026" name="Picture 2" descr="smartphone alarm iconì ëí ì´ë¯¸ì§ ê²ìê²°ê³¼">
            <a:extLst>
              <a:ext uri="{FF2B5EF4-FFF2-40B4-BE49-F238E27FC236}">
                <a16:creationId xmlns:a16="http://schemas.microsoft.com/office/drawing/2014/main" id="{2555AB36-A049-433E-8450-C182E3078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35" y="4658760"/>
            <a:ext cx="1317191" cy="13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8BD4C37-3529-4F62-9A80-C9EC993C18F0}"/>
              </a:ext>
            </a:extLst>
          </p:cNvPr>
          <p:cNvSpPr/>
          <p:nvPr/>
        </p:nvSpPr>
        <p:spPr>
          <a:xfrm>
            <a:off x="2944196" y="6099577"/>
            <a:ext cx="2772950" cy="6463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농장 주인에게 어플리케이션을 통해 알림 메시지 전송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E85BE47-30CB-48A8-8920-668815937A4C}"/>
              </a:ext>
            </a:extLst>
          </p:cNvPr>
          <p:cNvSpPr/>
          <p:nvPr/>
        </p:nvSpPr>
        <p:spPr>
          <a:xfrm>
            <a:off x="7656189" y="4659933"/>
            <a:ext cx="1975261" cy="7412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적외선 카메라에서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분간 </a:t>
            </a:r>
            <a:r>
              <a:rPr lang="ko-KR" altLang="en-US" sz="1500" b="1" dirty="0">
                <a:solidFill>
                  <a:schemeClr val="tx1"/>
                </a:solidFill>
              </a:rPr>
              <a:t>자동녹화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F5E35966-9FD6-49B6-B57F-514B43FE128B}"/>
              </a:ext>
            </a:extLst>
          </p:cNvPr>
          <p:cNvSpPr/>
          <p:nvPr/>
        </p:nvSpPr>
        <p:spPr>
          <a:xfrm>
            <a:off x="7656189" y="5818821"/>
            <a:ext cx="1975261" cy="7412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어플리케이션을 통해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농가 </a:t>
            </a:r>
            <a:r>
              <a:rPr lang="ko-KR" altLang="en-US" sz="1400" dirty="0" smtClean="0">
                <a:solidFill>
                  <a:schemeClr val="tx1"/>
                </a:solidFill>
              </a:rPr>
              <a:t>주인이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후속 </a:t>
            </a:r>
            <a:r>
              <a:rPr lang="ko-KR" altLang="en-US" sz="1400" dirty="0">
                <a:solidFill>
                  <a:schemeClr val="tx1"/>
                </a:solidFill>
              </a:rPr>
              <a:t>조치 선택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24E626C-0B8B-4D46-8A63-7526E9604FE6}"/>
              </a:ext>
            </a:extLst>
          </p:cNvPr>
          <p:cNvSpPr/>
          <p:nvPr/>
        </p:nvSpPr>
        <p:spPr>
          <a:xfrm>
            <a:off x="10118295" y="5344876"/>
            <a:ext cx="1895511" cy="75350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야생동물 포획을 위해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포수 호출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(Catcher Call)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107F0505-8510-45A5-8278-10FE404FB3DF}"/>
              </a:ext>
            </a:extLst>
          </p:cNvPr>
          <p:cNvSpPr/>
          <p:nvPr/>
        </p:nvSpPr>
        <p:spPr>
          <a:xfrm>
            <a:off x="10118295" y="6202757"/>
            <a:ext cx="1895511" cy="58255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야생동물 쫓아냄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(Kick Out)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A5163B81-A750-4A7A-906A-927EC2B0EDB0}"/>
              </a:ext>
            </a:extLst>
          </p:cNvPr>
          <p:cNvCxnSpPr>
            <a:cxnSpLocks/>
            <a:stCxn id="94" idx="3"/>
            <a:endCxn id="100" idx="1"/>
          </p:cNvCxnSpPr>
          <p:nvPr/>
        </p:nvCxnSpPr>
        <p:spPr>
          <a:xfrm flipV="1">
            <a:off x="9631450" y="5721631"/>
            <a:ext cx="486845" cy="467798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C311045-E3BA-4A8C-A4EA-4A5697E5D413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9631450" y="6189429"/>
            <a:ext cx="486845" cy="30460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5FDDDF-6D15-4B02-A0CC-9D50634D0DC1}"/>
              </a:ext>
            </a:extLst>
          </p:cNvPr>
          <p:cNvSpPr txBox="1"/>
          <p:nvPr/>
        </p:nvSpPr>
        <p:spPr>
          <a:xfrm>
            <a:off x="5680276" y="5246177"/>
            <a:ext cx="607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탐지</a:t>
            </a:r>
            <a:endParaRPr lang="en-US" altLang="ko-KR" sz="1500" b="1" dirty="0"/>
          </a:p>
          <a:p>
            <a:r>
              <a:rPr lang="ko-KR" altLang="en-US" sz="1500" b="1" dirty="0"/>
              <a:t>결과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721182" y="205132"/>
            <a:ext cx="10596372" cy="645501"/>
            <a:chOff x="376428" y="365152"/>
            <a:chExt cx="10596372" cy="645501"/>
          </a:xfrm>
        </p:grpSpPr>
        <p:sp>
          <p:nvSpPr>
            <p:cNvPr id="40" name="TextBox 39"/>
            <p:cNvSpPr txBox="1"/>
            <p:nvPr/>
          </p:nvSpPr>
          <p:spPr>
            <a:xfrm>
              <a:off x="376428" y="365152"/>
              <a:ext cx="35079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4.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시스템 기능 </a:t>
              </a:r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- 2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5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8613AA1D-2F80-4396-8DDA-2FEC709ED90F}"/>
              </a:ext>
            </a:extLst>
          </p:cNvPr>
          <p:cNvSpPr txBox="1"/>
          <p:nvPr/>
        </p:nvSpPr>
        <p:spPr>
          <a:xfrm>
            <a:off x="8872158" y="4607683"/>
            <a:ext cx="218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포수가 어플리케이션을 통해 처리결과 보고</a:t>
            </a:r>
          </a:p>
        </p:txBody>
      </p:sp>
      <p:pic>
        <p:nvPicPr>
          <p:cNvPr id="4103" name="_x166909688" descr="EMB000034dc54c6">
            <a:extLst>
              <a:ext uri="{FF2B5EF4-FFF2-40B4-BE49-F238E27FC236}">
                <a16:creationId xmlns:a16="http://schemas.microsoft.com/office/drawing/2014/main" id="{642C4858-29C4-4308-9F54-1400DD7E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4" b="6059"/>
          <a:stretch>
            <a:fillRect/>
          </a:stretch>
        </p:blipFill>
        <p:spPr bwMode="auto">
          <a:xfrm>
            <a:off x="1089444" y="5013013"/>
            <a:ext cx="717408" cy="66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1C55523-7E4F-4AA1-82F5-591AC5F466FD}"/>
              </a:ext>
            </a:extLst>
          </p:cNvPr>
          <p:cNvSpPr/>
          <p:nvPr/>
        </p:nvSpPr>
        <p:spPr>
          <a:xfrm>
            <a:off x="911949" y="1233816"/>
            <a:ext cx="5764192" cy="549170"/>
          </a:xfrm>
          <a:prstGeom prst="round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어플리케이션을 활용한 시스템 컨트롤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3401E8D-381E-4E44-9BE7-865D4BE3DC40}"/>
              </a:ext>
            </a:extLst>
          </p:cNvPr>
          <p:cNvGrpSpPr/>
          <p:nvPr/>
        </p:nvGrpSpPr>
        <p:grpSpPr>
          <a:xfrm>
            <a:off x="4635865" y="2229651"/>
            <a:ext cx="1385389" cy="1854073"/>
            <a:chOff x="5887376" y="2796466"/>
            <a:chExt cx="1091954" cy="1784412"/>
          </a:xfrm>
        </p:grpSpPr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7EDACBB3-13AF-4473-B993-A3FC1C0E9EBA}"/>
                </a:ext>
              </a:extLst>
            </p:cNvPr>
            <p:cNvSpPr/>
            <p:nvPr/>
          </p:nvSpPr>
          <p:spPr>
            <a:xfrm>
              <a:off x="5887376" y="2796466"/>
              <a:ext cx="1091954" cy="1784412"/>
            </a:xfrm>
            <a:prstGeom prst="flowChartAlternate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33DA322-8C84-421F-BE66-1939635EAF59}"/>
                </a:ext>
              </a:extLst>
            </p:cNvPr>
            <p:cNvSpPr/>
            <p:nvPr/>
          </p:nvSpPr>
          <p:spPr>
            <a:xfrm>
              <a:off x="6026460" y="2922233"/>
              <a:ext cx="813785" cy="1276905"/>
            </a:xfrm>
            <a:prstGeom prst="flowChartAlternate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순서도: 연결자 24">
              <a:extLst>
                <a:ext uri="{FF2B5EF4-FFF2-40B4-BE49-F238E27FC236}">
                  <a16:creationId xmlns:a16="http://schemas.microsoft.com/office/drawing/2014/main" id="{397093A6-4357-4081-8416-B0B8A2AC0297}"/>
                </a:ext>
              </a:extLst>
            </p:cNvPr>
            <p:cNvSpPr/>
            <p:nvPr/>
          </p:nvSpPr>
          <p:spPr>
            <a:xfrm>
              <a:off x="6305652" y="4244552"/>
              <a:ext cx="274182" cy="274182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2D787A9-CE81-4A31-B89A-389FBAC28F43}"/>
              </a:ext>
            </a:extLst>
          </p:cNvPr>
          <p:cNvSpPr/>
          <p:nvPr/>
        </p:nvSpPr>
        <p:spPr>
          <a:xfrm>
            <a:off x="355120" y="3209645"/>
            <a:ext cx="4172865" cy="11020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Gstreamer</a:t>
            </a:r>
            <a:r>
              <a:rPr lang="ko-KR" altLang="en-US" sz="1200" dirty="0">
                <a:solidFill>
                  <a:schemeClr val="tx1"/>
                </a:solidFill>
              </a:rPr>
              <a:t>를 사용하여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적외선 카메라의 영상</a:t>
            </a:r>
            <a:r>
              <a:rPr lang="ko-KR" altLang="en-US" sz="1200" dirty="0">
                <a:solidFill>
                  <a:schemeClr val="tx1"/>
                </a:solidFill>
              </a:rPr>
              <a:t>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실시간으로 스트리밍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-&gt;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u="sng" dirty="0">
                <a:solidFill>
                  <a:schemeClr val="tx1"/>
                </a:solidFill>
              </a:rPr>
              <a:t>농가 주인은 언제든 농가 상태 확인 가능</a:t>
            </a:r>
            <a:endParaRPr lang="en-US" altLang="ko-KR" sz="1400" b="1" u="sng" dirty="0">
              <a:solidFill>
                <a:schemeClr val="tx1"/>
              </a:solidFill>
            </a:endParaRPr>
          </a:p>
        </p:txBody>
      </p:sp>
      <p:pic>
        <p:nvPicPr>
          <p:cNvPr id="4100" name="Picture 4" descr="ê´ë ¨ ì´ë¯¸ì§">
            <a:extLst>
              <a:ext uri="{FF2B5EF4-FFF2-40B4-BE49-F238E27FC236}">
                <a16:creationId xmlns:a16="http://schemas.microsoft.com/office/drawing/2014/main" id="{CF4081F0-1378-463B-855B-338E3D2FD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33" y="2127416"/>
            <a:ext cx="991987" cy="99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B8E462F-61C7-4B0D-834A-F686D5B55169}"/>
              </a:ext>
            </a:extLst>
          </p:cNvPr>
          <p:cNvSpPr/>
          <p:nvPr/>
        </p:nvSpPr>
        <p:spPr>
          <a:xfrm>
            <a:off x="2436534" y="2421545"/>
            <a:ext cx="2033235" cy="35084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4" descr="ì»´í¨í° ìë²ì ëí ì´ë¯¸ì§ ê²ìê²°ê³¼">
            <a:extLst>
              <a:ext uri="{FF2B5EF4-FFF2-40B4-BE49-F238E27FC236}">
                <a16:creationId xmlns:a16="http://schemas.microsoft.com/office/drawing/2014/main" id="{69C69497-FD58-4B33-84CF-A3F4443D4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017" y="1298110"/>
            <a:ext cx="883222" cy="13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69E12E-1EDF-4150-9093-3D00C128E726}"/>
              </a:ext>
            </a:extLst>
          </p:cNvPr>
          <p:cNvSpPr txBox="1"/>
          <p:nvPr/>
        </p:nvSpPr>
        <p:spPr>
          <a:xfrm>
            <a:off x="8241676" y="1268908"/>
            <a:ext cx="3252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라즈베리파이와</a:t>
            </a:r>
            <a:r>
              <a:rPr lang="ko-KR" altLang="en-US" sz="1400" dirty="0"/>
              <a:t> 어플리케이션간 통신 </a:t>
            </a:r>
            <a:r>
              <a:rPr lang="en-US" altLang="ko-KR" sz="1600" b="1" dirty="0"/>
              <a:t>GPU </a:t>
            </a:r>
            <a:r>
              <a:rPr lang="ko-KR" altLang="en-US" sz="1600" b="1" dirty="0"/>
              <a:t>서버 </a:t>
            </a:r>
            <a:r>
              <a:rPr lang="ko-KR" altLang="en-US" sz="1400" dirty="0"/>
              <a:t>사용</a:t>
            </a:r>
          </a:p>
        </p:txBody>
      </p:sp>
      <p:pic>
        <p:nvPicPr>
          <p:cNvPr id="31" name="Picture 26" descr="ë°ì´í° ë² ì´ì¤ ì´ë¯¸ì§ì ëí ì´ë¯¸ì§ ê²ìê²°ê³¼">
            <a:extLst>
              <a:ext uri="{FF2B5EF4-FFF2-40B4-BE49-F238E27FC236}">
                <a16:creationId xmlns:a16="http://schemas.microsoft.com/office/drawing/2014/main" id="{CE05DA50-C37B-40B6-91AC-DA970E54F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594" y="1702291"/>
            <a:ext cx="1104868" cy="110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2" descr="mysqlì ëí ì´ë¯¸ì§ ê²ìê²°ê³¼">
            <a:extLst>
              <a:ext uri="{FF2B5EF4-FFF2-40B4-BE49-F238E27FC236}">
                <a16:creationId xmlns:a16="http://schemas.microsoft.com/office/drawing/2014/main" id="{8C888298-C2E1-4A8A-B4A8-CE694E8D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970" y="2246378"/>
            <a:ext cx="1671643" cy="86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59F5DDD-932E-4057-B4C9-38E72DC9CBD2}"/>
              </a:ext>
            </a:extLst>
          </p:cNvPr>
          <p:cNvCxnSpPr>
            <a:cxnSpLocks/>
          </p:cNvCxnSpPr>
          <p:nvPr/>
        </p:nvCxnSpPr>
        <p:spPr>
          <a:xfrm>
            <a:off x="8419266" y="2195168"/>
            <a:ext cx="999942" cy="852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3E7C729-50F6-47C8-8F30-EC11CFCE3C3B}"/>
              </a:ext>
            </a:extLst>
          </p:cNvPr>
          <p:cNvSpPr txBox="1"/>
          <p:nvPr/>
        </p:nvSpPr>
        <p:spPr>
          <a:xfrm>
            <a:off x="8153044" y="3148755"/>
            <a:ext cx="386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</a:rPr>
              <a:t>MySQL </a:t>
            </a:r>
            <a:r>
              <a:rPr lang="ko-KR" altLang="en-US" sz="1400" dirty="0"/>
              <a:t>데이터베이스에 </a:t>
            </a:r>
            <a:endParaRPr lang="en-US" altLang="ko-KR" sz="1400" dirty="0"/>
          </a:p>
          <a:p>
            <a:r>
              <a:rPr lang="ko-KR" altLang="en-US" sz="1400" dirty="0"/>
              <a:t>야생동물 출몰 시간대 </a:t>
            </a:r>
            <a:r>
              <a:rPr lang="en-US" altLang="ko-KR" sz="1400" dirty="0"/>
              <a:t>&amp; </a:t>
            </a:r>
            <a:r>
              <a:rPr lang="ko-KR" altLang="en-US" sz="1400" dirty="0"/>
              <a:t>장소 정보 저장</a:t>
            </a: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9EE56E1F-FE83-4CF6-8A9E-4C8307B62F35}"/>
              </a:ext>
            </a:extLst>
          </p:cNvPr>
          <p:cNvSpPr/>
          <p:nvPr/>
        </p:nvSpPr>
        <p:spPr>
          <a:xfrm rot="19926586">
            <a:off x="6163839" y="2260101"/>
            <a:ext cx="972147" cy="351201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0" descr="ë©§ë¼ì§ ì¼ë¬ì¤í¸ì ëí ì´ë¯¸ì§ ê²ìê²°ê³¼">
            <a:extLst>
              <a:ext uri="{FF2B5EF4-FFF2-40B4-BE49-F238E27FC236}">
                <a16:creationId xmlns:a16="http://schemas.microsoft.com/office/drawing/2014/main" id="{D4C4F213-E8B7-4CBB-9B13-BE3F83BE3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0" y="5141830"/>
            <a:ext cx="1034637" cy="55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478C08F-A0BF-4BC6-83C0-1DBD32785BD5}"/>
              </a:ext>
            </a:extLst>
          </p:cNvPr>
          <p:cNvSpPr txBox="1"/>
          <p:nvPr/>
        </p:nvSpPr>
        <p:spPr>
          <a:xfrm>
            <a:off x="189722" y="5794197"/>
            <a:ext cx="16616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야생동물</a:t>
            </a:r>
            <a:r>
              <a:rPr lang="ko-KR" altLang="en-US" sz="1200" b="1" dirty="0"/>
              <a:t>의 움직임이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탐지된 경우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FE858C2-1635-49EF-A621-588A43C563A4}"/>
              </a:ext>
            </a:extLst>
          </p:cNvPr>
          <p:cNvCxnSpPr>
            <a:cxnSpLocks/>
            <a:stCxn id="54" idx="3"/>
            <a:endCxn id="46" idx="1"/>
          </p:cNvCxnSpPr>
          <p:nvPr/>
        </p:nvCxnSpPr>
        <p:spPr>
          <a:xfrm>
            <a:off x="4272013" y="5440142"/>
            <a:ext cx="682518" cy="66182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C49552C-D628-458F-83C1-30DC20AB5FDE}"/>
              </a:ext>
            </a:extLst>
          </p:cNvPr>
          <p:cNvSpPr txBox="1"/>
          <p:nvPr/>
        </p:nvSpPr>
        <p:spPr>
          <a:xfrm>
            <a:off x="3287292" y="4621508"/>
            <a:ext cx="113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야생동물 </a:t>
            </a:r>
            <a:endParaRPr lang="en-US" altLang="ko-KR" sz="1200" b="1" dirty="0"/>
          </a:p>
          <a:p>
            <a:r>
              <a:rPr lang="ko-KR" altLang="en-US" sz="1200" b="1" dirty="0"/>
              <a:t>포획 선택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1E3309-9B56-477C-9AFA-68B6B86CC25D}"/>
              </a:ext>
            </a:extLst>
          </p:cNvPr>
          <p:cNvSpPr txBox="1"/>
          <p:nvPr/>
        </p:nvSpPr>
        <p:spPr>
          <a:xfrm>
            <a:off x="4954531" y="5932692"/>
            <a:ext cx="1460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Kick out </a:t>
            </a:r>
            <a:r>
              <a:rPr lang="ko-KR" altLang="en-US" sz="1600" b="1" dirty="0"/>
              <a:t>모드</a:t>
            </a: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F279AFD8-D0DE-41B9-810F-2AD6FAF0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0273" y="-2296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859D1D6-38CC-497A-9A32-85A7DAFDA68E}"/>
              </a:ext>
            </a:extLst>
          </p:cNvPr>
          <p:cNvCxnSpPr>
            <a:cxnSpLocks/>
          </p:cNvCxnSpPr>
          <p:nvPr/>
        </p:nvCxnSpPr>
        <p:spPr>
          <a:xfrm>
            <a:off x="4356923" y="4843736"/>
            <a:ext cx="55822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gstreamerì ëí ì´ë¯¸ì§ ê²ìê²°ê³¼">
            <a:extLst>
              <a:ext uri="{FF2B5EF4-FFF2-40B4-BE49-F238E27FC236}">
                <a16:creationId xmlns:a16="http://schemas.microsoft.com/office/drawing/2014/main" id="{D2D273BD-2C05-4DF3-8868-7432F71D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913" y="2173815"/>
            <a:ext cx="1069497" cy="106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9F21B6F-D1F6-4170-9562-B4ABA8FCEBA8}"/>
              </a:ext>
            </a:extLst>
          </p:cNvPr>
          <p:cNvSpPr txBox="1"/>
          <p:nvPr/>
        </p:nvSpPr>
        <p:spPr>
          <a:xfrm>
            <a:off x="103548" y="2340257"/>
            <a:ext cx="121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Infrared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Camera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B4E2C70-3F90-4726-BA2F-151D572D8C67}"/>
              </a:ext>
            </a:extLst>
          </p:cNvPr>
          <p:cNvSpPr/>
          <p:nvPr/>
        </p:nvSpPr>
        <p:spPr>
          <a:xfrm>
            <a:off x="6500283" y="3245027"/>
            <a:ext cx="517115" cy="1031272"/>
          </a:xfrm>
          <a:prstGeom prst="downArrow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2862E91-A2B2-45B3-A976-A72AFE5D15F0}"/>
              </a:ext>
            </a:extLst>
          </p:cNvPr>
          <p:cNvCxnSpPr>
            <a:cxnSpLocks/>
          </p:cNvCxnSpPr>
          <p:nvPr/>
        </p:nvCxnSpPr>
        <p:spPr>
          <a:xfrm>
            <a:off x="1050111" y="4407945"/>
            <a:ext cx="967175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1B61B9-6981-47D6-993C-3E14C45A5007}"/>
              </a:ext>
            </a:extLst>
          </p:cNvPr>
          <p:cNvSpPr txBox="1"/>
          <p:nvPr/>
        </p:nvSpPr>
        <p:spPr>
          <a:xfrm>
            <a:off x="7108191" y="3942411"/>
            <a:ext cx="221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System Control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48" name="Picture 34" descr="ëë¯¼ ì¼ë¬ì¤í¸ì ëí ì´ë¯¸ì§ ê²ìê²°ê³¼">
            <a:extLst>
              <a:ext uri="{FF2B5EF4-FFF2-40B4-BE49-F238E27FC236}">
                <a16:creationId xmlns:a16="http://schemas.microsoft.com/office/drawing/2014/main" id="{3DF93B58-BEEC-42B1-A8AA-5F5D383A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90" y="4772918"/>
            <a:ext cx="1292511" cy="138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1D9ECAE-0C4E-45C1-B243-2A8BAC3F8879}"/>
              </a:ext>
            </a:extLst>
          </p:cNvPr>
          <p:cNvSpPr txBox="1"/>
          <p:nvPr/>
        </p:nvSpPr>
        <p:spPr>
          <a:xfrm>
            <a:off x="4803089" y="3245925"/>
            <a:ext cx="99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App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androidì ëí ì´ë¯¸ì§ ê²ìê²°ê³¼">
            <a:extLst>
              <a:ext uri="{FF2B5EF4-FFF2-40B4-BE49-F238E27FC236}">
                <a16:creationId xmlns:a16="http://schemas.microsoft.com/office/drawing/2014/main" id="{644EAED4-F52F-4B7E-A52B-1F8C053F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24" y="2306173"/>
            <a:ext cx="1033512" cy="10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´ë ¨ ì´ë¯¸ì§">
            <a:extLst>
              <a:ext uri="{FF2B5EF4-FFF2-40B4-BE49-F238E27FC236}">
                <a16:creationId xmlns:a16="http://schemas.microsoft.com/office/drawing/2014/main" id="{A4E05634-3BDE-4EF0-99D0-E8F9385FB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34" y="5670546"/>
            <a:ext cx="826281" cy="8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BBB223D-6553-4F12-B572-E5C8502AFF48}"/>
              </a:ext>
            </a:extLst>
          </p:cNvPr>
          <p:cNvSpPr txBox="1"/>
          <p:nvPr/>
        </p:nvSpPr>
        <p:spPr>
          <a:xfrm>
            <a:off x="3462786" y="5871697"/>
            <a:ext cx="89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10</a:t>
            </a:r>
            <a:r>
              <a:rPr lang="ko-KR" altLang="en-US" sz="1200" b="1" dirty="0"/>
              <a:t>초 안에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선택 </a:t>
            </a:r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D074A1-D7B8-426E-91A0-77BA4E57F321}"/>
              </a:ext>
            </a:extLst>
          </p:cNvPr>
          <p:cNvSpPr txBox="1"/>
          <p:nvPr/>
        </p:nvSpPr>
        <p:spPr>
          <a:xfrm>
            <a:off x="3032247" y="5209309"/>
            <a:ext cx="123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야생동물 </a:t>
            </a:r>
            <a:endParaRPr lang="en-US" altLang="ko-KR" sz="1200" b="1" dirty="0"/>
          </a:p>
          <a:p>
            <a:r>
              <a:rPr lang="ko-KR" altLang="en-US" sz="1200" b="1" dirty="0"/>
              <a:t>쫓아내기 선택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AA41AF-641F-4A2C-8A39-C631D52E9344}"/>
              </a:ext>
            </a:extLst>
          </p:cNvPr>
          <p:cNvSpPr txBox="1"/>
          <p:nvPr/>
        </p:nvSpPr>
        <p:spPr>
          <a:xfrm>
            <a:off x="5024590" y="4689672"/>
            <a:ext cx="136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Catcher Call </a:t>
            </a:r>
            <a:r>
              <a:rPr lang="ko-KR" altLang="en-US" sz="1600" b="1" dirty="0"/>
              <a:t>모드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C1A3DC-773E-4752-B91E-2B2E08DFF269}"/>
              </a:ext>
            </a:extLst>
          </p:cNvPr>
          <p:cNvSpPr txBox="1"/>
          <p:nvPr/>
        </p:nvSpPr>
        <p:spPr>
          <a:xfrm>
            <a:off x="6968917" y="4614090"/>
            <a:ext cx="184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어플리케이션에 등록된 포수들에게 농가 위치 알람 및 영상 스트리밍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2739E8D-6E5E-4141-AB32-A17CBCEAC515}"/>
              </a:ext>
            </a:extLst>
          </p:cNvPr>
          <p:cNvCxnSpPr>
            <a:cxnSpLocks/>
          </p:cNvCxnSpPr>
          <p:nvPr/>
        </p:nvCxnSpPr>
        <p:spPr>
          <a:xfrm>
            <a:off x="6391633" y="4914850"/>
            <a:ext cx="55822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A658AE5-6B9A-4B00-8469-E30F00BA69D6}"/>
              </a:ext>
            </a:extLst>
          </p:cNvPr>
          <p:cNvCxnSpPr>
            <a:cxnSpLocks/>
            <a:stCxn id="64" idx="2"/>
            <a:endCxn id="46" idx="0"/>
          </p:cNvCxnSpPr>
          <p:nvPr/>
        </p:nvCxnSpPr>
        <p:spPr>
          <a:xfrm rot="5400000">
            <a:off x="6452487" y="4492534"/>
            <a:ext cx="672271" cy="2208045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A8986E0-E252-49EE-9F5A-8950C3303435}"/>
              </a:ext>
            </a:extLst>
          </p:cNvPr>
          <p:cNvSpPr txBox="1"/>
          <p:nvPr/>
        </p:nvSpPr>
        <p:spPr>
          <a:xfrm>
            <a:off x="6981708" y="5902320"/>
            <a:ext cx="112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하드웨어를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이용한 처리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5F058D0-BD2A-42B6-B00F-75AC8A0AC292}"/>
              </a:ext>
            </a:extLst>
          </p:cNvPr>
          <p:cNvCxnSpPr>
            <a:cxnSpLocks/>
          </p:cNvCxnSpPr>
          <p:nvPr/>
        </p:nvCxnSpPr>
        <p:spPr>
          <a:xfrm>
            <a:off x="6391633" y="6104336"/>
            <a:ext cx="55822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직선 화살표 연결선 2048">
            <a:extLst>
              <a:ext uri="{FF2B5EF4-FFF2-40B4-BE49-F238E27FC236}">
                <a16:creationId xmlns:a16="http://schemas.microsoft.com/office/drawing/2014/main" id="{0061B021-4989-4303-B90D-59F6017329C1}"/>
              </a:ext>
            </a:extLst>
          </p:cNvPr>
          <p:cNvCxnSpPr>
            <a:cxnSpLocks/>
            <a:stCxn id="53" idx="3"/>
            <a:endCxn id="46" idx="1"/>
          </p:cNvCxnSpPr>
          <p:nvPr/>
        </p:nvCxnSpPr>
        <p:spPr>
          <a:xfrm flipV="1">
            <a:off x="4361537" y="6101969"/>
            <a:ext cx="592994" cy="56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DB0146E-C0B9-4F47-A98D-19FA30BB1CBE}"/>
              </a:ext>
            </a:extLst>
          </p:cNvPr>
          <p:cNvSpPr txBox="1"/>
          <p:nvPr/>
        </p:nvSpPr>
        <p:spPr>
          <a:xfrm>
            <a:off x="5831172" y="5318963"/>
            <a:ext cx="184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분간 포수 승낙 </a:t>
            </a:r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FD374DE-B5BA-4543-AD90-40E06B86DEEA}"/>
              </a:ext>
            </a:extLst>
          </p:cNvPr>
          <p:cNvCxnSpPr>
            <a:cxnSpLocks/>
          </p:cNvCxnSpPr>
          <p:nvPr/>
        </p:nvCxnSpPr>
        <p:spPr>
          <a:xfrm>
            <a:off x="8109221" y="6124275"/>
            <a:ext cx="1270800" cy="115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B8F6896-560D-45B2-A4AE-44EB21A0F927}"/>
              </a:ext>
            </a:extLst>
          </p:cNvPr>
          <p:cNvSpPr txBox="1"/>
          <p:nvPr/>
        </p:nvSpPr>
        <p:spPr>
          <a:xfrm>
            <a:off x="8110840" y="5596556"/>
            <a:ext cx="141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야생동물 도망</a:t>
            </a:r>
            <a:endParaRPr lang="en-US" altLang="ko-KR" sz="1200" b="1" dirty="0"/>
          </a:p>
          <a:p>
            <a:r>
              <a:rPr lang="ko-KR" altLang="en-US" sz="1200" b="1" dirty="0"/>
              <a:t>혹은</a:t>
            </a:r>
            <a:r>
              <a:rPr lang="en-US" altLang="ko-KR" sz="1200" b="1" dirty="0"/>
              <a:t>, 3</a:t>
            </a:r>
            <a:r>
              <a:rPr lang="ko-KR" altLang="en-US" sz="1200" b="1" dirty="0"/>
              <a:t>분 이후에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CB092EB-C94C-4013-88C1-BF8E8B7881F3}"/>
              </a:ext>
            </a:extLst>
          </p:cNvPr>
          <p:cNvCxnSpPr>
            <a:cxnSpLocks/>
          </p:cNvCxnSpPr>
          <p:nvPr/>
        </p:nvCxnSpPr>
        <p:spPr>
          <a:xfrm>
            <a:off x="8819248" y="4914850"/>
            <a:ext cx="599960" cy="10571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6" descr="ë°ì´í° ë² ì´ì¤ ì´ë¯¸ì§ì ëí ì´ë¯¸ì§ ê²ìê²°ê³¼">
            <a:extLst>
              <a:ext uri="{FF2B5EF4-FFF2-40B4-BE49-F238E27FC236}">
                <a16:creationId xmlns:a16="http://schemas.microsoft.com/office/drawing/2014/main" id="{29F4CB4B-9FE9-4D2E-9B91-BAE8E8872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814" y="5020561"/>
            <a:ext cx="1104868" cy="110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2" descr="restart iconì ëí ì´ë¯¸ì§ ê²ìê²°ê³¼">
            <a:extLst>
              <a:ext uri="{FF2B5EF4-FFF2-40B4-BE49-F238E27FC236}">
                <a16:creationId xmlns:a16="http://schemas.microsoft.com/office/drawing/2014/main" id="{3FD0C00A-0911-489A-BAA8-22EAC412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983" y="5179167"/>
            <a:ext cx="688970" cy="6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4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3F1C5197-1E12-4D04-9AA6-3A9292D9C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916" y="5118136"/>
            <a:ext cx="879471" cy="87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70F8933-2F18-42E9-950C-CF7F84DA8CF9}"/>
              </a:ext>
            </a:extLst>
          </p:cNvPr>
          <p:cNvSpPr txBox="1"/>
          <p:nvPr/>
        </p:nvSpPr>
        <p:spPr>
          <a:xfrm>
            <a:off x="9506878" y="6008967"/>
            <a:ext cx="87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상황 종료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0279F8-D77A-4839-9947-ABA0428A7587}"/>
              </a:ext>
            </a:extLst>
          </p:cNvPr>
          <p:cNvSpPr txBox="1"/>
          <p:nvPr/>
        </p:nvSpPr>
        <p:spPr>
          <a:xfrm>
            <a:off x="10321512" y="6008967"/>
            <a:ext cx="87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DB </a:t>
            </a:r>
            <a:r>
              <a:rPr lang="ko-KR" altLang="en-US" sz="1200" b="1" dirty="0"/>
              <a:t>기록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D8BA48-29EC-40DB-BD39-A2CAC740D726}"/>
              </a:ext>
            </a:extLst>
          </p:cNvPr>
          <p:cNvSpPr txBox="1"/>
          <p:nvPr/>
        </p:nvSpPr>
        <p:spPr>
          <a:xfrm>
            <a:off x="11110977" y="5932692"/>
            <a:ext cx="87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탐지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재실행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721182" y="205132"/>
            <a:ext cx="10596372" cy="645501"/>
            <a:chOff x="376428" y="365152"/>
            <a:chExt cx="10596372" cy="645501"/>
          </a:xfrm>
        </p:grpSpPr>
        <p:sp>
          <p:nvSpPr>
            <p:cNvPr id="62" name="TextBox 61"/>
            <p:cNvSpPr txBox="1"/>
            <p:nvPr/>
          </p:nvSpPr>
          <p:spPr>
            <a:xfrm>
              <a:off x="376428" y="365152"/>
              <a:ext cx="35079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4.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시스템 기능 </a:t>
              </a:r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- 3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31AD6787-EB4E-419B-8D1A-DB340ACD83A8}"/>
              </a:ext>
            </a:extLst>
          </p:cNvPr>
          <p:cNvSpPr txBox="1"/>
          <p:nvPr/>
        </p:nvSpPr>
        <p:spPr>
          <a:xfrm>
            <a:off x="7388562" y="5229860"/>
            <a:ext cx="8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모드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선택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1C55523-7E4F-4AA1-82F5-591AC5F466FD}"/>
              </a:ext>
            </a:extLst>
          </p:cNvPr>
          <p:cNvSpPr/>
          <p:nvPr/>
        </p:nvSpPr>
        <p:spPr>
          <a:xfrm>
            <a:off x="911949" y="1233816"/>
            <a:ext cx="5764192" cy="549170"/>
          </a:xfrm>
          <a:prstGeom prst="round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어플리케이션을 활용한 시스템 컨트롤</a:t>
            </a: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F279AFD8-D0DE-41B9-810F-2AD6FAF0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0273" y="-2296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F5ED7A2-C171-495E-B457-E40D524D7071}"/>
              </a:ext>
            </a:extLst>
          </p:cNvPr>
          <p:cNvGrpSpPr/>
          <p:nvPr/>
        </p:nvGrpSpPr>
        <p:grpSpPr>
          <a:xfrm>
            <a:off x="673410" y="2318435"/>
            <a:ext cx="2208818" cy="3828522"/>
            <a:chOff x="5887376" y="2796466"/>
            <a:chExt cx="1091954" cy="1784412"/>
          </a:xfrm>
        </p:grpSpPr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BB549ABC-63DA-4BD3-82F3-0447F9A8B990}"/>
                </a:ext>
              </a:extLst>
            </p:cNvPr>
            <p:cNvSpPr/>
            <p:nvPr/>
          </p:nvSpPr>
          <p:spPr>
            <a:xfrm>
              <a:off x="5887376" y="2796466"/>
              <a:ext cx="1091954" cy="1784412"/>
            </a:xfrm>
            <a:prstGeom prst="flowChartAlternate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6F533A5F-2F17-4908-9C08-35F1EF308DA6}"/>
                </a:ext>
              </a:extLst>
            </p:cNvPr>
            <p:cNvSpPr/>
            <p:nvPr/>
          </p:nvSpPr>
          <p:spPr>
            <a:xfrm>
              <a:off x="6026460" y="2922233"/>
              <a:ext cx="813785" cy="1276905"/>
            </a:xfrm>
            <a:prstGeom prst="flowChartAlternate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순서도: 연결자 50">
              <a:extLst>
                <a:ext uri="{FF2B5EF4-FFF2-40B4-BE49-F238E27FC236}">
                  <a16:creationId xmlns:a16="http://schemas.microsoft.com/office/drawing/2014/main" id="{401E4140-2E11-45EB-9514-9A180669CFBD}"/>
                </a:ext>
              </a:extLst>
            </p:cNvPr>
            <p:cNvSpPr/>
            <p:nvPr/>
          </p:nvSpPr>
          <p:spPr>
            <a:xfrm>
              <a:off x="6305652" y="4244552"/>
              <a:ext cx="274182" cy="274182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E06CA51-1804-4D8F-92BC-B39BBBC2CA3A}"/>
              </a:ext>
            </a:extLst>
          </p:cNvPr>
          <p:cNvSpPr txBox="1"/>
          <p:nvPr/>
        </p:nvSpPr>
        <p:spPr>
          <a:xfrm>
            <a:off x="965058" y="2740742"/>
            <a:ext cx="164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i="1" u="sng" dirty="0"/>
              <a:t>농가 영상 확인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B77A48-5B8C-40C0-BCF3-2C7BBFC0B326}"/>
              </a:ext>
            </a:extLst>
          </p:cNvPr>
          <p:cNvSpPr txBox="1"/>
          <p:nvPr/>
        </p:nvSpPr>
        <p:spPr>
          <a:xfrm>
            <a:off x="949220" y="3152632"/>
            <a:ext cx="164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i="1" u="sng" dirty="0"/>
              <a:t>모드 변경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239456-0C16-44DE-94C1-7FCF2251E132}"/>
              </a:ext>
            </a:extLst>
          </p:cNvPr>
          <p:cNvSpPr txBox="1"/>
          <p:nvPr/>
        </p:nvSpPr>
        <p:spPr>
          <a:xfrm>
            <a:off x="965058" y="3945052"/>
            <a:ext cx="164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i="1" u="sng" dirty="0"/>
              <a:t>기록 확인</a:t>
            </a:r>
          </a:p>
        </p:txBody>
      </p:sp>
      <p:pic>
        <p:nvPicPr>
          <p:cNvPr id="1028" name="Picture 4" descr="goodì ëí ì´ë¯¸ì§ ê²ìê²°ê³¼">
            <a:extLst>
              <a:ext uri="{FF2B5EF4-FFF2-40B4-BE49-F238E27FC236}">
                <a16:creationId xmlns:a16="http://schemas.microsoft.com/office/drawing/2014/main" id="{5AFD67FA-5323-4729-BC8E-2FA70114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65" y="4374698"/>
            <a:ext cx="955439" cy="89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9DB7EBB-9F0D-44DC-9FEC-C175F7CE448E}"/>
              </a:ext>
            </a:extLst>
          </p:cNvPr>
          <p:cNvGrpSpPr/>
          <p:nvPr/>
        </p:nvGrpSpPr>
        <p:grpSpPr>
          <a:xfrm>
            <a:off x="3197429" y="3079452"/>
            <a:ext cx="1569970" cy="453494"/>
            <a:chOff x="6241002" y="4101482"/>
            <a:chExt cx="1828800" cy="585928"/>
          </a:xfrm>
        </p:grpSpPr>
        <p:sp>
          <p:nvSpPr>
            <p:cNvPr id="20" name="순서도: 지연 19">
              <a:extLst>
                <a:ext uri="{FF2B5EF4-FFF2-40B4-BE49-F238E27FC236}">
                  <a16:creationId xmlns:a16="http://schemas.microsoft.com/office/drawing/2014/main" id="{12339F55-BF6F-41F7-859C-99613CF30EBB}"/>
                </a:ext>
              </a:extLst>
            </p:cNvPr>
            <p:cNvSpPr/>
            <p:nvPr/>
          </p:nvSpPr>
          <p:spPr>
            <a:xfrm>
              <a:off x="7155402" y="4101483"/>
              <a:ext cx="914400" cy="58592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야간</a:t>
              </a:r>
            </a:p>
          </p:txBody>
        </p:sp>
        <p:sp>
          <p:nvSpPr>
            <p:cNvPr id="57" name="순서도: 지연 56">
              <a:extLst>
                <a:ext uri="{FF2B5EF4-FFF2-40B4-BE49-F238E27FC236}">
                  <a16:creationId xmlns:a16="http://schemas.microsoft.com/office/drawing/2014/main" id="{214B79C5-D12E-49D7-912A-3DE8C29354E7}"/>
                </a:ext>
              </a:extLst>
            </p:cNvPr>
            <p:cNvSpPr/>
            <p:nvPr/>
          </p:nvSpPr>
          <p:spPr>
            <a:xfrm rot="10800000">
              <a:off x="6241002" y="4101482"/>
              <a:ext cx="914400" cy="585927"/>
            </a:xfrm>
            <a:prstGeom prst="flowChartDelay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A7E67B-5DFD-4F28-A276-DCE6BF487067}"/>
                </a:ext>
              </a:extLst>
            </p:cNvPr>
            <p:cNvSpPr txBox="1"/>
            <p:nvPr/>
          </p:nvSpPr>
          <p:spPr>
            <a:xfrm>
              <a:off x="6454067" y="4201786"/>
              <a:ext cx="701335" cy="39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일반</a:t>
              </a:r>
            </a:p>
          </p:txBody>
        </p:sp>
      </p:grpSp>
      <p:pic>
        <p:nvPicPr>
          <p:cNvPr id="1030" name="Picture 6" descr="bad iconì ëí ì´ë¯¸ì§ ê²ìê²°ê³¼">
            <a:extLst>
              <a:ext uri="{FF2B5EF4-FFF2-40B4-BE49-F238E27FC236}">
                <a16:creationId xmlns:a16="http://schemas.microsoft.com/office/drawing/2014/main" id="{35B57195-7879-4E5E-A0F3-5AA7CBA8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93" y="5055574"/>
            <a:ext cx="1327833" cy="13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99" name="그룹 4098">
            <a:extLst>
              <a:ext uri="{FF2B5EF4-FFF2-40B4-BE49-F238E27FC236}">
                <a16:creationId xmlns:a16="http://schemas.microsoft.com/office/drawing/2014/main" id="{37EBD69C-4B89-4F22-AB6E-F44F3B9F7D43}"/>
              </a:ext>
            </a:extLst>
          </p:cNvPr>
          <p:cNvGrpSpPr/>
          <p:nvPr/>
        </p:nvGrpSpPr>
        <p:grpSpPr>
          <a:xfrm>
            <a:off x="2972299" y="5194023"/>
            <a:ext cx="2662389" cy="681815"/>
            <a:chOff x="2920217" y="5069150"/>
            <a:chExt cx="2734859" cy="681815"/>
          </a:xfrm>
        </p:grpSpPr>
        <p:pic>
          <p:nvPicPr>
            <p:cNvPr id="1040" name="Picture 16" descr="alarm iconì ëí ì´ë¯¸ì§ ê²ìê²°ê³¼">
              <a:extLst>
                <a:ext uri="{FF2B5EF4-FFF2-40B4-BE49-F238E27FC236}">
                  <a16:creationId xmlns:a16="http://schemas.microsoft.com/office/drawing/2014/main" id="{DF283A3C-5EF6-4197-A71A-E1A436CF0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217" y="5185719"/>
              <a:ext cx="438465" cy="43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5B8BF4B-B363-40B6-B59A-98946F48CB6B}"/>
                </a:ext>
              </a:extLst>
            </p:cNvPr>
            <p:cNvSpPr txBox="1"/>
            <p:nvPr/>
          </p:nvSpPr>
          <p:spPr>
            <a:xfrm>
              <a:off x="3340202" y="5134716"/>
              <a:ext cx="20951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Your property is going </a:t>
              </a:r>
            </a:p>
            <a:p>
              <a:r>
                <a:rPr lang="en-US" altLang="ko-KR" sz="1400" dirty="0"/>
                <a:t>to be damaged soon!</a:t>
              </a:r>
              <a:endParaRPr lang="ko-KR" altLang="en-US" sz="1400" dirty="0"/>
            </a:p>
          </p:txBody>
        </p:sp>
        <p:sp>
          <p:nvSpPr>
            <p:cNvPr id="4097" name="사각형: 둥근 모서리 4096">
              <a:extLst>
                <a:ext uri="{FF2B5EF4-FFF2-40B4-BE49-F238E27FC236}">
                  <a16:creationId xmlns:a16="http://schemas.microsoft.com/office/drawing/2014/main" id="{99FA3692-0B3F-4D99-B418-2FF9432C591A}"/>
                </a:ext>
              </a:extLst>
            </p:cNvPr>
            <p:cNvSpPr/>
            <p:nvPr/>
          </p:nvSpPr>
          <p:spPr>
            <a:xfrm>
              <a:off x="2920217" y="5069150"/>
              <a:ext cx="2734859" cy="68181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02" name="TextBox 4101">
            <a:extLst>
              <a:ext uri="{FF2B5EF4-FFF2-40B4-BE49-F238E27FC236}">
                <a16:creationId xmlns:a16="http://schemas.microsoft.com/office/drawing/2014/main" id="{ECE0FA59-1829-4EB8-81CA-C340E75F20D8}"/>
              </a:ext>
            </a:extLst>
          </p:cNvPr>
          <p:cNvSpPr txBox="1"/>
          <p:nvPr/>
        </p:nvSpPr>
        <p:spPr>
          <a:xfrm>
            <a:off x="2759079" y="5917782"/>
            <a:ext cx="312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야생동물 접근 시</a:t>
            </a:r>
            <a:r>
              <a:rPr lang="en-US" altLang="ko-KR" sz="1200" dirty="0"/>
              <a:t>, </a:t>
            </a:r>
            <a:r>
              <a:rPr lang="ko-KR" altLang="en-US" sz="1200" dirty="0"/>
              <a:t>알람 메시지 수신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803C52D-50AF-4593-A2BD-D0704337428A}"/>
              </a:ext>
            </a:extLst>
          </p:cNvPr>
          <p:cNvCxnSpPr>
            <a:cxnSpLocks/>
          </p:cNvCxnSpPr>
          <p:nvPr/>
        </p:nvCxnSpPr>
        <p:spPr>
          <a:xfrm>
            <a:off x="7617041" y="5693106"/>
            <a:ext cx="4501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8DAB327-C838-42E8-BFC1-CBFED5B40163}"/>
              </a:ext>
            </a:extLst>
          </p:cNvPr>
          <p:cNvSpPr txBox="1"/>
          <p:nvPr/>
        </p:nvSpPr>
        <p:spPr>
          <a:xfrm>
            <a:off x="2792140" y="4839690"/>
            <a:ext cx="255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Change!</a:t>
            </a:r>
            <a:endParaRPr lang="ko-KR" altLang="en-US" sz="12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251A122-31F4-4A28-8970-285D217DE105}"/>
              </a:ext>
            </a:extLst>
          </p:cNvPr>
          <p:cNvCxnSpPr>
            <a:cxnSpLocks/>
          </p:cNvCxnSpPr>
          <p:nvPr/>
        </p:nvCxnSpPr>
        <p:spPr>
          <a:xfrm>
            <a:off x="2281604" y="3321909"/>
            <a:ext cx="9158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AFE985E-598E-4C32-9D8D-7E5EE3C06594}"/>
              </a:ext>
            </a:extLst>
          </p:cNvPr>
          <p:cNvSpPr txBox="1"/>
          <p:nvPr/>
        </p:nvSpPr>
        <p:spPr>
          <a:xfrm>
            <a:off x="949220" y="3542799"/>
            <a:ext cx="164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i="1" u="sng" dirty="0"/>
              <a:t>스피커 출력</a:t>
            </a:r>
          </a:p>
        </p:txBody>
      </p:sp>
      <p:sp>
        <p:nvSpPr>
          <p:cNvPr id="4107" name="사각형: 둥근 모서리 4106">
            <a:extLst>
              <a:ext uri="{FF2B5EF4-FFF2-40B4-BE49-F238E27FC236}">
                <a16:creationId xmlns:a16="http://schemas.microsoft.com/office/drawing/2014/main" id="{159F5D24-307A-4AF6-96F4-5DAD862C6507}"/>
              </a:ext>
            </a:extLst>
          </p:cNvPr>
          <p:cNvSpPr/>
          <p:nvPr/>
        </p:nvSpPr>
        <p:spPr>
          <a:xfrm>
            <a:off x="8098462" y="4839690"/>
            <a:ext cx="1650041" cy="15802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C841814A-34CA-4B4F-B2E3-CA8D966F705C}"/>
              </a:ext>
            </a:extLst>
          </p:cNvPr>
          <p:cNvSpPr txBox="1"/>
          <p:nvPr/>
        </p:nvSpPr>
        <p:spPr>
          <a:xfrm>
            <a:off x="8085520" y="4979776"/>
            <a:ext cx="1731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10</a:t>
            </a:r>
            <a:r>
              <a:rPr lang="ko-KR" altLang="en-US" sz="1100" dirty="0"/>
              <a:t>초 후 자동으로 </a:t>
            </a:r>
            <a:endParaRPr lang="en-US" altLang="ko-KR" sz="1100" dirty="0"/>
          </a:p>
          <a:p>
            <a:pPr algn="ctr"/>
            <a:r>
              <a:rPr lang="en-US" altLang="ko-KR" sz="1100" dirty="0"/>
              <a:t>Kick out mode</a:t>
            </a:r>
            <a:r>
              <a:rPr lang="ko-KR" altLang="en-US" sz="1100" dirty="0"/>
              <a:t>로 선택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F8AF80A-12A5-41D4-8CCC-C1221BCD462A}"/>
              </a:ext>
            </a:extLst>
          </p:cNvPr>
          <p:cNvSpPr/>
          <p:nvPr/>
        </p:nvSpPr>
        <p:spPr>
          <a:xfrm>
            <a:off x="8933430" y="5476536"/>
            <a:ext cx="751950" cy="68821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Catcher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8DA0078-D8D1-4848-946D-F5014272A9E2}"/>
              </a:ext>
            </a:extLst>
          </p:cNvPr>
          <p:cNvSpPr/>
          <p:nvPr/>
        </p:nvSpPr>
        <p:spPr>
          <a:xfrm>
            <a:off x="8159782" y="5476536"/>
            <a:ext cx="732903" cy="67077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Kick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Out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114" name="연결선: 꺾임 4113">
            <a:extLst>
              <a:ext uri="{FF2B5EF4-FFF2-40B4-BE49-F238E27FC236}">
                <a16:creationId xmlns:a16="http://schemas.microsoft.com/office/drawing/2014/main" id="{BF47C1B3-68E1-4684-A6FD-380B08F5A88D}"/>
              </a:ext>
            </a:extLst>
          </p:cNvPr>
          <p:cNvCxnSpPr>
            <a:cxnSpLocks/>
          </p:cNvCxnSpPr>
          <p:nvPr/>
        </p:nvCxnSpPr>
        <p:spPr>
          <a:xfrm flipV="1">
            <a:off x="2503981" y="2318437"/>
            <a:ext cx="1029332" cy="63302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E67F508-45E3-4ED3-BAEA-A95BC34F0619}"/>
              </a:ext>
            </a:extLst>
          </p:cNvPr>
          <p:cNvSpPr txBox="1"/>
          <p:nvPr/>
        </p:nvSpPr>
        <p:spPr>
          <a:xfrm>
            <a:off x="4664220" y="3164169"/>
            <a:ext cx="370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야간 모드 설정 시</a:t>
            </a:r>
            <a:r>
              <a:rPr lang="en-US" altLang="ko-KR" sz="1200" dirty="0"/>
              <a:t>,</a:t>
            </a:r>
            <a:r>
              <a:rPr lang="ko-KR" altLang="en-US" sz="1200" dirty="0"/>
              <a:t> 자동으로 </a:t>
            </a:r>
            <a:r>
              <a:rPr lang="en-US" altLang="ko-KR" sz="1200" dirty="0"/>
              <a:t>Kick Out </a:t>
            </a:r>
            <a:r>
              <a:rPr lang="ko-KR" altLang="en-US" sz="1200" dirty="0"/>
              <a:t>모드 선택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44EBA0CF-EC4E-4DC6-A658-166B8E6F5D24}"/>
              </a:ext>
            </a:extLst>
          </p:cNvPr>
          <p:cNvCxnSpPr>
            <a:cxnSpLocks/>
          </p:cNvCxnSpPr>
          <p:nvPr/>
        </p:nvCxnSpPr>
        <p:spPr>
          <a:xfrm>
            <a:off x="2372801" y="4839690"/>
            <a:ext cx="3723199" cy="701701"/>
          </a:xfrm>
          <a:prstGeom prst="bentConnector3">
            <a:avLst>
              <a:gd name="adj1" fmla="val 9005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tiger iconì ëí ì´ë¯¸ì§ ê²ìê²°ê³¼">
            <a:extLst>
              <a:ext uri="{FF2B5EF4-FFF2-40B4-BE49-F238E27FC236}">
                <a16:creationId xmlns:a16="http://schemas.microsoft.com/office/drawing/2014/main" id="{F4580407-4E21-4A01-949C-B0E4C33BB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17" y="3710836"/>
            <a:ext cx="803465" cy="80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F0FD61C-8638-41BA-B44B-4EC18F8504BB}"/>
              </a:ext>
            </a:extLst>
          </p:cNvPr>
          <p:cNvSpPr/>
          <p:nvPr/>
        </p:nvSpPr>
        <p:spPr>
          <a:xfrm>
            <a:off x="3443063" y="3694336"/>
            <a:ext cx="2968163" cy="81661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B3143CA9-5292-4754-A1C8-112BBBC51855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2392560" y="3698301"/>
            <a:ext cx="1050503" cy="404345"/>
          </a:xfrm>
          <a:prstGeom prst="bentConnector3">
            <a:avLst>
              <a:gd name="adj1" fmla="val 620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9853B83-21F6-44C5-8932-43D92B808632}"/>
              </a:ext>
            </a:extLst>
          </p:cNvPr>
          <p:cNvSpPr txBox="1"/>
          <p:nvPr/>
        </p:nvSpPr>
        <p:spPr>
          <a:xfrm>
            <a:off x="6259975" y="3734895"/>
            <a:ext cx="331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임의로</a:t>
            </a:r>
            <a:r>
              <a:rPr lang="en-US" altLang="ko-KR" sz="1200" dirty="0"/>
              <a:t> </a:t>
            </a:r>
            <a:r>
              <a:rPr lang="ko-KR" altLang="en-US" sz="1200" dirty="0"/>
              <a:t>스피커에 특정 소리를 출력하여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실시간 영상을 보면서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참새와 같이 농가에 피해를 끼칠 수 있는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다른 사건을</a:t>
            </a:r>
            <a:r>
              <a:rPr lang="en-US" altLang="ko-KR" sz="1200" dirty="0"/>
              <a:t> </a:t>
            </a:r>
            <a:r>
              <a:rPr lang="ko-KR" altLang="en-US" sz="1200" dirty="0"/>
              <a:t>곧바로 처리 </a:t>
            </a:r>
          </a:p>
        </p:txBody>
      </p:sp>
      <p:pic>
        <p:nvPicPr>
          <p:cNvPr id="1044" name="Picture 20" descr="voice iconì ëí ì´ë¯¸ì§ ê²ìê²°ê³¼">
            <a:extLst>
              <a:ext uri="{FF2B5EF4-FFF2-40B4-BE49-F238E27FC236}">
                <a16:creationId xmlns:a16="http://schemas.microsoft.com/office/drawing/2014/main" id="{930585CB-F1A2-455A-8782-4EF3B9986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80" y="3741246"/>
            <a:ext cx="725395" cy="7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un iconì ëí ì´ë¯¸ì§ ê²ìê²°ê³¼">
            <a:extLst>
              <a:ext uri="{FF2B5EF4-FFF2-40B4-BE49-F238E27FC236}">
                <a16:creationId xmlns:a16="http://schemas.microsoft.com/office/drawing/2014/main" id="{7830E9F6-1085-4BCC-9C6C-DE70976B3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94" y="3690990"/>
            <a:ext cx="774815" cy="77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AA6F3EAB-3B50-4189-9202-968B4E127FFE}"/>
              </a:ext>
            </a:extLst>
          </p:cNvPr>
          <p:cNvSpPr/>
          <p:nvPr/>
        </p:nvSpPr>
        <p:spPr>
          <a:xfrm>
            <a:off x="4071384" y="3042223"/>
            <a:ext cx="513105" cy="5131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0" name="Picture 26" descr="cctv iconì ëí ì´ë¯¸ì§ ê²ìê²°ê³¼">
            <a:extLst>
              <a:ext uri="{FF2B5EF4-FFF2-40B4-BE49-F238E27FC236}">
                <a16:creationId xmlns:a16="http://schemas.microsoft.com/office/drawing/2014/main" id="{49C75F97-8458-4DE5-B28D-B1ABE0910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86" y="1759664"/>
            <a:ext cx="1207130" cy="12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arm iconì ëí ì´ë¯¸ì§ ê²ìê²°ê³¼">
            <a:extLst>
              <a:ext uri="{FF2B5EF4-FFF2-40B4-BE49-F238E27FC236}">
                <a16:creationId xmlns:a16="http://schemas.microsoft.com/office/drawing/2014/main" id="{E1D6D54C-7666-4155-A99C-208CE6EDF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32" y="1674806"/>
            <a:ext cx="1358283" cy="135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0E03BA02-0C9A-407F-843C-2059C7A36AE4}"/>
              </a:ext>
            </a:extLst>
          </p:cNvPr>
          <p:cNvSpPr txBox="1"/>
          <p:nvPr/>
        </p:nvSpPr>
        <p:spPr>
          <a:xfrm>
            <a:off x="5803362" y="2083824"/>
            <a:ext cx="2346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일반 적외선 카메라를 사용하여</a:t>
            </a:r>
            <a:endParaRPr lang="en-US" altLang="ko-KR" sz="1200" dirty="0"/>
          </a:p>
          <a:p>
            <a:pPr algn="ctr"/>
            <a:r>
              <a:rPr lang="ko-KR" altLang="en-US" sz="1200" dirty="0"/>
              <a:t>농가의 상태를 </a:t>
            </a:r>
            <a:r>
              <a:rPr lang="en-US" altLang="ko-KR" sz="1200" dirty="0"/>
              <a:t>24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pPr algn="ctr"/>
            <a:r>
              <a:rPr lang="ko-KR" altLang="en-US" sz="1200" dirty="0"/>
              <a:t> 실시간으로 확인 </a:t>
            </a:r>
          </a:p>
        </p:txBody>
      </p: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32549AB1-215D-4142-9714-26EC4E6DBD53}"/>
              </a:ext>
            </a:extLst>
          </p:cNvPr>
          <p:cNvSpPr/>
          <p:nvPr/>
        </p:nvSpPr>
        <p:spPr>
          <a:xfrm rot="10800000">
            <a:off x="9838816" y="1778116"/>
            <a:ext cx="1889714" cy="1752856"/>
          </a:xfrm>
          <a:prstGeom prst="foldedCorner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042239-891B-4E06-9D21-94C753929CD2}"/>
              </a:ext>
            </a:extLst>
          </p:cNvPr>
          <p:cNvSpPr txBox="1"/>
          <p:nvPr/>
        </p:nvSpPr>
        <p:spPr>
          <a:xfrm>
            <a:off x="10152612" y="1940813"/>
            <a:ext cx="460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일시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7B16733-073D-4DA6-999B-7A77CA238776}"/>
              </a:ext>
            </a:extLst>
          </p:cNvPr>
          <p:cNvSpPr txBox="1"/>
          <p:nvPr/>
        </p:nvSpPr>
        <p:spPr>
          <a:xfrm>
            <a:off x="10613429" y="1940813"/>
            <a:ext cx="460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사건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43C1A7F-1701-449C-AE46-D335AA7ED1BC}"/>
              </a:ext>
            </a:extLst>
          </p:cNvPr>
          <p:cNvSpPr txBox="1"/>
          <p:nvPr/>
        </p:nvSpPr>
        <p:spPr>
          <a:xfrm>
            <a:off x="11088560" y="1940813"/>
            <a:ext cx="460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결과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EFA2EA3-EA87-446A-AE43-9B990BB72FDB}"/>
              </a:ext>
            </a:extLst>
          </p:cNvPr>
          <p:cNvSpPr txBox="1"/>
          <p:nvPr/>
        </p:nvSpPr>
        <p:spPr>
          <a:xfrm>
            <a:off x="9013415" y="3599808"/>
            <a:ext cx="3704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DB</a:t>
            </a:r>
            <a:r>
              <a:rPr lang="ko-KR" altLang="en-US" sz="1200" dirty="0"/>
              <a:t>에 저장된 정보를 이용하여</a:t>
            </a:r>
            <a:endParaRPr lang="en-US" altLang="ko-KR" sz="1200" dirty="0"/>
          </a:p>
          <a:p>
            <a:pPr algn="ctr"/>
            <a:r>
              <a:rPr lang="ko-KR" altLang="en-US" sz="1200" dirty="0"/>
              <a:t>후에 야생동물로 인한 </a:t>
            </a:r>
            <a:endParaRPr lang="en-US" altLang="ko-KR" sz="1200" dirty="0"/>
          </a:p>
          <a:p>
            <a:pPr algn="ctr"/>
            <a:r>
              <a:rPr lang="ko-KR" altLang="en-US" sz="1200" dirty="0"/>
              <a:t>농가피해 정부지원금</a:t>
            </a:r>
            <a:endParaRPr lang="en-US" altLang="ko-KR" sz="1200" dirty="0"/>
          </a:p>
          <a:p>
            <a:pPr algn="ctr"/>
            <a:r>
              <a:rPr lang="ko-KR" altLang="en-US" sz="1200" dirty="0"/>
              <a:t>증거자료로 사용 가능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518572-85F0-4A43-84D4-86F7E67B4440}"/>
              </a:ext>
            </a:extLst>
          </p:cNvPr>
          <p:cNvSpPr txBox="1"/>
          <p:nvPr/>
        </p:nvSpPr>
        <p:spPr>
          <a:xfrm>
            <a:off x="8708770" y="2225659"/>
            <a:ext cx="1130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DB </a:t>
            </a:r>
            <a:r>
              <a:rPr lang="ko-KR" altLang="en-US" sz="1400" u="sng" dirty="0"/>
              <a:t>기록 </a:t>
            </a:r>
            <a:endParaRPr lang="en-US" altLang="ko-KR" sz="1400" u="sng" dirty="0"/>
          </a:p>
          <a:p>
            <a:pPr algn="ctr"/>
            <a:r>
              <a:rPr lang="ko-KR" altLang="en-US" sz="1400" u="sng" dirty="0"/>
              <a:t>확인</a:t>
            </a:r>
          </a:p>
        </p:txBody>
      </p:sp>
      <p:pic>
        <p:nvPicPr>
          <p:cNvPr id="138" name="Picture 4" descr="goodì ëí ì´ë¯¸ì§ ê²ìê²°ê³¼">
            <a:extLst>
              <a:ext uri="{FF2B5EF4-FFF2-40B4-BE49-F238E27FC236}">
                <a16:creationId xmlns:a16="http://schemas.microsoft.com/office/drawing/2014/main" id="{1A39350B-6B32-451D-89AC-29DB54F7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834" y="4824610"/>
            <a:ext cx="955439" cy="89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BD4B0A8-5EFA-447F-AF81-4E62D06BB7B3}"/>
              </a:ext>
            </a:extLst>
          </p:cNvPr>
          <p:cNvCxnSpPr>
            <a:cxnSpLocks/>
          </p:cNvCxnSpPr>
          <p:nvPr/>
        </p:nvCxnSpPr>
        <p:spPr>
          <a:xfrm>
            <a:off x="9816665" y="5693106"/>
            <a:ext cx="796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0057B1-27C7-4345-BD13-6D00522F4E43}"/>
              </a:ext>
            </a:extLst>
          </p:cNvPr>
          <p:cNvSpPr txBox="1"/>
          <p:nvPr/>
        </p:nvSpPr>
        <p:spPr>
          <a:xfrm>
            <a:off x="10490365" y="5761943"/>
            <a:ext cx="1488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상황 종료 </a:t>
            </a:r>
            <a:r>
              <a:rPr lang="en-US" altLang="ko-KR" sz="1600" b="1" dirty="0"/>
              <a:t>&amp;</a:t>
            </a:r>
          </a:p>
          <a:p>
            <a:r>
              <a:rPr lang="ko-KR" altLang="en-US" sz="1600" b="1" dirty="0"/>
              <a:t>탐지 재실행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C04A938-65A5-41FF-8CA8-C1B074B0A71E}"/>
              </a:ext>
            </a:extLst>
          </p:cNvPr>
          <p:cNvSpPr txBox="1"/>
          <p:nvPr/>
        </p:nvSpPr>
        <p:spPr>
          <a:xfrm>
            <a:off x="10613429" y="2360311"/>
            <a:ext cx="460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사람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F237EA9-36EB-4855-B9AD-DECEB5EFD6CA}"/>
              </a:ext>
            </a:extLst>
          </p:cNvPr>
          <p:cNvSpPr txBox="1"/>
          <p:nvPr/>
        </p:nvSpPr>
        <p:spPr>
          <a:xfrm>
            <a:off x="10611145" y="2690058"/>
            <a:ext cx="460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동물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4DFBC04-11D7-4CFB-972B-0A692D9BE196}"/>
              </a:ext>
            </a:extLst>
          </p:cNvPr>
          <p:cNvSpPr txBox="1"/>
          <p:nvPr/>
        </p:nvSpPr>
        <p:spPr>
          <a:xfrm>
            <a:off x="10609987" y="2964957"/>
            <a:ext cx="460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동물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1E16A26-1482-495C-9AE7-EF04DE171FF7}"/>
              </a:ext>
            </a:extLst>
          </p:cNvPr>
          <p:cNvCxnSpPr/>
          <p:nvPr/>
        </p:nvCxnSpPr>
        <p:spPr>
          <a:xfrm>
            <a:off x="9978501" y="2271537"/>
            <a:ext cx="17337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E3A31A6-DA9A-4A0D-A65D-365E540243EC}"/>
              </a:ext>
            </a:extLst>
          </p:cNvPr>
          <p:cNvSpPr txBox="1"/>
          <p:nvPr/>
        </p:nvSpPr>
        <p:spPr>
          <a:xfrm>
            <a:off x="9973098" y="2573713"/>
            <a:ext cx="778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Year/</a:t>
            </a:r>
          </a:p>
          <a:p>
            <a:r>
              <a:rPr lang="en-US" altLang="ko-KR" sz="1100" dirty="0"/>
              <a:t>Month/</a:t>
            </a:r>
          </a:p>
          <a:p>
            <a:r>
              <a:rPr lang="en-US" altLang="ko-KR" sz="1100" dirty="0"/>
              <a:t>Day :</a:t>
            </a:r>
          </a:p>
          <a:p>
            <a:r>
              <a:rPr lang="en-US" altLang="ko-KR" sz="1100" dirty="0"/>
              <a:t>h/m/s</a:t>
            </a:r>
            <a:endParaRPr lang="ko-KR" alt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A0CF3DD-A85C-4646-B684-903C04093E3D}"/>
              </a:ext>
            </a:extLst>
          </p:cNvPr>
          <p:cNvSpPr txBox="1"/>
          <p:nvPr/>
        </p:nvSpPr>
        <p:spPr>
          <a:xfrm>
            <a:off x="11105220" y="2334103"/>
            <a:ext cx="5411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xx.avi</a:t>
            </a:r>
            <a:endParaRPr lang="ko-KR" altLang="en-US" sz="105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AEB5527-2A6A-4D17-82D8-F2AB897997C9}"/>
              </a:ext>
            </a:extLst>
          </p:cNvPr>
          <p:cNvSpPr txBox="1"/>
          <p:nvPr/>
        </p:nvSpPr>
        <p:spPr>
          <a:xfrm>
            <a:off x="10609987" y="3231281"/>
            <a:ext cx="460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동물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D36D635-B3DA-4C57-A8B5-CE6894AC9687}"/>
              </a:ext>
            </a:extLst>
          </p:cNvPr>
          <p:cNvSpPr txBox="1"/>
          <p:nvPr/>
        </p:nvSpPr>
        <p:spPr>
          <a:xfrm>
            <a:off x="11019993" y="2690058"/>
            <a:ext cx="760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포획성공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36A71FC-8AFB-4AD1-96F0-078EF1B2273C}"/>
              </a:ext>
            </a:extLst>
          </p:cNvPr>
          <p:cNvSpPr txBox="1"/>
          <p:nvPr/>
        </p:nvSpPr>
        <p:spPr>
          <a:xfrm>
            <a:off x="11019993" y="2972263"/>
            <a:ext cx="760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포획실패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49B6BBF-46F3-4586-B495-14834543B6BC}"/>
              </a:ext>
            </a:extLst>
          </p:cNvPr>
          <p:cNvSpPr txBox="1"/>
          <p:nvPr/>
        </p:nvSpPr>
        <p:spPr>
          <a:xfrm>
            <a:off x="11019993" y="3220610"/>
            <a:ext cx="760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Kick out</a:t>
            </a:r>
            <a:endParaRPr lang="ko-KR" altLang="en-US" sz="105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721182" y="205132"/>
            <a:ext cx="10596372" cy="645501"/>
            <a:chOff x="376428" y="365152"/>
            <a:chExt cx="10596372" cy="645501"/>
          </a:xfrm>
        </p:grpSpPr>
        <p:sp>
          <p:nvSpPr>
            <p:cNvPr id="73" name="TextBox 72"/>
            <p:cNvSpPr txBox="1"/>
            <p:nvPr/>
          </p:nvSpPr>
          <p:spPr>
            <a:xfrm>
              <a:off x="376428" y="365152"/>
              <a:ext cx="35079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4.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시스템 기능 </a:t>
              </a:r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- 4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9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E63249-0E6F-4CF4-8243-26EDDB6344F4}"/>
              </a:ext>
            </a:extLst>
          </p:cNvPr>
          <p:cNvGrpSpPr/>
          <p:nvPr/>
        </p:nvGrpSpPr>
        <p:grpSpPr>
          <a:xfrm>
            <a:off x="1376440" y="1715076"/>
            <a:ext cx="2517913" cy="1960387"/>
            <a:chOff x="1376440" y="2221511"/>
            <a:chExt cx="2517913" cy="1960387"/>
          </a:xfrm>
        </p:grpSpPr>
        <p:pic>
          <p:nvPicPr>
            <p:cNvPr id="21" name="Picture 2" descr="lepton thermal camera breakout v1.4ì ëí ì´ë¯¸ì§ ê²ìê²°ê³¼">
              <a:extLst>
                <a:ext uri="{FF2B5EF4-FFF2-40B4-BE49-F238E27FC236}">
                  <a16:creationId xmlns:a16="http://schemas.microsoft.com/office/drawing/2014/main" id="{803DEC88-8A70-41F6-A189-9797738C8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915" y="2221511"/>
              <a:ext cx="1510558" cy="1510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A8EF1-9929-4CBE-B956-0B3BEEA94A99}"/>
                </a:ext>
              </a:extLst>
            </p:cNvPr>
            <p:cNvSpPr txBox="1"/>
            <p:nvPr/>
          </p:nvSpPr>
          <p:spPr>
            <a:xfrm>
              <a:off x="1376440" y="3535567"/>
              <a:ext cx="251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Thermal Imaging Camera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A9F6CD-8ADB-4EB4-866B-728263914AB4}"/>
              </a:ext>
            </a:extLst>
          </p:cNvPr>
          <p:cNvGrpSpPr/>
          <p:nvPr/>
        </p:nvGrpSpPr>
        <p:grpSpPr>
          <a:xfrm>
            <a:off x="6366153" y="3591114"/>
            <a:ext cx="2164678" cy="1995329"/>
            <a:chOff x="556544" y="2214582"/>
            <a:chExt cx="2273351" cy="2095500"/>
          </a:xfrm>
        </p:grpSpPr>
        <p:pic>
          <p:nvPicPr>
            <p:cNvPr id="3078" name="Picture 6" descr="ìëì´ë¸ì ëí ì´ë¯¸ì§ ê²ìê²°ê³¼">
              <a:extLst>
                <a:ext uri="{FF2B5EF4-FFF2-40B4-BE49-F238E27FC236}">
                  <a16:creationId xmlns:a16="http://schemas.microsoft.com/office/drawing/2014/main" id="{70AB1F8C-FE5D-4850-A531-DC9E1DE6C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44" y="2214582"/>
              <a:ext cx="20955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ìëì´ë¸ì ëí ì´ë¯¸ì§ ê²ìê²°ê³¼">
              <a:extLst>
                <a:ext uri="{FF2B5EF4-FFF2-40B4-BE49-F238E27FC236}">
                  <a16:creationId xmlns:a16="http://schemas.microsoft.com/office/drawing/2014/main" id="{7CE72838-8681-4CA7-B5C8-54FB1772C2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9443" y="3692203"/>
              <a:ext cx="930452" cy="617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2" descr="NEW ë¼ì¦ë² ë¦¬íì´3 B+ âì¼ì´ì¤ ì¦ì , êµ­ë´ìµì ê°â, Raspberry pi3 B+ , ìµì ëª¨ë¸-ìì´ì¨ë±í">
            <a:extLst>
              <a:ext uri="{FF2B5EF4-FFF2-40B4-BE49-F238E27FC236}">
                <a16:creationId xmlns:a16="http://schemas.microsoft.com/office/drawing/2014/main" id="{6580702C-6233-40E3-A4CE-844211C0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55" y="2216975"/>
            <a:ext cx="1995328" cy="160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DF4B564-C83F-4B7C-99D3-964E5B0B72C8}"/>
              </a:ext>
            </a:extLst>
          </p:cNvPr>
          <p:cNvSpPr/>
          <p:nvPr/>
        </p:nvSpPr>
        <p:spPr>
          <a:xfrm>
            <a:off x="911949" y="1233816"/>
            <a:ext cx="5764192" cy="549170"/>
          </a:xfrm>
          <a:prstGeom prst="roundRect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하드웨어를 이용한 처리</a:t>
            </a:r>
          </a:p>
        </p:txBody>
      </p:sp>
      <p:pic>
        <p:nvPicPr>
          <p:cNvPr id="1026" name="Picture 2" descr="ê·¸ë£¨ë¸ ì¤í¼ì»¤ Grove - Speaker [107020001]-ìì´ì¨ë±í">
            <a:extLst>
              <a:ext uri="{FF2B5EF4-FFF2-40B4-BE49-F238E27FC236}">
                <a16:creationId xmlns:a16="http://schemas.microsoft.com/office/drawing/2014/main" id="{EA37A9FE-82BC-44AC-B82E-9A2FF44F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187" y="1512027"/>
            <a:ext cx="1995329" cy="175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chasolution.com/shop/data/goods/1499232097293m0.png">
            <a:extLst>
              <a:ext uri="{FF2B5EF4-FFF2-40B4-BE49-F238E27FC236}">
                <a16:creationId xmlns:a16="http://schemas.microsoft.com/office/drawing/2014/main" id="{F143A4B1-8EB1-4257-8F27-2811312C3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215" y="3654500"/>
            <a:ext cx="1076602" cy="107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echasolution.com/shop/data/goods/1499232350821m0.png">
            <a:extLst>
              <a:ext uri="{FF2B5EF4-FFF2-40B4-BE49-F238E27FC236}">
                <a16:creationId xmlns:a16="http://schemas.microsoft.com/office/drawing/2014/main" id="{FBADECF1-FC71-487B-ACDF-7005B637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885" y="4924721"/>
            <a:ext cx="1076602" cy="107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45B8BAA-C945-4708-8318-EB19DB44AE25}"/>
              </a:ext>
            </a:extLst>
          </p:cNvPr>
          <p:cNvGrpSpPr/>
          <p:nvPr/>
        </p:nvGrpSpPr>
        <p:grpSpPr>
          <a:xfrm>
            <a:off x="4110740" y="3785734"/>
            <a:ext cx="1606091" cy="1870129"/>
            <a:chOff x="3957484" y="3858732"/>
            <a:chExt cx="1606091" cy="1870129"/>
          </a:xfrm>
        </p:grpSpPr>
        <p:pic>
          <p:nvPicPr>
            <p:cNvPr id="1032" name="Picture 8" descr="http://mechasolution.com/shop/data/goods/1533286691947m0.jpg">
              <a:extLst>
                <a:ext uri="{FF2B5EF4-FFF2-40B4-BE49-F238E27FC236}">
                  <a16:creationId xmlns:a16="http://schemas.microsoft.com/office/drawing/2014/main" id="{705BB30E-E8A9-4473-BE69-EF61F47F1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484" y="3858732"/>
              <a:ext cx="1606091" cy="1606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3E1697-567C-40FE-AA38-B2E0CECE7F59}"/>
                </a:ext>
              </a:extLst>
            </p:cNvPr>
            <p:cNvSpPr txBox="1"/>
            <p:nvPr/>
          </p:nvSpPr>
          <p:spPr>
            <a:xfrm>
              <a:off x="4091605" y="5359529"/>
              <a:ext cx="1346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GPS </a:t>
              </a:r>
              <a:r>
                <a:rPr lang="ko-KR" altLang="en-US" b="1" dirty="0">
                  <a:solidFill>
                    <a:srgbClr val="00B050"/>
                  </a:solidFill>
                </a:rPr>
                <a:t>모듈</a:t>
              </a:r>
            </a:p>
          </p:txBody>
        </p:sp>
      </p:grp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B37CC6B-B0EF-4D95-9891-87C1ADAADBE0}"/>
              </a:ext>
            </a:extLst>
          </p:cNvPr>
          <p:cNvCxnSpPr>
            <a:cxnSpLocks/>
          </p:cNvCxnSpPr>
          <p:nvPr/>
        </p:nvCxnSpPr>
        <p:spPr>
          <a:xfrm>
            <a:off x="3355759" y="2552408"/>
            <a:ext cx="1156896" cy="468955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8D0A120-E780-4D28-80AB-FD09DE2176C6}"/>
              </a:ext>
            </a:extLst>
          </p:cNvPr>
          <p:cNvCxnSpPr>
            <a:cxnSpLocks/>
          </p:cNvCxnSpPr>
          <p:nvPr/>
        </p:nvCxnSpPr>
        <p:spPr>
          <a:xfrm flipV="1">
            <a:off x="3572146" y="3007295"/>
            <a:ext cx="940509" cy="1960460"/>
          </a:xfrm>
          <a:prstGeom prst="bentConnector3">
            <a:avLst>
              <a:gd name="adj1" fmla="val 38673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99D401-891F-4025-9B7A-DFD4EAFFBB4C}"/>
              </a:ext>
            </a:extLst>
          </p:cNvPr>
          <p:cNvSpPr txBox="1"/>
          <p:nvPr/>
        </p:nvSpPr>
        <p:spPr>
          <a:xfrm>
            <a:off x="4116918" y="5655898"/>
            <a:ext cx="277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- </a:t>
            </a:r>
            <a:r>
              <a:rPr lang="ko-KR" altLang="en-US" sz="1400" dirty="0"/>
              <a:t>포수에게 농가 위치 정보 전송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C64B1C3-551E-4101-B71C-A489774C4BCF}"/>
              </a:ext>
            </a:extLst>
          </p:cNvPr>
          <p:cNvCxnSpPr/>
          <p:nvPr/>
        </p:nvCxnSpPr>
        <p:spPr>
          <a:xfrm>
            <a:off x="6161103" y="3591114"/>
            <a:ext cx="515038" cy="41047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18DA65C-7637-413E-9427-FABEAEBA8FC0}"/>
              </a:ext>
            </a:extLst>
          </p:cNvPr>
          <p:cNvGrpSpPr/>
          <p:nvPr/>
        </p:nvGrpSpPr>
        <p:grpSpPr>
          <a:xfrm>
            <a:off x="4412339" y="3562201"/>
            <a:ext cx="300148" cy="912146"/>
            <a:chOff x="4243527" y="3562201"/>
            <a:chExt cx="300148" cy="912146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CE05768-3690-4908-91E2-151DFE6C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8425" y="3565461"/>
              <a:ext cx="29525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7A82D24-625E-4D16-A661-3271CEBA69FD}"/>
                </a:ext>
              </a:extLst>
            </p:cNvPr>
            <p:cNvCxnSpPr>
              <a:cxnSpLocks/>
            </p:cNvCxnSpPr>
            <p:nvPr/>
          </p:nvCxnSpPr>
          <p:spPr>
            <a:xfrm>
              <a:off x="4243527" y="3562201"/>
              <a:ext cx="0" cy="91214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D3AE6EB-1B58-4D2F-82C1-10BCD0ABC6F4}"/>
              </a:ext>
            </a:extLst>
          </p:cNvPr>
          <p:cNvCxnSpPr>
            <a:cxnSpLocks/>
            <a:stCxn id="1028" idx="1"/>
            <a:endCxn id="3078" idx="3"/>
          </p:cNvCxnSpPr>
          <p:nvPr/>
        </p:nvCxnSpPr>
        <p:spPr>
          <a:xfrm rot="10800000" flipV="1">
            <a:off x="8361483" y="4192801"/>
            <a:ext cx="676733" cy="395978"/>
          </a:xfrm>
          <a:prstGeom prst="bentConnector3">
            <a:avLst>
              <a:gd name="adj1" fmla="val 44753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25C7289-C73E-4CB2-BAFF-85FC12DD0C91}"/>
              </a:ext>
            </a:extLst>
          </p:cNvPr>
          <p:cNvCxnSpPr>
            <a:cxnSpLocks/>
            <a:stCxn id="1030" idx="1"/>
            <a:endCxn id="3078" idx="3"/>
          </p:cNvCxnSpPr>
          <p:nvPr/>
        </p:nvCxnSpPr>
        <p:spPr>
          <a:xfrm rot="10800000">
            <a:off x="8361483" y="4588780"/>
            <a:ext cx="740403" cy="8742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9AD961-D2AB-4383-9F76-5704CD0C4D7C}"/>
              </a:ext>
            </a:extLst>
          </p:cNvPr>
          <p:cNvSpPr txBox="1"/>
          <p:nvPr/>
        </p:nvSpPr>
        <p:spPr>
          <a:xfrm>
            <a:off x="8530831" y="2773196"/>
            <a:ext cx="10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CC"/>
                </a:solidFill>
              </a:rPr>
              <a:t>스피커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325A7B9B-0DE4-48AE-88F8-75D9429EA703}"/>
              </a:ext>
            </a:extLst>
          </p:cNvPr>
          <p:cNvCxnSpPr>
            <a:cxnSpLocks/>
            <a:stCxn id="1026" idx="1"/>
            <a:endCxn id="3078" idx="0"/>
          </p:cNvCxnSpPr>
          <p:nvPr/>
        </p:nvCxnSpPr>
        <p:spPr>
          <a:xfrm rot="10800000" flipV="1">
            <a:off x="7363819" y="2389456"/>
            <a:ext cx="217369" cy="1201657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174441" y="4246131"/>
            <a:ext cx="2700495" cy="1979154"/>
            <a:chOff x="1276132" y="4181551"/>
            <a:chExt cx="2700495" cy="197915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D64767F-9CBB-4935-BCC4-95D04C67FA6C}"/>
                </a:ext>
              </a:extLst>
            </p:cNvPr>
            <p:cNvGrpSpPr/>
            <p:nvPr/>
          </p:nvGrpSpPr>
          <p:grpSpPr>
            <a:xfrm>
              <a:off x="1276132" y="4181551"/>
              <a:ext cx="2517913" cy="1600544"/>
              <a:chOff x="1297182" y="4151785"/>
              <a:chExt cx="2517913" cy="1600544"/>
            </a:xfrm>
          </p:grpSpPr>
          <p:pic>
            <p:nvPicPr>
              <p:cNvPr id="18" name="Picture 2" descr="Raspberry Pi Infrared Camera Module-ìì´ì¨ë±í">
                <a:extLst>
                  <a:ext uri="{FF2B5EF4-FFF2-40B4-BE49-F238E27FC236}">
                    <a16:creationId xmlns:a16="http://schemas.microsoft.com/office/drawing/2014/main" id="{3CC6DDB8-851D-4018-9D23-3D3FF59817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0621" y="4151785"/>
                <a:ext cx="2132575" cy="1600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00FA72-6B2C-4005-98A8-209A11C47025}"/>
                  </a:ext>
                </a:extLst>
              </p:cNvPr>
              <p:cNvSpPr txBox="1"/>
              <p:nvPr/>
            </p:nvSpPr>
            <p:spPr>
              <a:xfrm>
                <a:off x="1297182" y="5248590"/>
                <a:ext cx="2517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70C0"/>
                    </a:solidFill>
                  </a:rPr>
                  <a:t>Infrared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Camera</a:t>
                </a:r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E89BA1-DFDC-431A-94D7-56E639F0710E}"/>
                </a:ext>
              </a:extLst>
            </p:cNvPr>
            <p:cNvSpPr txBox="1"/>
            <p:nvPr/>
          </p:nvSpPr>
          <p:spPr>
            <a:xfrm>
              <a:off x="1359840" y="5637485"/>
              <a:ext cx="2616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실시간 영상 스트리밍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자동 녹화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9250CB7-C1CA-4859-B61E-60FCA113C5DB}"/>
              </a:ext>
            </a:extLst>
          </p:cNvPr>
          <p:cNvSpPr txBox="1"/>
          <p:nvPr/>
        </p:nvSpPr>
        <p:spPr>
          <a:xfrm>
            <a:off x="1236075" y="3663723"/>
            <a:ext cx="2718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농가에 피해를 </a:t>
            </a:r>
            <a:r>
              <a:rPr lang="ko-KR" altLang="en-US" sz="1400" dirty="0" smtClean="0"/>
              <a:t>입힐 </a:t>
            </a:r>
            <a:r>
              <a:rPr lang="ko-KR" altLang="en-US" sz="1400" dirty="0"/>
              <a:t>수 있는 </a:t>
            </a:r>
            <a:endParaRPr lang="en-US" altLang="ko-KR" sz="1400" dirty="0"/>
          </a:p>
          <a:p>
            <a:r>
              <a:rPr lang="ko-KR" altLang="en-US" sz="1400" dirty="0" smtClean="0"/>
              <a:t>    야생동물이나 사람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움직임 </a:t>
            </a:r>
            <a:r>
              <a:rPr lang="ko-KR" altLang="en-US" sz="1400" dirty="0"/>
              <a:t>탐지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27D63-0CF8-453C-8369-9F4D6D7F22E5}"/>
              </a:ext>
            </a:extLst>
          </p:cNvPr>
          <p:cNvSpPr txBox="1"/>
          <p:nvPr/>
        </p:nvSpPr>
        <p:spPr>
          <a:xfrm>
            <a:off x="9670400" y="1948160"/>
            <a:ext cx="2349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야생동물이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싫어하는 소리나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총소리를 발생시켜</a:t>
            </a:r>
            <a:endParaRPr lang="en-US" altLang="ko-KR" sz="1400" dirty="0" smtClean="0"/>
          </a:p>
          <a:p>
            <a:r>
              <a:rPr lang="ko-KR" altLang="en-US" sz="1400" dirty="0" smtClean="0"/>
              <a:t>    야생동물을 </a:t>
            </a:r>
            <a:r>
              <a:rPr lang="ko-KR" altLang="en-US" sz="1400" dirty="0"/>
              <a:t>쫓아냄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255D2E-E0EC-4758-A61D-7EFE4C4CAA69}"/>
              </a:ext>
            </a:extLst>
          </p:cNvPr>
          <p:cNvSpPr txBox="1"/>
          <p:nvPr/>
        </p:nvSpPr>
        <p:spPr>
          <a:xfrm>
            <a:off x="7826903" y="5736953"/>
            <a:ext cx="12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LED</a:t>
            </a:r>
            <a:r>
              <a:rPr lang="ko-KR" altLang="en-US" b="1" dirty="0">
                <a:solidFill>
                  <a:srgbClr val="FFC000"/>
                </a:solidFill>
              </a:rPr>
              <a:t> 전구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8F552C-1A2D-4663-9B52-7232797E0920}"/>
              </a:ext>
            </a:extLst>
          </p:cNvPr>
          <p:cNvSpPr txBox="1"/>
          <p:nvPr/>
        </p:nvSpPr>
        <p:spPr>
          <a:xfrm>
            <a:off x="10114817" y="3785734"/>
            <a:ext cx="1831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Kick out </a:t>
            </a:r>
            <a:r>
              <a:rPr lang="ko-KR" altLang="en-US" sz="1400" dirty="0"/>
              <a:t>모드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실행 </a:t>
            </a:r>
            <a:r>
              <a:rPr lang="ko-KR" altLang="en-US" sz="1400" dirty="0"/>
              <a:t>중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ko-KR" altLang="en-US" sz="1400" dirty="0" smtClean="0"/>
              <a:t> 빨간 </a:t>
            </a:r>
            <a:r>
              <a:rPr lang="ko-KR" altLang="en-US" sz="1400" dirty="0"/>
              <a:t>불 점등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1D9FCD-19CF-4CC4-B61A-CC76A464ED8B}"/>
              </a:ext>
            </a:extLst>
          </p:cNvPr>
          <p:cNvSpPr txBox="1"/>
          <p:nvPr/>
        </p:nvSpPr>
        <p:spPr>
          <a:xfrm>
            <a:off x="10178487" y="5093690"/>
            <a:ext cx="1831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  Catcher </a:t>
            </a:r>
            <a:r>
              <a:rPr lang="en-US" altLang="ko-KR" sz="1400" dirty="0"/>
              <a:t>Call</a:t>
            </a:r>
            <a:r>
              <a:rPr lang="ko-KR" altLang="en-US" sz="1400" dirty="0"/>
              <a:t>모드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ko-KR" altLang="en-US" sz="1400" dirty="0" smtClean="0"/>
              <a:t> 실행 </a:t>
            </a:r>
            <a:r>
              <a:rPr lang="ko-KR" altLang="en-US" sz="1400" dirty="0"/>
              <a:t>중 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초록 </a:t>
            </a:r>
            <a:r>
              <a:rPr lang="ko-KR" altLang="en-US" sz="1400" dirty="0"/>
              <a:t>불 점등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721182" y="205132"/>
            <a:ext cx="10596372" cy="645501"/>
            <a:chOff x="376428" y="365152"/>
            <a:chExt cx="10596372" cy="645501"/>
          </a:xfrm>
        </p:grpSpPr>
        <p:sp>
          <p:nvSpPr>
            <p:cNvPr id="45" name="TextBox 44"/>
            <p:cNvSpPr txBox="1"/>
            <p:nvPr/>
          </p:nvSpPr>
          <p:spPr>
            <a:xfrm>
              <a:off x="376428" y="365152"/>
              <a:ext cx="35079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4.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시스템 기능 </a:t>
              </a:r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- 5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3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645</Words>
  <Application>Microsoft Office PowerPoint</Application>
  <PresentationFormat>와이드스크린</PresentationFormat>
  <Paragraphs>203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LeeSanghoon</dc:creator>
  <cp:lastModifiedBy>choi hyosun</cp:lastModifiedBy>
  <cp:revision>140</cp:revision>
  <dcterms:created xsi:type="dcterms:W3CDTF">2019-03-25T08:11:39Z</dcterms:created>
  <dcterms:modified xsi:type="dcterms:W3CDTF">2019-03-28T07:34:09Z</dcterms:modified>
</cp:coreProperties>
</file>