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hub.com/Markus-Go/bonesi.git" TargetMode="Externa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ithub.com/secdev/scapy.git"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Two-phase Deep Learning-based EdoS Detection System</a:t>
            </a:r>
            <a:endParaRPr b="0" lang="en-US" sz="6000" spc="-1" strike="noStrike">
              <a:latin typeface="Arial"/>
            </a:endParaRPr>
          </a:p>
        </p:txBody>
      </p:sp>
      <p:sp>
        <p:nvSpPr>
          <p:cNvPr id="115" name="CustomShape 2"/>
          <p:cNvSpPr/>
          <p:nvPr/>
        </p:nvSpPr>
        <p:spPr>
          <a:xfrm>
            <a:off x="1523880" y="3602160"/>
            <a:ext cx="9142560" cy="1654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160" cy="7311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ea typeface="DejaVu Sans"/>
              </a:rPr>
              <a:t>In the attacker VM</a:t>
            </a:r>
            <a:endParaRPr b="0" lang="en-US" sz="2800" spc="-1" strike="noStrike">
              <a:latin typeface="Arial"/>
            </a:endParaRPr>
          </a:p>
        </p:txBody>
      </p:sp>
      <p:sp>
        <p:nvSpPr>
          <p:cNvPr id="134" name="CustomShape 2"/>
          <p:cNvSpPr/>
          <p:nvPr/>
        </p:nvSpPr>
        <p:spPr>
          <a:xfrm>
            <a:off x="198000" y="914400"/>
            <a:ext cx="11779560" cy="6901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500" spc="-1" strike="noStrike">
                <a:solidFill>
                  <a:srgbClr val="000000"/>
                </a:solidFill>
                <a:latin typeface="Arial"/>
                <a:ea typeface="DejaVu Sans"/>
              </a:rPr>
              <a:t>Install </a:t>
            </a:r>
            <a:r>
              <a:rPr b="0" lang="en-US" sz="1500" spc="-1" strike="noStrike">
                <a:solidFill>
                  <a:srgbClr val="000000"/>
                </a:solidFill>
                <a:latin typeface="Arial"/>
                <a:ea typeface="Noto Sans CJK SC"/>
              </a:rPr>
              <a:t>bonesi tool to launch attacks:</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500" spc="-1" strike="noStrike">
                <a:solidFill>
                  <a:srgbClr val="000000"/>
                </a:solidFill>
                <a:latin typeface="Arial"/>
                <a:ea typeface="Noto Sans CJK SC"/>
              </a:rPr>
              <a:t>-Install required library</a:t>
            </a:r>
            <a:endParaRPr b="0" lang="en-US" sz="1500" spc="-1" strike="noStrike">
              <a:latin typeface="Arial"/>
            </a:endParaRPr>
          </a:p>
          <a:p>
            <a:pPr>
              <a:lnSpc>
                <a:spcPct val="100000"/>
              </a:lnSpc>
            </a:pPr>
            <a:r>
              <a:rPr b="0" lang="en-US" sz="1500" spc="-26" strike="noStrike">
                <a:solidFill>
                  <a:srgbClr val="292929"/>
                </a:solidFill>
                <a:latin typeface="Courier New"/>
                <a:ea typeface="Noto Sans CJK SC"/>
              </a:rPr>
              <a:t>sudo apt install build-essential</a:t>
            </a:r>
            <a:br/>
            <a:r>
              <a:rPr b="0" lang="en-US" sz="1500" spc="-26" strike="noStrike">
                <a:solidFill>
                  <a:srgbClr val="292929"/>
                </a:solidFill>
                <a:latin typeface="Courier New"/>
                <a:ea typeface="Noto Sans CJK SC"/>
              </a:rPr>
              <a:t>sudo apt install libpcap-dev</a:t>
            </a:r>
            <a:br/>
            <a:r>
              <a:rPr b="0" lang="en-US" sz="1500" spc="-26" strike="noStrike">
                <a:solidFill>
                  <a:srgbClr val="292929"/>
                </a:solidFill>
                <a:latin typeface="Courier New"/>
                <a:ea typeface="Noto Sans CJK SC"/>
              </a:rPr>
              <a:t>sudo apt install libnet1-dev</a:t>
            </a:r>
            <a:br/>
            <a:r>
              <a:rPr b="0" lang="en-US" sz="1500" spc="-26" strike="noStrike">
                <a:solidFill>
                  <a:srgbClr val="292929"/>
                </a:solidFill>
                <a:latin typeface="Courier New"/>
                <a:ea typeface="Noto Sans CJK SC"/>
              </a:rPr>
              <a:t>sudo apt install autoconf</a:t>
            </a:r>
            <a:br/>
            <a:r>
              <a:rPr b="0" lang="en-US" sz="1500" spc="-26" strike="noStrike">
                <a:solidFill>
                  <a:srgbClr val="292929"/>
                </a:solidFill>
                <a:latin typeface="Courier New"/>
                <a:ea typeface="Noto Sans CJK SC"/>
              </a:rPr>
              <a:t>sudo apt install automake</a:t>
            </a:r>
            <a:br/>
            <a:r>
              <a:rPr b="0" lang="en-US" sz="1500" spc="-26" strike="noStrike">
                <a:solidFill>
                  <a:srgbClr val="292929"/>
                </a:solidFill>
                <a:latin typeface="Courier New"/>
                <a:ea typeface="Noto Sans CJK SC"/>
              </a:rPr>
              <a:t>sudo apt install gcc</a:t>
            </a:r>
            <a:br/>
            <a:r>
              <a:rPr b="0" lang="en-US" sz="1500" spc="-26" strike="noStrike">
                <a:solidFill>
                  <a:srgbClr val="292929"/>
                </a:solidFill>
                <a:latin typeface="Courier New"/>
                <a:ea typeface="Noto Sans CJK SC"/>
              </a:rPr>
              <a:t>sudo apt install git</a:t>
            </a:r>
            <a:br/>
            <a:r>
              <a:rPr b="0" lang="en-US" sz="1500" spc="-26" strike="noStrike">
                <a:solidFill>
                  <a:srgbClr val="292929"/>
                </a:solidFill>
                <a:latin typeface="Courier New"/>
                <a:ea typeface="Noto Sans CJK SC"/>
              </a:rPr>
              <a:t>sudo apt install make</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500" spc="-26" strike="noStrike">
                <a:solidFill>
                  <a:srgbClr val="292929"/>
                </a:solidFill>
                <a:latin typeface="Arial"/>
                <a:ea typeface="Noto Sans CJK SC"/>
              </a:rPr>
              <a:t>-Install bonesi:</a:t>
            </a:r>
            <a:endParaRPr b="0" lang="en-US" sz="1500" spc="-1" strike="noStrike">
              <a:latin typeface="Arial"/>
            </a:endParaRPr>
          </a:p>
          <a:p>
            <a:pPr>
              <a:lnSpc>
                <a:spcPct val="100000"/>
              </a:lnSpc>
            </a:pPr>
            <a:r>
              <a:rPr b="0" lang="en-US" sz="1500" spc="-26" strike="noStrike">
                <a:solidFill>
                  <a:srgbClr val="292929"/>
                </a:solidFill>
                <a:latin typeface="Courier New"/>
                <a:ea typeface="Noto Sans CJK SC"/>
              </a:rPr>
              <a:t>git clone </a:t>
            </a:r>
            <a:r>
              <a:rPr b="0" lang="en-US" sz="1500" spc="-26" strike="noStrike" u="sng">
                <a:solidFill>
                  <a:srgbClr val="0563c1"/>
                </a:solidFill>
                <a:uFillTx/>
                <a:latin typeface="Arial"/>
                <a:ea typeface="Noto Sans CJK SC"/>
                <a:hlinkClick r:id="rId1"/>
              </a:rPr>
              <a:t>https://github.com/Markus-Go/bonesi.git</a:t>
            </a:r>
            <a:endParaRPr b="0" lang="en-US" sz="1500" spc="-1" strike="noStrike">
              <a:latin typeface="Arial"/>
            </a:endParaRPr>
          </a:p>
          <a:p>
            <a:pPr>
              <a:lnSpc>
                <a:spcPct val="100000"/>
              </a:lnSpc>
            </a:pPr>
            <a:r>
              <a:rPr b="0" lang="en-US" sz="1500" spc="-26" strike="noStrike">
                <a:solidFill>
                  <a:srgbClr val="292929"/>
                </a:solidFill>
                <a:latin typeface="Arial"/>
                <a:ea typeface="Noto Sans CJK SC"/>
              </a:rPr>
              <a:t>cd bonesi</a:t>
            </a:r>
            <a:r>
              <a:rPr b="0" lang="en-US" sz="1500" spc="-26" strike="noStrike">
                <a:solidFill>
                  <a:srgbClr val="292929"/>
                </a:solidFill>
                <a:latin typeface="Courier New"/>
                <a:ea typeface="Noto Sans CJK SC"/>
              </a:rPr>
              <a:t> </a:t>
            </a:r>
            <a:br/>
            <a:r>
              <a:rPr b="0" lang="en-US" sz="1500" spc="-26" strike="noStrike">
                <a:solidFill>
                  <a:srgbClr val="292929"/>
                </a:solidFill>
                <a:latin typeface="Courier New"/>
                <a:ea typeface="Noto Sans CJK SC"/>
              </a:rPr>
              <a:t>autoreconf -f -i</a:t>
            </a:r>
            <a:br/>
            <a:r>
              <a:rPr b="0" lang="en-US" sz="1500" spc="-26" strike="noStrike">
                <a:solidFill>
                  <a:srgbClr val="292929"/>
                </a:solidFill>
                <a:latin typeface="Courier New"/>
                <a:ea typeface="Noto Sans CJK SC"/>
              </a:rPr>
              <a:t>./configure</a:t>
            </a:r>
            <a:br/>
            <a:r>
              <a:rPr b="0" lang="en-US" sz="1500" spc="-26" strike="noStrike">
                <a:solidFill>
                  <a:srgbClr val="292929"/>
                </a:solidFill>
                <a:latin typeface="Courier New"/>
                <a:ea typeface="Noto Sans CJK SC"/>
              </a:rPr>
              <a:t>make</a:t>
            </a:r>
            <a:br/>
            <a:r>
              <a:rPr b="0" lang="en-US" sz="1500" spc="-26" strike="noStrike">
                <a:solidFill>
                  <a:srgbClr val="292929"/>
                </a:solidFill>
                <a:latin typeface="Courier New"/>
                <a:ea typeface="Noto Sans CJK SC"/>
              </a:rPr>
              <a:t>make install</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500" spc="-26" strike="noStrike">
                <a:solidFill>
                  <a:srgbClr val="292929"/>
                </a:solidFill>
                <a:latin typeface="Courier New"/>
                <a:ea typeface="Noto Sans CJK SC"/>
              </a:rPr>
              <a:t>-To check: </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500" spc="-26" strike="noStrike">
                <a:solidFill>
                  <a:srgbClr val="292929"/>
                </a:solidFill>
                <a:latin typeface="Courier New"/>
                <a:ea typeface="Noto Sans CJK SC"/>
              </a:rPr>
              <a:t>bonesi</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500" spc="-26" strike="noStrike">
                <a:solidFill>
                  <a:srgbClr val="292929"/>
                </a:solidFill>
                <a:latin typeface="Courier New"/>
                <a:ea typeface="Noto Sans CJK SC"/>
              </a:rPr>
              <a:t>Now, we turn off attack VM and setting</a:t>
            </a:r>
            <a:endParaRPr b="0" lang="en-US" sz="1500" spc="-1" strike="noStrike">
              <a:latin typeface="Arial"/>
            </a:endParaRPr>
          </a:p>
          <a:p>
            <a:pPr>
              <a:lnSpc>
                <a:spcPct val="100000"/>
              </a:lnSpc>
            </a:pPr>
            <a:r>
              <a:rPr b="0" lang="en-US" sz="1500" spc="-26" strike="noStrike">
                <a:solidFill>
                  <a:srgbClr val="292929"/>
                </a:solidFill>
                <a:latin typeface="Courier New"/>
                <a:ea typeface="Noto Sans CJK SC"/>
              </a:rPr>
              <a:t>The network interface to Bridge Adapter</a:t>
            </a:r>
            <a:endParaRPr b="0" lang="en-US" sz="1500" spc="-1" strike="noStrike">
              <a:latin typeface="Arial"/>
            </a:endParaRPr>
          </a:p>
          <a:p>
            <a:pPr>
              <a:lnSpc>
                <a:spcPct val="100000"/>
              </a:lnSpc>
            </a:pPr>
            <a:r>
              <a:rPr b="0" lang="en-US" sz="1500" spc="-26" strike="noStrike">
                <a:solidFill>
                  <a:srgbClr val="292929"/>
                </a:solidFill>
                <a:latin typeface="Courier New"/>
                <a:ea typeface="Noto Sans CJK SC"/>
              </a:rPr>
              <a:t>And choose vnet0</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500" spc="-26" strike="noStrike">
                <a:solidFill>
                  <a:srgbClr val="292929"/>
                </a:solidFill>
                <a:latin typeface="Courier New"/>
                <a:ea typeface="Noto Sans CJK SC"/>
              </a:rPr>
              <a:t>Assign IP address for attacker VM:</a:t>
            </a:r>
            <a:endParaRPr b="0" lang="en-US" sz="1500" spc="-1" strike="noStrike">
              <a:latin typeface="Arial"/>
            </a:endParaRPr>
          </a:p>
          <a:p>
            <a:pPr marL="216000" indent="-214920">
              <a:lnSpc>
                <a:spcPct val="100000"/>
              </a:lnSpc>
              <a:buClr>
                <a:srgbClr val="000000"/>
              </a:buClr>
              <a:buSzPct val="45000"/>
              <a:buFont typeface="Wingdings" charset="2"/>
              <a:buChar char=""/>
            </a:pPr>
            <a:r>
              <a:rPr b="0" lang="en-US" sz="1600" spc="-26" strike="noStrike">
                <a:solidFill>
                  <a:srgbClr val="292929"/>
                </a:solidFill>
                <a:latin typeface="Courier New"/>
                <a:ea typeface="Noto Sans CJK SC"/>
              </a:rPr>
              <a:t>sudo ifconfig enp0s3 172.16.1.2/24</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135" name="" descr=""/>
          <p:cNvPicPr/>
          <p:nvPr/>
        </p:nvPicPr>
        <p:blipFill>
          <a:blip r:embed="rId2"/>
          <a:stretch/>
        </p:blipFill>
        <p:spPr>
          <a:xfrm>
            <a:off x="5742000" y="977760"/>
            <a:ext cx="6052680" cy="2770200"/>
          </a:xfrm>
          <a:prstGeom prst="rect">
            <a:avLst/>
          </a:prstGeom>
          <a:ln>
            <a:noFill/>
          </a:ln>
        </p:spPr>
      </p:pic>
      <p:pic>
        <p:nvPicPr>
          <p:cNvPr id="136" name="" descr=""/>
          <p:cNvPicPr/>
          <p:nvPr/>
        </p:nvPicPr>
        <p:blipFill>
          <a:blip r:embed="rId3"/>
          <a:stretch/>
        </p:blipFill>
        <p:spPr>
          <a:xfrm>
            <a:off x="6217920" y="4023360"/>
            <a:ext cx="5189760" cy="2513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160" cy="7311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ea typeface="DejaVu Sans"/>
              </a:rPr>
              <a:t>In the victim VM</a:t>
            </a:r>
            <a:endParaRPr b="0" lang="en-US" sz="2800" spc="-1" strike="noStrike">
              <a:latin typeface="Arial"/>
            </a:endParaRPr>
          </a:p>
        </p:txBody>
      </p:sp>
      <p:sp>
        <p:nvSpPr>
          <p:cNvPr id="138" name="CustomShape 2"/>
          <p:cNvSpPr/>
          <p:nvPr/>
        </p:nvSpPr>
        <p:spPr>
          <a:xfrm>
            <a:off x="198000" y="914400"/>
            <a:ext cx="11779560" cy="6441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Nginx server as victim server</a:t>
            </a:r>
            <a:r>
              <a:rPr b="0" lang="en-US" sz="1600" spc="-1" strike="noStrike">
                <a:solidFill>
                  <a:srgbClr val="000000"/>
                </a:solidFill>
                <a:latin typeface="Arial"/>
                <a:ea typeface="Noto Sans CJK SC"/>
              </a:rPr>
              <a:t>:</a:t>
            </a:r>
            <a:endParaRPr b="0" lang="en-US" sz="1600" spc="-1" strike="noStrike">
              <a:latin typeface="Arial"/>
            </a:endParaRPr>
          </a:p>
          <a:p>
            <a:pPr>
              <a:lnSpc>
                <a:spcPct val="100000"/>
              </a:lnSpc>
            </a:pPr>
            <a:r>
              <a:rPr b="0" lang="en-US" sz="1600" spc="-26" strike="noStrike">
                <a:solidFill>
                  <a:srgbClr val="292929"/>
                </a:solidFill>
                <a:latin typeface="Courier New"/>
                <a:ea typeface="Noto Sans CJK SC"/>
              </a:rPr>
              <a:t>sudo apt install docker.io</a:t>
            </a:r>
            <a:br/>
            <a:r>
              <a:rPr b="0" lang="en-US" sz="1600" spc="-26" strike="noStrike">
                <a:solidFill>
                  <a:srgbClr val="292929"/>
                </a:solidFill>
                <a:latin typeface="Courier New"/>
                <a:ea typeface="Noto Sans CJK SC"/>
              </a:rPr>
              <a:t>sudo docker pull nginx</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26" strike="noStrike">
                <a:solidFill>
                  <a:srgbClr val="292929"/>
                </a:solidFill>
                <a:latin typeface="Arial"/>
                <a:ea typeface="Noto Sans CJK SC"/>
              </a:rPr>
              <a:t>Then, turn off the victim VM and </a:t>
            </a:r>
            <a:r>
              <a:rPr b="0" lang="en-US" sz="1600" spc="-26" strike="noStrike">
                <a:solidFill>
                  <a:srgbClr val="292929"/>
                </a:solidFill>
                <a:latin typeface="Courier New"/>
                <a:ea typeface="Noto Sans CJK SC"/>
              </a:rPr>
              <a:t>setting the network interface to Bridge Adapter and choose vnet1</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292929"/>
                </a:solidFill>
                <a:latin typeface="Times New Roman"/>
                <a:ea typeface="Noto Sans CJK SC"/>
              </a:rPr>
              <a:t>Assign IP address to the victim VM:</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292929"/>
                </a:solidFill>
                <a:latin typeface="Times New Roman"/>
                <a:ea typeface="Noto Sans CJK SC"/>
              </a:rPr>
              <a:t>sudo ifconfig enp0s3 172.16.1.3/24</a:t>
            </a:r>
            <a:endParaRPr b="0" lang="en-US" sz="1800" spc="-1" strike="noStrike">
              <a:latin typeface="Arial"/>
            </a:endParaRPr>
          </a:p>
        </p:txBody>
      </p:sp>
      <p:pic>
        <p:nvPicPr>
          <p:cNvPr id="139" name="" descr=""/>
          <p:cNvPicPr/>
          <p:nvPr/>
        </p:nvPicPr>
        <p:blipFill>
          <a:blip r:embed="rId1"/>
          <a:stretch/>
        </p:blipFill>
        <p:spPr>
          <a:xfrm>
            <a:off x="190800" y="2286000"/>
            <a:ext cx="5294520" cy="2189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10514160" cy="7311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ea typeface="DejaVu Sans"/>
              </a:rPr>
              <a:t>In the normal user VM</a:t>
            </a:r>
            <a:endParaRPr b="0" lang="en-US" sz="2800" spc="-1" strike="noStrike">
              <a:latin typeface="Arial"/>
            </a:endParaRPr>
          </a:p>
        </p:txBody>
      </p:sp>
      <p:sp>
        <p:nvSpPr>
          <p:cNvPr id="141" name="CustomShape 2"/>
          <p:cNvSpPr/>
          <p:nvPr/>
        </p:nvSpPr>
        <p:spPr>
          <a:xfrm>
            <a:off x="-91440" y="1146960"/>
            <a:ext cx="11779560" cy="6441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600" spc="-26" strike="noStrike">
                <a:solidFill>
                  <a:srgbClr val="292929"/>
                </a:solidFill>
                <a:latin typeface="Courier New"/>
                <a:ea typeface="Noto Sans CJK SC"/>
              </a:rPr>
              <a:t>Setting the network interface to Bridge Adapter and choose vnet2</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292929"/>
                </a:solidFill>
                <a:latin typeface="Times New Roman"/>
                <a:ea typeface="Noto Sans CJK SC"/>
              </a:rPr>
              <a:t>Assign IP address to the normal user VM:</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292929"/>
                </a:solidFill>
                <a:latin typeface="Times New Roman"/>
                <a:ea typeface="Noto Sans CJK SC"/>
              </a:rPr>
              <a:t>sudo ifconfig enp0s3 172.16.1.4/24</a:t>
            </a:r>
            <a:endParaRPr b="0" lang="en-US" sz="1800" spc="-1" strike="noStrike">
              <a:latin typeface="Arial"/>
            </a:endParaRPr>
          </a:p>
        </p:txBody>
      </p:sp>
      <p:pic>
        <p:nvPicPr>
          <p:cNvPr id="142" name="" descr=""/>
          <p:cNvPicPr/>
          <p:nvPr/>
        </p:nvPicPr>
        <p:blipFill>
          <a:blip r:embed="rId1"/>
          <a:stretch/>
        </p:blipFill>
        <p:spPr>
          <a:xfrm>
            <a:off x="238320" y="1828800"/>
            <a:ext cx="5247000" cy="21798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06200" y="365760"/>
            <a:ext cx="10514160" cy="6126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7200" spc="-1" strike="noStrike">
                <a:solidFill>
                  <a:srgbClr val="000000"/>
                </a:solidFill>
                <a:latin typeface="Calibri"/>
                <a:ea typeface="DejaVu Sans"/>
              </a:rPr>
              <a:t>Execution </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a:off x="182880" y="182880"/>
            <a:ext cx="11795040" cy="66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 the physical machine:</a:t>
            </a:r>
            <a:endParaRPr b="0" lang="en-US" sz="1800" spc="-1" strike="noStrike">
              <a:latin typeface="Arial"/>
            </a:endParaRPr>
          </a:p>
          <a:p>
            <a:pPr>
              <a:lnSpc>
                <a:spcPct val="100000"/>
              </a:lnSpc>
            </a:pPr>
            <a:r>
              <a:rPr b="1" lang="en-US" sz="2800" spc="-1" strike="noStrike">
                <a:solidFill>
                  <a:srgbClr val="000000"/>
                </a:solidFill>
                <a:latin typeface="Calibri"/>
                <a:ea typeface="DejaVu Sans"/>
              </a:rPr>
              <a:t>Training Period detector and Flow detector</a:t>
            </a:r>
            <a:endParaRPr b="0" lang="en-US" sz="2800" spc="-1" strike="noStrike">
              <a:latin typeface="Arial"/>
            </a:endParaRPr>
          </a:p>
          <a:p>
            <a:pPr marL="216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In the folder code, open terminal and run:</a:t>
            </a:r>
            <a:endParaRPr b="0" lang="en-US" sz="2800" spc="-1" strike="noStrike">
              <a:latin typeface="Arial"/>
            </a:endParaRPr>
          </a:p>
          <a:p>
            <a:pPr>
              <a:lnSpc>
                <a:spcPct val="100000"/>
              </a:lnSpc>
            </a:pPr>
            <a:r>
              <a:rPr b="0" lang="en-US" sz="2800" spc="-1" strike="noStrike">
                <a:solidFill>
                  <a:srgbClr val="000000"/>
                </a:solidFill>
                <a:latin typeface="Arial"/>
                <a:ea typeface="DejaVu Sans"/>
              </a:rPr>
              <a:t>python3 training_period_detector.py</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python3 training_flow_detector.py</a:t>
            </a:r>
            <a:endParaRPr b="0" lang="en-US" sz="2800" spc="-1" strike="noStrike">
              <a:latin typeface="Arial"/>
            </a:endParaRPr>
          </a:p>
          <a:p>
            <a:pPr marL="216000" indent="-215280">
              <a:lnSpc>
                <a:spcPct val="100000"/>
              </a:lnSpc>
              <a:buClr>
                <a:srgbClr val="000000"/>
              </a:buClr>
              <a:buFont typeface="Wingdings" charset="2"/>
              <a:buChar char=""/>
            </a:pPr>
            <a:r>
              <a:rPr b="0" lang="en-US" sz="2800" spc="-1" strike="noStrike">
                <a:solidFill>
                  <a:srgbClr val="000000"/>
                </a:solidFill>
                <a:latin typeface="Arial"/>
                <a:ea typeface="DejaVu Sans"/>
              </a:rPr>
              <a:t>After finishing training, there will be two trained model file saved:</a:t>
            </a:r>
            <a:endParaRPr b="0" lang="en-US" sz="2800" spc="-1" strike="noStrike">
              <a:latin typeface="Arial"/>
            </a:endParaRPr>
          </a:p>
          <a:p>
            <a:pPr>
              <a:lnSpc>
                <a:spcPct val="100000"/>
              </a:lnSpc>
            </a:pPr>
            <a:r>
              <a:rPr b="0" lang="en-US" sz="2800" spc="-1" strike="noStrike">
                <a:solidFill>
                  <a:srgbClr val="000000"/>
                </a:solidFill>
                <a:latin typeface="Arial"/>
                <a:ea typeface="DejaVu Sans"/>
              </a:rPr>
              <a:t>period_model.h5 and flow_model.h5</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marL="230400">
              <a:lnSpc>
                <a:spcPct val="100000"/>
              </a:lnSpc>
            </a:pPr>
            <a:endParaRPr b="0" lang="en-US" sz="2800" spc="-1" strike="noStrike">
              <a:latin typeface="Arial"/>
            </a:endParaRPr>
          </a:p>
        </p:txBody>
      </p:sp>
      <p:pic>
        <p:nvPicPr>
          <p:cNvPr id="146" name="" descr=""/>
          <p:cNvPicPr/>
          <p:nvPr/>
        </p:nvPicPr>
        <p:blipFill>
          <a:blip r:embed="rId1"/>
          <a:stretch/>
        </p:blipFill>
        <p:spPr>
          <a:xfrm>
            <a:off x="365760" y="1880280"/>
            <a:ext cx="5851440" cy="2417040"/>
          </a:xfrm>
          <a:prstGeom prst="rect">
            <a:avLst/>
          </a:prstGeom>
          <a:ln>
            <a:noFill/>
          </a:ln>
        </p:spPr>
      </p:pic>
      <p:pic>
        <p:nvPicPr>
          <p:cNvPr id="147" name="" descr=""/>
          <p:cNvPicPr/>
          <p:nvPr/>
        </p:nvPicPr>
        <p:blipFill>
          <a:blip r:embed="rId2"/>
          <a:stretch/>
        </p:blipFill>
        <p:spPr>
          <a:xfrm>
            <a:off x="6492240" y="1554480"/>
            <a:ext cx="5485680" cy="3057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9" name="CustomShape 2"/>
          <p:cNvSpPr/>
          <p:nvPr/>
        </p:nvSpPr>
        <p:spPr>
          <a:xfrm>
            <a:off x="182880" y="182880"/>
            <a:ext cx="11795040" cy="66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 the physical machine:</a:t>
            </a:r>
            <a:endParaRPr b="0" lang="en-US" sz="1800" spc="-1" strike="noStrike">
              <a:latin typeface="Arial"/>
            </a:endParaRPr>
          </a:p>
          <a:p>
            <a:pPr>
              <a:lnSpc>
                <a:spcPct val="100000"/>
              </a:lnSpc>
            </a:pPr>
            <a:r>
              <a:rPr b="1" lang="en-US" sz="2800" spc="-1" strike="noStrike">
                <a:solidFill>
                  <a:srgbClr val="000000"/>
                </a:solidFill>
                <a:latin typeface="Calibri"/>
                <a:ea typeface="DejaVu Sans"/>
              </a:rPr>
              <a:t>Setup wireshark to capture the packet to the victim server</a:t>
            </a:r>
            <a:endParaRPr b="0" lang="en-US" sz="2800" spc="-1" strike="noStrike">
              <a:latin typeface="Arial"/>
            </a:endParaRPr>
          </a:p>
          <a:p>
            <a:pPr>
              <a:lnSpc>
                <a:spcPct val="100000"/>
              </a:lnSpc>
            </a:pPr>
            <a:r>
              <a:rPr b="0" lang="en-US" sz="1800" spc="-1" strike="noStrike">
                <a:solidFill>
                  <a:srgbClr val="000000"/>
                </a:solidFill>
                <a:latin typeface="Arial"/>
                <a:ea typeface="DejaVu Sans"/>
              </a:rPr>
              <a:t>On the folder code, open termial and run:</a:t>
            </a:r>
            <a:endParaRPr b="0" lang="en-US" sz="1800" spc="-1" strike="noStrike">
              <a:latin typeface="Arial"/>
            </a:endParaRPr>
          </a:p>
          <a:p>
            <a:pPr>
              <a:lnSpc>
                <a:spcPct val="100000"/>
              </a:lnSpc>
            </a:pPr>
            <a:r>
              <a:rPr b="0" lang="en-US" sz="1500" spc="-1" strike="noStrike">
                <a:solidFill>
                  <a:srgbClr val="000000"/>
                </a:solidFill>
                <a:latin typeface="Arial"/>
                <a:ea typeface="DejaVu Sans"/>
              </a:rPr>
              <a:t>sudo wireshark</a:t>
            </a:r>
            <a:endParaRPr b="0" lang="en-US" sz="1500" spc="-1" strike="noStrike">
              <a:latin typeface="Arial"/>
            </a:endParaRPr>
          </a:p>
          <a:p>
            <a:pPr marL="230400">
              <a:lnSpc>
                <a:spcPct val="100000"/>
              </a:lnSpc>
            </a:pPr>
            <a:r>
              <a:rPr b="0" lang="en-US" sz="1500" spc="-1" strike="noStrike">
                <a:solidFill>
                  <a:srgbClr val="000000"/>
                </a:solidFill>
                <a:latin typeface="Calibri"/>
                <a:ea typeface="Noto Sans CJK SC"/>
              </a:rPr>
              <a:t>We will configure Wireshark tool to capture network packets going through the victim server every 5 seconds. Because we attached vnet1 to the victim server, Wireshark tool will capture in vnet1:</a:t>
            </a: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r>
              <a:rPr b="0" lang="en-US" sz="1500" spc="-1" strike="noStrike">
                <a:solidFill>
                  <a:srgbClr val="000000"/>
                </a:solidFill>
                <a:latin typeface="Arial"/>
                <a:ea typeface="Noto Sans CJK SC"/>
              </a:rPr>
              <a:t>Go to “Capture” -&gt; Options (or Ctrl+K)-&gt; Click “Output”. </a:t>
            </a:r>
            <a:endParaRPr b="0" lang="en-US" sz="1500" spc="-1" strike="noStrike">
              <a:latin typeface="Arial"/>
            </a:endParaRPr>
          </a:p>
          <a:p>
            <a:pPr marL="230400">
              <a:lnSpc>
                <a:spcPct val="100000"/>
              </a:lnSpc>
            </a:pPr>
            <a:r>
              <a:rPr b="0" lang="en-US" sz="1500" spc="-1" strike="noStrike">
                <a:solidFill>
                  <a:srgbClr val="000000"/>
                </a:solidFill>
                <a:latin typeface="Arial"/>
                <a:ea typeface="Noto Sans CJK SC"/>
              </a:rPr>
              <a:t>In “File” choose where to save .pcap files after capturing.</a:t>
            </a:r>
            <a:endParaRPr b="0" lang="en-US" sz="1500" spc="-1" strike="noStrike">
              <a:latin typeface="Arial"/>
            </a:endParaRPr>
          </a:p>
          <a:p>
            <a:pPr marL="230400">
              <a:lnSpc>
                <a:spcPct val="100000"/>
              </a:lnSpc>
            </a:pPr>
            <a:r>
              <a:rPr b="0" lang="en-US" sz="1500" spc="-1" strike="noStrike">
                <a:solidFill>
                  <a:srgbClr val="000000"/>
                </a:solidFill>
                <a:latin typeface="Arial"/>
                <a:ea typeface="Noto Sans CJK SC"/>
              </a:rPr>
              <a:t>Choose “pcap” in “Output format”</a:t>
            </a:r>
            <a:endParaRPr b="0" lang="en-US" sz="1500" spc="-1" strike="noStrike">
              <a:latin typeface="Arial"/>
            </a:endParaRPr>
          </a:p>
          <a:p>
            <a:pPr marL="230400">
              <a:lnSpc>
                <a:spcPct val="100000"/>
              </a:lnSpc>
            </a:pPr>
            <a:r>
              <a:rPr b="0" lang="en-US" sz="1500" spc="-1" strike="noStrike">
                <a:solidFill>
                  <a:srgbClr val="000000"/>
                </a:solidFill>
                <a:latin typeface="Arial"/>
                <a:ea typeface="Noto Sans CJK SC"/>
              </a:rPr>
              <a:t>To automatically save packet captured to a .pcap file after 5 seconds, click on “Create a new file after…” then choose “5” seconds</a:t>
            </a:r>
            <a:endParaRPr b="0" lang="en-US" sz="1500" spc="-1" strike="noStrike">
              <a:latin typeface="Arial"/>
            </a:endParaRPr>
          </a:p>
          <a:p>
            <a:pPr marL="230400">
              <a:lnSpc>
                <a:spcPct val="100000"/>
              </a:lnSpc>
            </a:pPr>
            <a:endParaRPr b="0" lang="en-US" sz="1500" spc="-1" strike="noStrike">
              <a:latin typeface="Arial"/>
            </a:endParaRPr>
          </a:p>
          <a:p>
            <a:pPr marL="230400">
              <a:lnSpc>
                <a:spcPct val="100000"/>
              </a:lnSpc>
            </a:pPr>
            <a:endParaRPr b="0" lang="en-US" sz="1500" spc="-1" strike="noStrike">
              <a:latin typeface="Arial"/>
            </a:endParaRPr>
          </a:p>
        </p:txBody>
      </p:sp>
      <p:pic>
        <p:nvPicPr>
          <p:cNvPr id="150" name="" descr=""/>
          <p:cNvPicPr/>
          <p:nvPr/>
        </p:nvPicPr>
        <p:blipFill>
          <a:blip r:embed="rId1"/>
          <a:stretch/>
        </p:blipFill>
        <p:spPr>
          <a:xfrm>
            <a:off x="457200" y="2587680"/>
            <a:ext cx="7323120" cy="1526400"/>
          </a:xfrm>
          <a:prstGeom prst="rect">
            <a:avLst/>
          </a:prstGeom>
          <a:ln>
            <a:noFill/>
          </a:ln>
        </p:spPr>
      </p:pic>
      <p:pic>
        <p:nvPicPr>
          <p:cNvPr id="151" name="" descr=""/>
          <p:cNvPicPr/>
          <p:nvPr/>
        </p:nvPicPr>
        <p:blipFill>
          <a:blip r:embed="rId2"/>
          <a:stretch/>
        </p:blipFill>
        <p:spPr>
          <a:xfrm>
            <a:off x="274320" y="5120640"/>
            <a:ext cx="8971560" cy="1645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182880" y="183600"/>
            <a:ext cx="11795040" cy="66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 the physical machine:</a:t>
            </a:r>
            <a:endParaRPr b="0" lang="en-US" sz="1800" spc="-1" strike="noStrike">
              <a:latin typeface="Arial"/>
            </a:endParaRPr>
          </a:p>
          <a:p>
            <a:pPr>
              <a:lnSpc>
                <a:spcPct val="100000"/>
              </a:lnSpc>
            </a:pPr>
            <a:r>
              <a:rPr b="1" lang="en-US" sz="2800" spc="-1" strike="noStrike">
                <a:solidFill>
                  <a:srgbClr val="000000"/>
                </a:solidFill>
                <a:latin typeface="Calibri"/>
                <a:ea typeface="DejaVu Sans"/>
              </a:rPr>
              <a:t>Executing the two-phase deep learning-based EdoS detector:</a:t>
            </a:r>
            <a:endParaRPr b="0" lang="en-US" sz="2800" spc="-1" strike="noStrike">
              <a:latin typeface="Arial"/>
            </a:endParaRPr>
          </a:p>
          <a:p>
            <a:pPr>
              <a:lnSpc>
                <a:spcPct val="100000"/>
              </a:lnSpc>
            </a:pPr>
            <a:r>
              <a:rPr b="0" lang="en-US" sz="1800" spc="-1" strike="noStrike">
                <a:solidFill>
                  <a:srgbClr val="000000"/>
                </a:solidFill>
                <a:latin typeface="Arial"/>
                <a:ea typeface="DejaVu Sans"/>
              </a:rPr>
              <a:t>In the folder code, open terminal and run the script:</a:t>
            </a:r>
            <a:endParaRPr b="0" lang="en-US" sz="1800" spc="-1" strike="noStrike">
              <a:latin typeface="Arial"/>
            </a:endParaRPr>
          </a:p>
          <a:p>
            <a:pPr>
              <a:lnSpc>
                <a:spcPct val="100000"/>
              </a:lnSpc>
            </a:pPr>
            <a:r>
              <a:rPr b="0" lang="en-US" sz="1800" spc="-1" strike="noStrike">
                <a:solidFill>
                  <a:srgbClr val="000000"/>
                </a:solidFill>
                <a:latin typeface="Arial"/>
                <a:ea typeface="DejaVu Sans"/>
              </a:rPr>
              <a:t>./two_phase_EdoS_detector.sh</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This script will monitor every captured period pcap files and detect the attacker on that. Firstly, it calls the period_detector.py to detect the period pcap file.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If there is a normal period, it only indicates “This is normal period”</a:t>
            </a:r>
            <a:endParaRPr b="0" lang="en-US" sz="1800" spc="-1" strike="noStrike">
              <a:latin typeface="Arial"/>
            </a:endParaRPr>
          </a:p>
          <a:p>
            <a:pPr>
              <a:lnSpc>
                <a:spcPct val="100000"/>
              </a:lnSpc>
            </a:pPr>
            <a:r>
              <a:rPr b="0" lang="en-US" sz="1800" spc="-1" strike="noStrike">
                <a:solidFill>
                  <a:srgbClr val="000000"/>
                </a:solidFill>
                <a:latin typeface="Arial"/>
                <a:ea typeface="DejaVu Sans"/>
              </a:rPr>
              <a:t>If there is a abnormal period, it splits the pcap file into multiple pcap files based on flows by SplitCap tool and then calls flow_detector.py to detect each pcap file of flow whether this is an abnormal or normal flow.</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30400">
              <a:lnSpc>
                <a:spcPct val="100000"/>
              </a:lnSpc>
            </a:pPr>
            <a:endParaRPr b="0" lang="en-US" sz="1800" spc="-1" strike="noStrike">
              <a:latin typeface="Arial"/>
            </a:endParaRPr>
          </a:p>
        </p:txBody>
      </p:sp>
      <p:pic>
        <p:nvPicPr>
          <p:cNvPr id="154" name="" descr=""/>
          <p:cNvPicPr/>
          <p:nvPr/>
        </p:nvPicPr>
        <p:blipFill>
          <a:blip r:embed="rId1"/>
          <a:stretch/>
        </p:blipFill>
        <p:spPr>
          <a:xfrm>
            <a:off x="182880" y="1920240"/>
            <a:ext cx="10085760" cy="751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6" name="CustomShape 2"/>
          <p:cNvSpPr/>
          <p:nvPr/>
        </p:nvSpPr>
        <p:spPr>
          <a:xfrm>
            <a:off x="182880" y="183600"/>
            <a:ext cx="11795040" cy="66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In the attacker machine:</a:t>
            </a:r>
            <a:endParaRPr b="0" lang="en-US" sz="1800" spc="-1" strike="noStrike">
              <a:latin typeface="Arial"/>
            </a:endParaRPr>
          </a:p>
          <a:p>
            <a:pPr>
              <a:lnSpc>
                <a:spcPct val="100000"/>
              </a:lnSpc>
            </a:pPr>
            <a:r>
              <a:rPr b="1" lang="en-US" sz="2800" spc="-1" strike="noStrike">
                <a:solidFill>
                  <a:srgbClr val="000000"/>
                </a:solidFill>
                <a:latin typeface="Calibri"/>
                <a:ea typeface="DejaVu Sans"/>
              </a:rPr>
              <a:t>Starting the attack:</a:t>
            </a:r>
            <a:endParaRPr b="0" lang="en-US" sz="2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In the folder bonesi, open terminal and run:</a:t>
            </a:r>
            <a:endParaRPr b="0" lang="en-US" sz="1800" spc="-1" strike="noStrike">
              <a:latin typeface="Arial"/>
            </a:endParaRPr>
          </a:p>
          <a:p>
            <a:pPr>
              <a:lnSpc>
                <a:spcPct val="100000"/>
              </a:lnSpc>
            </a:pPr>
            <a:r>
              <a:rPr b="0" lang="en-US" sz="1800" spc="-1" strike="noStrike">
                <a:solidFill>
                  <a:srgbClr val="000000"/>
                </a:solidFill>
                <a:latin typeface="Arial"/>
                <a:ea typeface="DejaVu Sans"/>
              </a:rPr>
              <a:t>To fire a TCN SYN Flood attack:</a:t>
            </a:r>
            <a:endParaRPr b="0" lang="en-US" sz="1800" spc="-1" strike="noStrike">
              <a:latin typeface="Arial"/>
            </a:endParaRPr>
          </a:p>
          <a:p>
            <a:pPr>
              <a:lnSpc>
                <a:spcPct val="100000"/>
              </a:lnSpc>
            </a:pPr>
            <a:r>
              <a:rPr b="0" i="1" lang="en-US" sz="1800" spc="-1" strike="noStrike">
                <a:solidFill>
                  <a:srgbClr val="000000"/>
                </a:solidFill>
                <a:latin typeface="Arial"/>
                <a:ea typeface="DejaVu Sans"/>
              </a:rPr>
              <a:t>sudo bonesi -p tcp -d enp0s3 i 50k</a:t>
            </a:r>
            <a:r>
              <a:rPr b="0" i="1" lang="en-US" sz="1800" spc="-1" strike="sngStrike">
                <a:solidFill>
                  <a:srgbClr val="000000"/>
                </a:solidFill>
                <a:latin typeface="Arial"/>
                <a:ea typeface="DejaVu Sans"/>
              </a:rPr>
              <a:t>-</a:t>
            </a:r>
            <a:r>
              <a:rPr b="0" i="1" lang="en-US" sz="1800" spc="-1" strike="noStrike">
                <a:solidFill>
                  <a:srgbClr val="000000"/>
                </a:solidFill>
                <a:latin typeface="Arial"/>
                <a:ea typeface="DejaVu Sans"/>
              </a:rPr>
              <a:t>bots 172.16.1.3:80</a:t>
            </a:r>
            <a:endParaRPr b="0" lang="en-US" sz="1800" spc="-1" strike="noStrike">
              <a:latin typeface="Arial"/>
            </a:endParaRPr>
          </a:p>
          <a:p>
            <a:pPr>
              <a:lnSpc>
                <a:spcPct val="100000"/>
              </a:lnSpc>
            </a:pPr>
            <a:r>
              <a:rPr b="0" lang="en-US" sz="1800" spc="-1" strike="noStrike">
                <a:solidFill>
                  <a:srgbClr val="000000"/>
                </a:solidFill>
                <a:latin typeface="Arial"/>
                <a:ea typeface="DejaVu Sans"/>
              </a:rPr>
              <a:t>To fire a UDP flood attack:</a:t>
            </a:r>
            <a:endParaRPr b="0" lang="en-US" sz="1800" spc="-1" strike="noStrike">
              <a:latin typeface="Arial"/>
            </a:endParaRPr>
          </a:p>
          <a:p>
            <a:pPr>
              <a:lnSpc>
                <a:spcPct val="100000"/>
              </a:lnSpc>
            </a:pPr>
            <a:r>
              <a:rPr b="0" i="1" lang="en-US" sz="1800" spc="-26" strike="noStrike">
                <a:solidFill>
                  <a:srgbClr val="000000"/>
                </a:solidFill>
                <a:latin typeface="Arial"/>
                <a:ea typeface="DejaVu Sans"/>
              </a:rPr>
              <a:t>sudo bonesi -p udp -d enp0s3 172.16.1.3:80</a:t>
            </a:r>
            <a:endParaRPr b="0" lang="en-US" sz="1800" spc="-1" strike="noStrike">
              <a:latin typeface="Arial"/>
            </a:endParaRPr>
          </a:p>
          <a:p>
            <a:pPr>
              <a:lnSpc>
                <a:spcPct val="100000"/>
              </a:lnSpc>
            </a:pPr>
            <a:r>
              <a:rPr b="0" lang="en-US" sz="1800" spc="-26" strike="noStrike">
                <a:solidFill>
                  <a:srgbClr val="000000"/>
                </a:solidFill>
                <a:latin typeface="Arial"/>
                <a:ea typeface="DejaVu Sans"/>
              </a:rPr>
              <a:t>To fire an ICMP flood request:</a:t>
            </a:r>
            <a:endParaRPr b="0" lang="en-US" sz="1800" spc="-1" strike="noStrike">
              <a:latin typeface="Arial"/>
            </a:endParaRPr>
          </a:p>
          <a:p>
            <a:pPr>
              <a:lnSpc>
                <a:spcPct val="100000"/>
              </a:lnSpc>
            </a:pPr>
            <a:r>
              <a:rPr b="0" i="1" lang="en-US" sz="1800" spc="-26" strike="noStrike">
                <a:solidFill>
                  <a:srgbClr val="000000"/>
                </a:solidFill>
                <a:latin typeface="Arial"/>
                <a:ea typeface="DejaVu Sans"/>
              </a:rPr>
              <a:t>sudo bonesi -p icmp -d enp0s3 172.16.1.3:80</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30400">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a:off x="182880" y="183600"/>
            <a:ext cx="11795040" cy="66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In the normal user machine:</a:t>
            </a:r>
            <a:endParaRPr b="0" lang="en-US" sz="1800" spc="-1" strike="noStrike">
              <a:latin typeface="Arial"/>
            </a:endParaRPr>
          </a:p>
          <a:p>
            <a:pPr>
              <a:lnSpc>
                <a:spcPct val="100000"/>
              </a:lnSpc>
            </a:pPr>
            <a:r>
              <a:rPr b="0" lang="en-US" sz="1800" spc="-1" strike="noStrike">
                <a:solidFill>
                  <a:srgbClr val="000000"/>
                </a:solidFill>
                <a:latin typeface="Arial"/>
                <a:ea typeface="DejaVu Sans"/>
              </a:rPr>
              <a:t>To generate normal traffic:</a:t>
            </a:r>
            <a:endParaRPr b="0" lang="en-US" sz="1800" spc="-1" strike="noStrike">
              <a:latin typeface="Arial"/>
            </a:endParaRPr>
          </a:p>
          <a:p>
            <a:pPr>
              <a:lnSpc>
                <a:spcPct val="100000"/>
              </a:lnSpc>
            </a:pPr>
            <a:r>
              <a:rPr b="0" i="1" lang="en-US" sz="1800" spc="-1" strike="noStrike">
                <a:solidFill>
                  <a:srgbClr val="000000"/>
                </a:solidFill>
                <a:latin typeface="Arial"/>
                <a:ea typeface="DejaVu Sans"/>
              </a:rPr>
              <a:t>ping 172.16.1.3 -i 0.025</a:t>
            </a:r>
            <a:endParaRPr b="0" lang="en-US" sz="1800" spc="-1" strike="noStrike">
              <a:latin typeface="Arial"/>
            </a:endParaRPr>
          </a:p>
          <a:p>
            <a:pPr>
              <a:lnSpc>
                <a:spcPct val="100000"/>
              </a:lnSpc>
            </a:pPr>
            <a:r>
              <a:rPr b="0" lang="en-US" sz="1800" spc="-1" strike="noStrike">
                <a:solidFill>
                  <a:srgbClr val="000000"/>
                </a:solidFill>
                <a:latin typeface="Arial"/>
                <a:ea typeface="DejaVu Sans"/>
              </a:rPr>
              <a:t>Here we send a normal traffic of 400 req/second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30400">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006200" y="365760"/>
            <a:ext cx="10514160" cy="612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7200" spc="-1" strike="noStrike">
                <a:solidFill>
                  <a:srgbClr val="000000"/>
                </a:solidFill>
                <a:latin typeface="Time News Roman"/>
                <a:ea typeface="DejaVu Sans"/>
              </a:rPr>
              <a:t>Results </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006200" y="365760"/>
            <a:ext cx="10514160" cy="6126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7200" spc="-1" strike="noStrike">
                <a:solidFill>
                  <a:srgbClr val="000000"/>
                </a:solidFill>
                <a:latin typeface="Time News Roman"/>
                <a:ea typeface="DejaVu Sans"/>
              </a:rPr>
              <a:t>Overview </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182880" y="183600"/>
            <a:ext cx="11795040" cy="66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Accuracy of the detection algorithms:</a:t>
            </a:r>
            <a:endParaRPr b="0" lang="en-US" sz="1800" spc="-1" strike="noStrike">
              <a:latin typeface="Arial"/>
            </a:endParaRPr>
          </a:p>
          <a:p>
            <a:pPr>
              <a:lnSpc>
                <a:spcPct val="100000"/>
              </a:lnSpc>
            </a:pPr>
            <a:r>
              <a:rPr b="0" lang="en-US" sz="1800" spc="-1" strike="noStrike">
                <a:solidFill>
                  <a:srgbClr val="000000"/>
                </a:solidFill>
                <a:latin typeface="Arial"/>
                <a:ea typeface="DejaVu Sans"/>
              </a:rPr>
              <a:t>We test the accuracy of the detection algorithms in the period detector, flow detector through the following metrics: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30400">
              <a:lnSpc>
                <a:spcPct val="100000"/>
              </a:lnSpc>
            </a:pPr>
            <a:endParaRPr b="0" lang="en-US" sz="1800" spc="-1" strike="noStrike">
              <a:latin typeface="Arial"/>
            </a:endParaRPr>
          </a:p>
        </p:txBody>
      </p:sp>
      <p:pic>
        <p:nvPicPr>
          <p:cNvPr id="162" name="" descr=""/>
          <p:cNvPicPr/>
          <p:nvPr/>
        </p:nvPicPr>
        <p:blipFill>
          <a:blip r:embed="rId1"/>
          <a:stretch/>
        </p:blipFill>
        <p:spPr>
          <a:xfrm>
            <a:off x="253800" y="1337760"/>
            <a:ext cx="2854800" cy="1770840"/>
          </a:xfrm>
          <a:prstGeom prst="rect">
            <a:avLst/>
          </a:prstGeom>
          <a:ln>
            <a:noFill/>
          </a:ln>
        </p:spPr>
      </p:pic>
      <p:sp>
        <p:nvSpPr>
          <p:cNvPr id="163" name="CustomShape 3"/>
          <p:cNvSpPr/>
          <p:nvPr/>
        </p:nvSpPr>
        <p:spPr>
          <a:xfrm>
            <a:off x="3291840" y="1270800"/>
            <a:ext cx="6034680" cy="213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Here TP is the true positive: the number of real abnormal ones classified as the abnormal ones</a:t>
            </a:r>
            <a:endParaRPr b="0" lang="en-US" sz="1800" spc="-1" strike="noStrike">
              <a:latin typeface="Arial"/>
            </a:endParaRPr>
          </a:p>
          <a:p>
            <a:pPr>
              <a:lnSpc>
                <a:spcPct val="100000"/>
              </a:lnSpc>
            </a:pPr>
            <a:r>
              <a:rPr b="0" lang="en-US" sz="1800" spc="-1" strike="noStrike">
                <a:latin typeface="Arial"/>
                <a:ea typeface="Noto Sans CJK SC"/>
              </a:rPr>
              <a:t>TN is the true negative:  the number of real normal ones classified as the normal ones</a:t>
            </a:r>
            <a:endParaRPr b="0" lang="en-US" sz="1800" spc="-1" strike="noStrike">
              <a:latin typeface="Arial"/>
            </a:endParaRPr>
          </a:p>
          <a:p>
            <a:pPr>
              <a:lnSpc>
                <a:spcPct val="100000"/>
              </a:lnSpc>
            </a:pPr>
            <a:r>
              <a:rPr b="0" lang="en-US" sz="1800" spc="-1" strike="noStrike">
                <a:latin typeface="Arial"/>
                <a:ea typeface="Noto Sans CJK SC"/>
              </a:rPr>
              <a:t>FP is the false positive: The number of real normal one classified as the abnormal ones</a:t>
            </a:r>
            <a:endParaRPr b="0" lang="en-US" sz="1800" spc="-1" strike="noStrike">
              <a:latin typeface="Arial"/>
            </a:endParaRPr>
          </a:p>
          <a:p>
            <a:pPr>
              <a:lnSpc>
                <a:spcPct val="100000"/>
              </a:lnSpc>
            </a:pPr>
            <a:r>
              <a:rPr b="0" lang="en-US" sz="1800" spc="-1" strike="noStrike">
                <a:latin typeface="Arial"/>
                <a:ea typeface="Noto Sans CJK SC"/>
              </a:rPr>
              <a:t>FN is the false negative: The number of real abnormal one classified as the normal ones</a:t>
            </a:r>
            <a:endParaRPr b="0" lang="en-US" sz="1800" spc="-1" strike="noStrike">
              <a:latin typeface="Arial"/>
            </a:endParaRPr>
          </a:p>
        </p:txBody>
      </p:sp>
      <p:sp>
        <p:nvSpPr>
          <p:cNvPr id="164" name="CustomShape 4"/>
          <p:cNvSpPr/>
          <p:nvPr/>
        </p:nvSpPr>
        <p:spPr>
          <a:xfrm>
            <a:off x="457200" y="3474720"/>
            <a:ext cx="11155320" cy="3417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In this experiment, we test the detection algorithms with the test dataset and to simplify, we executed the test process right after the training process  and integrated into the training scripts. Thus, just running:</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training_period_detector.py to show the accuracy of the period detection algorithm:</a:t>
            </a:r>
            <a:endParaRPr b="0" lang="en-US" sz="1800" spc="-1" strike="noStrike">
              <a:latin typeface="Arial"/>
            </a:endParaRPr>
          </a:p>
          <a:p>
            <a:pPr>
              <a:lnSpc>
                <a:spcPct val="100000"/>
              </a:lnSpc>
            </a:pPr>
            <a:r>
              <a:rPr b="0" lang="en-US" sz="1800" spc="-1" strike="noStrike">
                <a:latin typeface="Arial"/>
              </a:rPr>
              <a:t>python3 training_period_detector.py</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python3 training_flow_detector.py</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p:txBody>
      </p:sp>
      <p:pic>
        <p:nvPicPr>
          <p:cNvPr id="165" name="" descr=""/>
          <p:cNvPicPr/>
          <p:nvPr/>
        </p:nvPicPr>
        <p:blipFill>
          <a:blip r:embed="rId2"/>
          <a:stretch/>
        </p:blipFill>
        <p:spPr>
          <a:xfrm>
            <a:off x="548640" y="4572000"/>
            <a:ext cx="2628360" cy="685080"/>
          </a:xfrm>
          <a:prstGeom prst="rect">
            <a:avLst/>
          </a:prstGeom>
          <a:ln>
            <a:noFill/>
          </a:ln>
        </p:spPr>
      </p:pic>
      <p:pic>
        <p:nvPicPr>
          <p:cNvPr id="166" name="" descr=""/>
          <p:cNvPicPr/>
          <p:nvPr/>
        </p:nvPicPr>
        <p:blipFill>
          <a:blip r:embed="rId3"/>
          <a:stretch/>
        </p:blipFill>
        <p:spPr>
          <a:xfrm>
            <a:off x="548640" y="5560920"/>
            <a:ext cx="2559960" cy="6566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a:off x="275040" y="458640"/>
            <a:ext cx="11795040" cy="667368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StarSymbol"/>
              <a:buAutoNum type="arabicParenR"/>
            </a:pPr>
            <a:r>
              <a:rPr b="1" lang="en-US" sz="1800" spc="-1" strike="noStrike">
                <a:solidFill>
                  <a:srgbClr val="000000"/>
                </a:solidFill>
                <a:latin typeface="Arial"/>
                <a:ea typeface="DejaVu Sans"/>
              </a:rPr>
              <a:t>Respond time of the normal traffic</a:t>
            </a:r>
            <a:endParaRPr b="0" lang="en-US" sz="1800" spc="-1" strike="noStrike">
              <a:latin typeface="Arial"/>
            </a:endParaRPr>
          </a:p>
          <a:p>
            <a:pPr>
              <a:lnSpc>
                <a:spcPct val="100000"/>
              </a:lnSpc>
            </a:pPr>
            <a:r>
              <a:rPr b="0" lang="en-US" sz="1600" spc="-1" strike="noStrike">
                <a:solidFill>
                  <a:srgbClr val="000000"/>
                </a:solidFill>
                <a:latin typeface="Arial"/>
                <a:ea typeface="DejaVu Sans"/>
              </a:rPr>
              <a:t>When the victim server is attacked, the victim server consumes a lot of resources to process abnormal traffic and the bandwidth is fullfilled by the major of the abnormal traffic. Thus, the normal traffic can not be processed timely. Consequently, the respond time of the normal traffic increases.</a:t>
            </a:r>
            <a:endParaRPr b="0" lang="en-US" sz="1600" spc="-1" strike="noStrike">
              <a:latin typeface="Arial"/>
            </a:endParaRPr>
          </a:p>
          <a:p>
            <a:pPr>
              <a:lnSpc>
                <a:spcPct val="100000"/>
              </a:lnSpc>
            </a:pPr>
            <a:r>
              <a:rPr b="0" lang="en-US" sz="1600" spc="-1" strike="noStrike">
                <a:solidFill>
                  <a:srgbClr val="000000"/>
                </a:solidFill>
                <a:latin typeface="Arial"/>
                <a:ea typeface="DejaVu Sans"/>
              </a:rPr>
              <a:t>Here we test the respond time of the normal traffic when the victim server is being protected by the defense system.</a:t>
            </a:r>
            <a:endParaRPr b="0" lang="en-US" sz="1600" spc="-1" strike="noStrike">
              <a:latin typeface="Arial"/>
            </a:endParaRPr>
          </a:p>
          <a:p>
            <a:pPr>
              <a:lnSpc>
                <a:spcPct val="100000"/>
              </a:lnSpc>
            </a:pPr>
            <a:r>
              <a:rPr b="0" lang="en-US" sz="1600" spc="-1" strike="noStrike">
                <a:solidFill>
                  <a:srgbClr val="000000"/>
                </a:solidFill>
                <a:latin typeface="Arial"/>
                <a:ea typeface="DejaVu Sans"/>
              </a:rPr>
              <a:t>To test the respond time of the normal traffic we only need using ping command from the normal user virtual machine:</a:t>
            </a:r>
            <a:endParaRPr b="0" lang="en-US" sz="1600" spc="-1" strike="noStrike">
              <a:latin typeface="Arial"/>
            </a:endParaRPr>
          </a:p>
          <a:p>
            <a:pPr>
              <a:lnSpc>
                <a:spcPct val="100000"/>
              </a:lnSpc>
            </a:pPr>
            <a:r>
              <a:rPr b="0" i="1" lang="en-US" sz="1600" spc="-1" strike="noStrike">
                <a:solidFill>
                  <a:srgbClr val="000000"/>
                </a:solidFill>
                <a:latin typeface="Arial"/>
                <a:ea typeface="DejaVu Sans"/>
              </a:rPr>
              <a:t>ping 172.10.1.3 -i 0.0025 </a:t>
            </a:r>
            <a:endParaRPr b="0" lang="en-US" sz="1600" spc="-1" strike="noStrike">
              <a:latin typeface="Arial"/>
            </a:endParaRPr>
          </a:p>
          <a:p>
            <a:pPr>
              <a:lnSpc>
                <a:spcPct val="100000"/>
              </a:lnSpc>
            </a:pPr>
            <a:r>
              <a:rPr b="0" lang="en-US" sz="1600" spc="-1" strike="noStrike">
                <a:solidFill>
                  <a:srgbClr val="000000"/>
                </a:solidFill>
                <a:latin typeface="Arial"/>
                <a:ea typeface="DejaVu Sans"/>
              </a:rPr>
              <a:t>Here we send the normal traffic with the traffic rate is 400 req/second</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800" spc="-1" strike="noStrike">
                <a:solidFill>
                  <a:srgbClr val="000000"/>
                </a:solidFill>
                <a:latin typeface="Arial"/>
                <a:ea typeface="DejaVu Sans"/>
              </a:rPr>
              <a:t>T</a:t>
            </a:r>
            <a:r>
              <a:rPr b="0" lang="en-US" sz="1600" spc="-1" strike="noStrike">
                <a:solidFill>
                  <a:srgbClr val="000000"/>
                </a:solidFill>
                <a:latin typeface="Arial"/>
                <a:ea typeface="DejaVu Sans"/>
              </a:rPr>
              <a:t>he “time = 2.09 ms” is the respond time of the normal traffic</a:t>
            </a:r>
            <a:endParaRPr b="0" lang="en-US" sz="1600" spc="-1" strike="noStrike">
              <a:latin typeface="Arial"/>
            </a:endParaRPr>
          </a:p>
          <a:p>
            <a:pPr>
              <a:lnSpc>
                <a:spcPct val="100000"/>
              </a:lnSpc>
            </a:pPr>
            <a:r>
              <a:rPr b="0" lang="en-US" sz="1600" spc="-1" strike="noStrike">
                <a:solidFill>
                  <a:srgbClr val="000000"/>
                </a:solidFill>
                <a:latin typeface="Arial"/>
                <a:ea typeface="DejaVu Sans"/>
              </a:rPr>
              <a:t>We can test the respond time of the normal traffic when the attack rate changes dynamically by running the DoS attack with different attack rate and run the ping command in the normal user to show the respond time.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30400">
              <a:lnSpc>
                <a:spcPct val="100000"/>
              </a:lnSpc>
            </a:pPr>
            <a:endParaRPr b="0" lang="en-US" sz="1600" spc="-1" strike="noStrike">
              <a:latin typeface="Arial"/>
            </a:endParaRPr>
          </a:p>
        </p:txBody>
      </p:sp>
      <p:sp>
        <p:nvSpPr>
          <p:cNvPr id="169" name="CustomShape 3"/>
          <p:cNvSpPr/>
          <p:nvPr/>
        </p:nvSpPr>
        <p:spPr>
          <a:xfrm>
            <a:off x="3291840" y="1270800"/>
            <a:ext cx="6034680" cy="2137680"/>
          </a:xfrm>
          <a:prstGeom prst="rect">
            <a:avLst/>
          </a:prstGeom>
          <a:noFill/>
          <a:ln>
            <a:noFill/>
          </a:ln>
        </p:spPr>
        <p:style>
          <a:lnRef idx="0"/>
          <a:fillRef idx="0"/>
          <a:effectRef idx="0"/>
          <a:fontRef idx="minor"/>
        </p:style>
      </p:sp>
      <p:sp>
        <p:nvSpPr>
          <p:cNvPr id="170" name="CustomShape 4"/>
          <p:cNvSpPr/>
          <p:nvPr/>
        </p:nvSpPr>
        <p:spPr>
          <a:xfrm>
            <a:off x="457200" y="3474720"/>
            <a:ext cx="11155320" cy="3417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p:txBody>
      </p:sp>
      <p:pic>
        <p:nvPicPr>
          <p:cNvPr id="171" name="" descr=""/>
          <p:cNvPicPr/>
          <p:nvPr/>
        </p:nvPicPr>
        <p:blipFill>
          <a:blip r:embed="rId1"/>
          <a:stretch/>
        </p:blipFill>
        <p:spPr>
          <a:xfrm>
            <a:off x="446040" y="2560320"/>
            <a:ext cx="5314680" cy="647280"/>
          </a:xfrm>
          <a:prstGeom prst="rect">
            <a:avLst/>
          </a:prstGeom>
          <a:ln>
            <a:noFill/>
          </a:ln>
        </p:spPr>
      </p:pic>
      <p:pic>
        <p:nvPicPr>
          <p:cNvPr id="172" name="" descr=""/>
          <p:cNvPicPr/>
          <p:nvPr/>
        </p:nvPicPr>
        <p:blipFill>
          <a:blip r:embed="rId2"/>
          <a:stretch/>
        </p:blipFill>
        <p:spPr>
          <a:xfrm>
            <a:off x="457560" y="4114800"/>
            <a:ext cx="5851800" cy="26517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1440" y="0"/>
            <a:ext cx="12187440" cy="68565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275040" y="458640"/>
            <a:ext cx="11795040" cy="667368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StarSymbol"/>
              <a:buAutoNum type="arabicParenR"/>
            </a:pPr>
            <a:r>
              <a:rPr b="1" lang="en-US" sz="1800" spc="-1" strike="noStrike">
                <a:solidFill>
                  <a:srgbClr val="000000"/>
                </a:solidFill>
                <a:latin typeface="Arial"/>
                <a:ea typeface="DejaVu Sans"/>
              </a:rPr>
              <a:t>2)CPU usage of the victim server</a:t>
            </a:r>
            <a:endParaRPr b="0" lang="en-US" sz="1800" spc="-1" strike="noStrike">
              <a:latin typeface="Arial"/>
            </a:endParaRPr>
          </a:p>
          <a:p>
            <a:pPr>
              <a:lnSpc>
                <a:spcPct val="100000"/>
              </a:lnSpc>
            </a:pPr>
            <a:r>
              <a:rPr b="0" lang="en-US" sz="1600" spc="-1" strike="noStrike">
                <a:solidFill>
                  <a:srgbClr val="000000"/>
                </a:solidFill>
                <a:latin typeface="Arial"/>
                <a:ea typeface="DejaVu Sans"/>
              </a:rPr>
              <a:t>When the victim server is attacked, the victim server consumes a lot of resources to process abnormal traffic a. </a:t>
            </a:r>
            <a:r>
              <a:rPr b="0" lang="en-US" sz="1600" spc="-1" strike="noStrike">
                <a:solidFill>
                  <a:srgbClr val="000000"/>
                </a:solidFill>
                <a:latin typeface="Arial"/>
                <a:ea typeface="DejaVu Sans"/>
              </a:rPr>
              <a:t>Consequently, the cpu usage of the victim server increases.</a:t>
            </a:r>
            <a:endParaRPr b="0" lang="en-US" sz="1600" spc="-1" strike="noStrike">
              <a:latin typeface="Arial"/>
            </a:endParaRPr>
          </a:p>
          <a:p>
            <a:pPr>
              <a:lnSpc>
                <a:spcPct val="100000"/>
              </a:lnSpc>
            </a:pPr>
            <a:r>
              <a:rPr b="0" lang="en-US" sz="1600" spc="-1" strike="noStrike">
                <a:solidFill>
                  <a:srgbClr val="000000"/>
                </a:solidFill>
                <a:latin typeface="Arial"/>
                <a:ea typeface="DejaVu Sans"/>
              </a:rPr>
              <a:t>Here we test the CPU usage of the victim server when the victim server is being protected by the defense system to </a:t>
            </a:r>
            <a:r>
              <a:rPr b="0" lang="en-US" sz="1600" spc="-1" strike="noStrike">
                <a:solidFill>
                  <a:srgbClr val="000000"/>
                </a:solidFill>
                <a:latin typeface="Arial"/>
                <a:ea typeface="DejaVu Sans"/>
              </a:rPr>
              <a:t>prove the efficiency of the system .</a:t>
            </a:r>
            <a:endParaRPr b="0" lang="en-US" sz="1600" spc="-1" strike="noStrike">
              <a:latin typeface="Arial"/>
            </a:endParaRPr>
          </a:p>
          <a:p>
            <a:pPr>
              <a:lnSpc>
                <a:spcPct val="100000"/>
              </a:lnSpc>
            </a:pPr>
            <a:r>
              <a:rPr b="0" lang="en-US" sz="1600" spc="-1" strike="noStrike">
                <a:solidFill>
                  <a:srgbClr val="000000"/>
                </a:solidFill>
                <a:latin typeface="Arial"/>
                <a:ea typeface="DejaVu Sans"/>
              </a:rPr>
              <a:t>To test the </a:t>
            </a:r>
            <a:r>
              <a:rPr b="0" lang="en-US" sz="1600" spc="-1" strike="noStrike">
                <a:solidFill>
                  <a:srgbClr val="000000"/>
                </a:solidFill>
                <a:latin typeface="Arial"/>
                <a:ea typeface="DejaVu Sans"/>
              </a:rPr>
              <a:t>CPU usage of the victim server we only need using top command from the normal user virtual machine:</a:t>
            </a:r>
            <a:endParaRPr b="0" lang="en-US" sz="1600" spc="-1" strike="noStrike">
              <a:latin typeface="Arial"/>
            </a:endParaRPr>
          </a:p>
          <a:p>
            <a:pPr>
              <a:lnSpc>
                <a:spcPct val="100000"/>
              </a:lnSpc>
            </a:pPr>
            <a:r>
              <a:rPr b="0" i="1" lang="en-US" sz="1600" spc="-1" strike="noStrike">
                <a:solidFill>
                  <a:srgbClr val="000000"/>
                </a:solidFill>
                <a:latin typeface="Arial"/>
                <a:ea typeface="DejaVu Sans"/>
              </a:rPr>
              <a:t>top</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marL="230400">
              <a:lnSpc>
                <a:spcPct val="100000"/>
              </a:lnSpc>
            </a:pPr>
            <a:endParaRPr b="0" lang="en-US" sz="1600" spc="-1" strike="noStrike">
              <a:latin typeface="Arial"/>
            </a:endParaRPr>
          </a:p>
        </p:txBody>
      </p:sp>
      <p:sp>
        <p:nvSpPr>
          <p:cNvPr id="175" name="CustomShape 3"/>
          <p:cNvSpPr/>
          <p:nvPr/>
        </p:nvSpPr>
        <p:spPr>
          <a:xfrm>
            <a:off x="3291840" y="1270800"/>
            <a:ext cx="6034680" cy="2137680"/>
          </a:xfrm>
          <a:prstGeom prst="rect">
            <a:avLst/>
          </a:prstGeom>
          <a:noFill/>
          <a:ln>
            <a:noFill/>
          </a:ln>
        </p:spPr>
        <p:style>
          <a:lnRef idx="0"/>
          <a:fillRef idx="0"/>
          <a:effectRef idx="0"/>
          <a:fontRef idx="minor"/>
        </p:style>
      </p:sp>
      <p:sp>
        <p:nvSpPr>
          <p:cNvPr id="176" name="CustomShape 4"/>
          <p:cNvSpPr/>
          <p:nvPr/>
        </p:nvSpPr>
        <p:spPr>
          <a:xfrm>
            <a:off x="457200" y="3474720"/>
            <a:ext cx="11155320" cy="3417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Times New Roman"/>
              </a:rPr>
              <a:t>Overview of the experiment</a:t>
            </a:r>
            <a:endParaRPr b="0" lang="en-US" sz="4400" spc="-1" strike="noStrike">
              <a:latin typeface="Arial"/>
            </a:endParaRPr>
          </a:p>
        </p:txBody>
      </p:sp>
      <p:sp>
        <p:nvSpPr>
          <p:cNvPr id="118" name="CustomShape 2"/>
          <p:cNvSpPr/>
          <p:nvPr/>
        </p:nvSpPr>
        <p:spPr>
          <a:xfrm>
            <a:off x="274320" y="1920240"/>
            <a:ext cx="10972080" cy="3976920"/>
          </a:xfrm>
          <a:prstGeom prst="rect">
            <a:avLst/>
          </a:prstGeom>
          <a:noFill/>
          <a:ln>
            <a:noFill/>
          </a:ln>
        </p:spPr>
        <p:style>
          <a:lnRef idx="0"/>
          <a:fillRef idx="0"/>
          <a:effectRef idx="0"/>
          <a:fontRef idx="minor"/>
        </p:style>
        <p:txBody>
          <a:bodyPr lIns="0" rIns="0" tIns="0" bIns="0">
            <a:noAutofit/>
          </a:bodyPr>
          <a:p>
            <a:pPr marL="216000" indent="-215640" algn="just">
              <a:lnSpc>
                <a:spcPct val="100000"/>
              </a:lnSpc>
              <a:buClr>
                <a:srgbClr val="000000"/>
              </a:buClr>
              <a:buSzPct val="45000"/>
              <a:buFont typeface="Wingdings" charset="2"/>
              <a:buChar char=""/>
            </a:pPr>
            <a:r>
              <a:rPr b="0" lang="en-US" sz="2000" spc="-1" strike="noStrike">
                <a:latin typeface="Arial"/>
              </a:rPr>
              <a:t>This document is the guideline to setup, run the testbed for the two-phase Deep learning DoS attack defense system.</a:t>
            </a:r>
            <a:endParaRPr b="0" lang="en-US" sz="2000" spc="-1" strike="noStrike">
              <a:latin typeface="Arial"/>
            </a:endParaRPr>
          </a:p>
          <a:p>
            <a:pPr marL="216000" indent="-215640" algn="just">
              <a:lnSpc>
                <a:spcPct val="100000"/>
              </a:lnSpc>
              <a:buClr>
                <a:srgbClr val="000000"/>
              </a:buClr>
              <a:buSzPct val="45000"/>
              <a:buFont typeface="Wingdings" charset="2"/>
              <a:buChar char=""/>
            </a:pPr>
            <a:r>
              <a:rPr b="0" lang="en-US" sz="2000" spc="-1" strike="noStrike">
                <a:latin typeface="Arial"/>
              </a:rPr>
              <a:t>The experiment will firstly test how accuracy of the deep learning algorithms in  the period detector and the flow detector when detecting the abnormal traffic.</a:t>
            </a:r>
            <a:endParaRPr b="0" lang="en-US" sz="2000" spc="-1" strike="noStrike">
              <a:latin typeface="Arial"/>
            </a:endParaRPr>
          </a:p>
          <a:p>
            <a:pPr marL="216000" indent="-215640" algn="just">
              <a:lnSpc>
                <a:spcPct val="100000"/>
              </a:lnSpc>
              <a:buClr>
                <a:srgbClr val="000000"/>
              </a:buClr>
              <a:buSzPct val="45000"/>
              <a:buFont typeface="Wingdings" charset="2"/>
              <a:buChar char=""/>
            </a:pPr>
            <a:r>
              <a:rPr b="0" lang="en-US" sz="2000" spc="-1" strike="noStrike">
                <a:latin typeface="Arial"/>
              </a:rPr>
              <a:t>Then, we will test how efficiency the two-phase Deep leanring-based DoS attack defense system when protecting the victim server by testing the response time of the normal traffic and the CPU usage of the victim server. </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r>
              <a:rPr b="0" lang="en-US" sz="2000" spc="-1" strike="noStrike">
                <a:latin typeface="Arial"/>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Times New Roman"/>
              </a:rPr>
              <a:t>Overview of the system</a:t>
            </a:r>
            <a:endParaRPr b="0" lang="en-US" sz="4400" spc="-1" strike="noStrike">
              <a:latin typeface="Arial"/>
            </a:endParaRPr>
          </a:p>
        </p:txBody>
      </p:sp>
      <p:sp>
        <p:nvSpPr>
          <p:cNvPr id="120" name="CustomShape 2"/>
          <p:cNvSpPr/>
          <p:nvPr/>
        </p:nvSpPr>
        <p:spPr>
          <a:xfrm>
            <a:off x="6217920" y="1234800"/>
            <a:ext cx="5577480" cy="4525560"/>
          </a:xfrm>
          <a:prstGeom prst="rect">
            <a:avLst/>
          </a:prstGeom>
          <a:noFill/>
          <a:ln>
            <a:noFill/>
          </a:ln>
        </p:spPr>
        <p:style>
          <a:lnRef idx="0"/>
          <a:fillRef idx="0"/>
          <a:effectRef idx="0"/>
          <a:fontRef idx="minor"/>
        </p:style>
        <p:txBody>
          <a:bodyPr lIns="0" rIns="0" tIns="0" bIns="0">
            <a:noAutofit/>
          </a:bodyPr>
          <a:p>
            <a:pPr marL="216000" indent="-215640" algn="just">
              <a:lnSpc>
                <a:spcPct val="100000"/>
              </a:lnSpc>
              <a:buClr>
                <a:srgbClr val="000000"/>
              </a:buClr>
              <a:buSzPct val="45000"/>
              <a:buFont typeface="Wingdings" charset="2"/>
              <a:buChar char=""/>
            </a:pPr>
            <a:r>
              <a:rPr b="0" lang="en-US" sz="1600" spc="-1" strike="noStrike">
                <a:latin typeface="Times New Roman"/>
              </a:rPr>
              <a:t> </a:t>
            </a:r>
            <a:r>
              <a:rPr b="0" lang="en-US" sz="1600" spc="-1" strike="noStrike">
                <a:latin typeface="Times New Roman"/>
                <a:ea typeface="Noto Sans CJK SC"/>
              </a:rPr>
              <a:t>During the data preprocessing stage, the collector runs a tool named Wireshark tool every 5 seconds to capture all packets going through the virtual switch (open vSwitch). </a:t>
            </a:r>
            <a:endParaRPr b="0" lang="en-US" sz="1600" spc="-1" strike="noStrike">
              <a:latin typeface="Arial"/>
            </a:endParaRPr>
          </a:p>
          <a:p>
            <a:pPr marL="216000" indent="-215640" algn="just">
              <a:lnSpc>
                <a:spcPct val="100000"/>
              </a:lnSpc>
              <a:buClr>
                <a:srgbClr val="000000"/>
              </a:buClr>
              <a:buSzPct val="45000"/>
              <a:buFont typeface="Wingdings" charset="2"/>
              <a:buChar char=""/>
            </a:pPr>
            <a:r>
              <a:rPr b="0" lang="en-US" sz="1600" spc="-1" strike="noStrike">
                <a:latin typeface="Times New Roman"/>
                <a:ea typeface="Noto Sans CJK SC"/>
              </a:rPr>
              <a:t>The network packets will be captured into a pcap file and saved to a disk. </a:t>
            </a:r>
            <a:endParaRPr b="0" lang="en-US" sz="1600" spc="-1" strike="noStrike">
              <a:latin typeface="Arial"/>
            </a:endParaRPr>
          </a:p>
          <a:p>
            <a:pPr marL="216000" indent="-215640" algn="just">
              <a:lnSpc>
                <a:spcPct val="100000"/>
              </a:lnSpc>
              <a:buClr>
                <a:srgbClr val="000000"/>
              </a:buClr>
              <a:buSzPct val="45000"/>
              <a:buFont typeface="Wingdings" charset="2"/>
              <a:buChar char=""/>
            </a:pPr>
            <a:r>
              <a:rPr b="0" lang="en-US" sz="1600" spc="-1" strike="noStrike">
                <a:latin typeface="Times New Roman"/>
                <a:ea typeface="Noto Sans CJK SC"/>
              </a:rPr>
              <a:t>Then this pcap file will be fitted into the feature extractor to extract the necessary features. These necessary features are fitted into the period detector. </a:t>
            </a:r>
            <a:endParaRPr b="0" lang="en-US" sz="1600" spc="-1" strike="noStrike">
              <a:latin typeface="Arial"/>
            </a:endParaRPr>
          </a:p>
          <a:p>
            <a:pPr marL="216000" indent="-215640" algn="just">
              <a:lnSpc>
                <a:spcPct val="100000"/>
              </a:lnSpc>
              <a:buClr>
                <a:srgbClr val="000000"/>
              </a:buClr>
              <a:buSzPct val="45000"/>
              <a:buFont typeface="Wingdings" charset="2"/>
              <a:buChar char=""/>
            </a:pPr>
            <a:r>
              <a:rPr b="0" lang="en-US" sz="1600" spc="-1" strike="noStrike">
                <a:latin typeface="Times New Roman"/>
                <a:ea typeface="Noto Sans CJK SC"/>
              </a:rPr>
              <a:t>If there is an abnoral period detected, the original pcap file will be splitted into m numbers of pcap files that are corresponding to m network flows in that time period. </a:t>
            </a:r>
            <a:endParaRPr b="0" lang="en-US" sz="1600" spc="-1" strike="noStrike">
              <a:latin typeface="Arial"/>
            </a:endParaRPr>
          </a:p>
          <a:p>
            <a:pPr marL="216000" indent="-215640" algn="just">
              <a:lnSpc>
                <a:spcPct val="100000"/>
              </a:lnSpc>
              <a:buClr>
                <a:srgbClr val="000000"/>
              </a:buClr>
              <a:buSzPct val="45000"/>
              <a:buFont typeface="Wingdings" charset="2"/>
              <a:buChar char=""/>
            </a:pPr>
            <a:r>
              <a:rPr b="0" lang="en-US" sz="1600" spc="-1" strike="noStrike">
                <a:latin typeface="Times New Roman"/>
                <a:ea typeface="Noto Sans CJK SC"/>
              </a:rPr>
              <a:t>Next, each pcap file in number of m pcap files will be sent to the feature extractor to extract a set of flow-based features. </a:t>
            </a:r>
            <a:endParaRPr b="0" lang="en-US" sz="1600" spc="-1" strike="noStrike">
              <a:latin typeface="Arial"/>
            </a:endParaRPr>
          </a:p>
          <a:p>
            <a:pPr marL="216000" indent="-215640" algn="just">
              <a:lnSpc>
                <a:spcPct val="100000"/>
              </a:lnSpc>
              <a:buClr>
                <a:srgbClr val="000000"/>
              </a:buClr>
              <a:buSzPct val="45000"/>
              <a:buFont typeface="Wingdings" charset="2"/>
              <a:buChar char=""/>
            </a:pPr>
            <a:r>
              <a:rPr b="0" lang="en-US" sz="1600" spc="-1" strike="noStrike">
                <a:latin typeface="Times New Roman"/>
                <a:ea typeface="Noto Sans CJK SC"/>
              </a:rPr>
              <a:t>The set of flow-based feature will be sent to the flow detector to detect if this flow is abnormal. </a:t>
            </a:r>
            <a:endParaRPr b="0" lang="en-US" sz="1600" spc="-1" strike="noStrike">
              <a:latin typeface="Arial"/>
            </a:endParaRPr>
          </a:p>
          <a:p>
            <a:pPr marL="216000" indent="-215640" algn="just">
              <a:lnSpc>
                <a:spcPct val="100000"/>
              </a:lnSpc>
              <a:buClr>
                <a:srgbClr val="000000"/>
              </a:buClr>
              <a:buSzPct val="45000"/>
              <a:buFont typeface="Wingdings" charset="2"/>
              <a:buChar char=""/>
            </a:pPr>
            <a:r>
              <a:rPr b="0" lang="en-US" sz="1600" spc="-1" strike="noStrike">
                <a:latin typeface="Times New Roman"/>
                <a:ea typeface="Noto Sans CJK SC"/>
              </a:rPr>
              <a:t>If that flow is abnormal, the IP address of this flow will be sent to the firewall to update the blacklist IP address.</a:t>
            </a:r>
            <a:endParaRPr b="0" lang="en-US" sz="1600" spc="-1" strike="noStrike">
              <a:latin typeface="Arial"/>
            </a:endParaRPr>
          </a:p>
          <a:p>
            <a:pPr algn="just">
              <a:lnSpc>
                <a:spcPct val="100000"/>
              </a:lnSpc>
            </a:pPr>
            <a:r>
              <a:rPr b="0" lang="en-US" sz="2000" spc="-1" strike="noStrike">
                <a:latin typeface="Arial"/>
                <a:ea typeface="Noto Sans CJK SC"/>
              </a:rPr>
              <a:t> </a:t>
            </a:r>
            <a:endParaRPr b="0" lang="en-US" sz="2000" spc="-1" strike="noStrike">
              <a:latin typeface="Arial"/>
            </a:endParaRPr>
          </a:p>
        </p:txBody>
      </p:sp>
      <p:pic>
        <p:nvPicPr>
          <p:cNvPr id="121" name="" descr=""/>
          <p:cNvPicPr/>
          <p:nvPr/>
        </p:nvPicPr>
        <p:blipFill>
          <a:blip r:embed="rId1"/>
          <a:stretch/>
        </p:blipFill>
        <p:spPr>
          <a:xfrm>
            <a:off x="897480" y="1351080"/>
            <a:ext cx="4771440" cy="4866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046720" y="365760"/>
            <a:ext cx="4022280" cy="3416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 attacker, normal user, victim server are running on 3 different ubuntu Vms. T</a:t>
            </a:r>
            <a:r>
              <a:rPr b="0" lang="en-US" sz="1800" spc="-1" strike="noStrike">
                <a:solidFill>
                  <a:srgbClr val="000000"/>
                </a:solidFill>
                <a:latin typeface="Arial"/>
                <a:ea typeface="Noto Sans CJK SC"/>
              </a:rPr>
              <a:t>hose virtual machines are created in Oracle Virtualbox.</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Noto Sans CJK SC"/>
              </a:rPr>
              <a:t>The two-phase detector, collector, feature extractor are running on a Ubuntu physical machine.</a:t>
            </a:r>
            <a:endParaRPr b="0" lang="en-US" sz="1800" spc="-1" strike="noStrike">
              <a:latin typeface="Arial"/>
            </a:endParaRPr>
          </a:p>
          <a:p>
            <a:pPr>
              <a:lnSpc>
                <a:spcPct val="100000"/>
              </a:lnSpc>
            </a:pPr>
            <a:r>
              <a:rPr b="0" lang="en-US" sz="1800" spc="-1" strike="noStrike">
                <a:solidFill>
                  <a:srgbClr val="000000"/>
                </a:solidFill>
                <a:latin typeface="Arial"/>
                <a:ea typeface="Noto Sans CJK SC"/>
              </a:rPr>
              <a:t>The Oracle Virtualbox is installed in the physical machine.</a:t>
            </a:r>
            <a:endParaRPr b="0" lang="en-US" sz="1800" spc="-1" strike="noStrike">
              <a:latin typeface="Arial"/>
            </a:endParaRPr>
          </a:p>
          <a:p>
            <a:pPr>
              <a:lnSpc>
                <a:spcPct val="100000"/>
              </a:lnSpc>
            </a:pPr>
            <a:r>
              <a:rPr b="0" lang="en-US" sz="1800" spc="-1" strike="noStrike">
                <a:solidFill>
                  <a:srgbClr val="000000"/>
                </a:solidFill>
                <a:latin typeface="Arial"/>
                <a:ea typeface="Noto Sans CJK SC"/>
              </a:rPr>
              <a:t>Collector is the Wireshark tool</a:t>
            </a:r>
            <a:endParaRPr b="0" lang="en-US" sz="1800" spc="-1" strike="noStrike">
              <a:latin typeface="Arial"/>
            </a:endParaRPr>
          </a:p>
          <a:p>
            <a:pPr>
              <a:lnSpc>
                <a:spcPct val="100000"/>
              </a:lnSpc>
            </a:pPr>
            <a:r>
              <a:rPr b="0" lang="en-US" sz="1800" spc="-1" strike="noStrike">
                <a:solidFill>
                  <a:srgbClr val="000000"/>
                </a:solidFill>
                <a:latin typeface="Arial"/>
                <a:ea typeface="Noto Sans CJK SC"/>
              </a:rPr>
              <a:t>Feature extractor and two-phase detector are python scripts.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Noto Sans CJK SC"/>
              </a:rPr>
              <a:t>Firewall (iptable firewall) is installed in the victim server by default</a:t>
            </a:r>
            <a:endParaRPr b="0" lang="en-US" sz="1800" spc="-1" strike="noStrike">
              <a:latin typeface="Arial"/>
            </a:endParaRPr>
          </a:p>
        </p:txBody>
      </p:sp>
      <p:pic>
        <p:nvPicPr>
          <p:cNvPr id="123" name="" descr=""/>
          <p:cNvPicPr/>
          <p:nvPr/>
        </p:nvPicPr>
        <p:blipFill>
          <a:blip r:embed="rId1"/>
          <a:stretch/>
        </p:blipFill>
        <p:spPr>
          <a:xfrm>
            <a:off x="274320" y="5760"/>
            <a:ext cx="7406280" cy="6857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06200" y="365760"/>
            <a:ext cx="10514160" cy="6126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7200" spc="-1" strike="noStrike">
                <a:solidFill>
                  <a:srgbClr val="000000"/>
                </a:solidFill>
                <a:latin typeface="Calibri"/>
                <a:ea typeface="DejaVu Sans"/>
              </a:rPr>
              <a:t>Setup and Installation </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160" cy="7311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ea typeface="DejaVu Sans"/>
              </a:rPr>
              <a:t>In the Ubuntu physical machine</a:t>
            </a:r>
            <a:endParaRPr b="0" lang="en-US" sz="2800" spc="-1" strike="noStrike">
              <a:latin typeface="Arial"/>
            </a:endParaRPr>
          </a:p>
        </p:txBody>
      </p:sp>
      <p:sp>
        <p:nvSpPr>
          <p:cNvPr id="126" name="CustomShape 2"/>
          <p:cNvSpPr/>
          <p:nvPr/>
        </p:nvSpPr>
        <p:spPr>
          <a:xfrm>
            <a:off x="838080" y="1188720"/>
            <a:ext cx="9676440" cy="64681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Oracle Virtual box to host Vms: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sudo apt-get update</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sudo apt-get install virtualbox-6.1 </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wireshark:</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sudo apt-get install  wireshark</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openVswitch:</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sudo apt install openvswitch-switch</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requirement packages for deep learning model training:</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pip install numpy</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pip install keras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pip install tensorflow</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pip install pandas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pip install sklearn</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pyspark (big data processing framework)</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sudo apt install default-jdk scala git -y</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pip install pyspark</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Install scapy (network packet processing python library)</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 </a:t>
            </a:r>
            <a:r>
              <a:rPr b="0" lang="en-US" sz="1600" spc="-1" strike="noStrike">
                <a:solidFill>
                  <a:srgbClr val="000000"/>
                </a:solidFill>
                <a:latin typeface="Times New Roman"/>
                <a:ea typeface="DejaVu Sans"/>
              </a:rPr>
              <a:t>git clone </a:t>
            </a:r>
            <a:r>
              <a:rPr b="0" lang="en-US" sz="1600" spc="-1" strike="noStrike" u="sng">
                <a:solidFill>
                  <a:srgbClr val="0563c1"/>
                </a:solidFill>
                <a:uFillTx/>
                <a:latin typeface="Times New Roman"/>
                <a:ea typeface="DejaVu Sans"/>
                <a:hlinkClick r:id="rId1"/>
              </a:rPr>
              <a:t>https://github.com/secdev/scapy.git</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111111"/>
                </a:solidFill>
                <a:latin typeface="Times New Roman"/>
                <a:ea typeface="DejaVu Sans"/>
              </a:rPr>
              <a:t>cd scapy</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111111"/>
                </a:solidFill>
                <a:latin typeface="Times New Roman"/>
                <a:ea typeface="DejaVu Sans"/>
              </a:rPr>
              <a:t>sudo python3 setup.py install</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111111"/>
                </a:solidFill>
                <a:latin typeface="Arial"/>
                <a:ea typeface="DejaVu Sans"/>
              </a:rPr>
              <a:t>Install yaml package</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111111"/>
                </a:solidFill>
                <a:latin typeface="Times New Roman"/>
                <a:ea typeface="DejaVu Sans"/>
              </a:rPr>
              <a:t>pip install yaml</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160" cy="7311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ea typeface="DejaVu Sans"/>
              </a:rPr>
              <a:t>In the Ubuntu physical machine</a:t>
            </a:r>
            <a:endParaRPr b="0" lang="en-US" sz="2800" spc="-1" strike="noStrike">
              <a:latin typeface="Arial"/>
            </a:endParaRPr>
          </a:p>
        </p:txBody>
      </p:sp>
      <p:sp>
        <p:nvSpPr>
          <p:cNvPr id="128" name="CustomShape 2"/>
          <p:cNvSpPr/>
          <p:nvPr/>
        </p:nvSpPr>
        <p:spPr>
          <a:xfrm>
            <a:off x="838080" y="1075680"/>
            <a:ext cx="9676440" cy="578124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Now we need to create a virtual switch named br0 to connect Vms and physical machine:</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ovs-vsctl add-br br0</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We need to create interfaces on that switch. Each interface will connect to ports of attacker, normal user, collector, victim server. In this experiment, we need to create 4 virtual interfaces to connect 4 modules: an attacker (vnet0), a normal user (vnet2), collector (br0), a victim server (vnet1):</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ip tuntap add mode tap vnet0</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ip link set vnet0 up</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ovs-vsctl add-port br0 vnet0</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ip tuntap add mode tap vnet1</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ip link set vnet1 up</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ovs-vsctl add-port br0 vnet1</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ip tuntap add mode tap vnet2</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ip link set vnet2 up</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ovs-vsctl add-port br0 vnet2</a:t>
            </a:r>
            <a:endParaRPr b="0" lang="en-US" sz="1600" spc="-1" strike="noStrike">
              <a:latin typeface="Arial"/>
            </a:endParaRPr>
          </a:p>
          <a:p>
            <a:pPr>
              <a:lnSpc>
                <a:spcPct val="100000"/>
              </a:lnSpc>
            </a:pPr>
            <a:r>
              <a:rPr b="0" lang="en-US" sz="1600" spc="-1" strike="noStrike">
                <a:solidFill>
                  <a:srgbClr val="000000"/>
                </a:solidFill>
                <a:latin typeface="Arial"/>
                <a:ea typeface="DejaVu Sans"/>
              </a:rPr>
              <a:t>Now check the installed switch:</a:t>
            </a:r>
            <a:endParaRPr b="0" lang="en-US" sz="1600" spc="-1" strike="noStrike">
              <a:latin typeface="Arial"/>
            </a:endParaRPr>
          </a:p>
          <a:p>
            <a:pPr>
              <a:lnSpc>
                <a:spcPct val="100000"/>
              </a:lnSpc>
            </a:pPr>
            <a:r>
              <a:rPr b="0" lang="en-US" sz="1600" spc="-1" strike="noStrike">
                <a:solidFill>
                  <a:srgbClr val="000000"/>
                </a:solidFill>
                <a:latin typeface="Arial"/>
                <a:ea typeface="DejaVu Sans"/>
              </a:rPr>
              <a:t>sudo ovs-vsctl show</a:t>
            </a:r>
            <a:endParaRPr b="0" lang="en-US" sz="16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Now assign the ip address for the collector machine:</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sudo ifconfig br0 172.16.1.1/24</a:t>
            </a:r>
            <a:endParaRPr b="0" lang="en-US" sz="1800" spc="-1" strike="noStrike">
              <a:latin typeface="Arial"/>
            </a:endParaRPr>
          </a:p>
        </p:txBody>
      </p:sp>
      <p:sp>
        <p:nvSpPr>
          <p:cNvPr id="129" name="CustomShape 3"/>
          <p:cNvSpPr/>
          <p:nvPr/>
        </p:nvSpPr>
        <p:spPr>
          <a:xfrm>
            <a:off x="876600" y="4663440"/>
            <a:ext cx="3237120" cy="312840"/>
          </a:xfrm>
          <a:prstGeom prst="rect">
            <a:avLst/>
          </a:prstGeom>
          <a:blipFill rotWithShape="0">
            <a:blip r:embed="rId1"/>
            <a:stretch>
              <a:fillRect/>
            </a:stretch>
          </a:blipFill>
          <a:ln>
            <a:noFill/>
          </a:ln>
        </p:spPr>
        <p:style>
          <a:lnRef idx="0"/>
          <a:fillRef idx="0"/>
          <a:effectRef idx="0"/>
          <a:fontRef idx="minor"/>
        </p:style>
        <p:txBody>
          <a:bodyPr lIns="90000" rIns="90000" tIns="45000" bIns="45000" anchor="ctr" anchorCtr="1">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pic>
        <p:nvPicPr>
          <p:cNvPr id="130" name="" descr=""/>
          <p:cNvPicPr/>
          <p:nvPr/>
        </p:nvPicPr>
        <p:blipFill>
          <a:blip r:embed="rId2"/>
          <a:stretch/>
        </p:blipFill>
        <p:spPr>
          <a:xfrm>
            <a:off x="876600" y="4977360"/>
            <a:ext cx="2417760" cy="1096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160" cy="7311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Calibri"/>
                <a:ea typeface="DejaVu Sans"/>
              </a:rPr>
              <a:t>In the Ubuntu physical machine</a:t>
            </a:r>
            <a:endParaRPr b="0" lang="en-US" sz="2800" spc="-1" strike="noStrike">
              <a:latin typeface="Arial"/>
            </a:endParaRPr>
          </a:p>
        </p:txBody>
      </p:sp>
      <p:sp>
        <p:nvSpPr>
          <p:cNvPr id="132" name="CustomShape 2"/>
          <p:cNvSpPr/>
          <p:nvPr/>
        </p:nvSpPr>
        <p:spPr>
          <a:xfrm>
            <a:off x="838080" y="1075680"/>
            <a:ext cx="9676440" cy="5415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Install ansible tool: </a:t>
            </a:r>
            <a:r>
              <a:rPr b="0" lang="en-US" sz="1800" spc="-1" strike="noStrike">
                <a:solidFill>
                  <a:srgbClr val="000000"/>
                </a:solidFill>
                <a:latin typeface="Arial"/>
                <a:ea typeface="Noto Sans CJK SC"/>
              </a:rPr>
              <a:t>Ansible will control a machine to execute a task by a playbook which is a script that design a set of task you want the controlled machin do and written in yaml file. In our case, we want the victim machine update blacklist of ip table firewall after detecting the attecker’s ip address.  And the physical machine will use ansible to control the victim server do that task:</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sudo apt update</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sudo apt install ansible</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We need to install some ansible python package to run the detector program:</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pip install ansible-inventory</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pip install ansible-playbook-runner</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Install SplitCap tool (Splitcap tool split pcap files into multiple pcap files of flows)</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sudo apt install mono-runtime</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Noto Sans CJK SC"/>
              </a:rPr>
              <a:t>Next, we create 3 ubuntu Vms by Oracle Virtualbox</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639</TotalTime>
  <Application>LibreOffice/6.4.7.2$Linux_X86_64 LibreOffice_project/40$Build-2</Application>
  <Words>369</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2022-04-14T06:40:20Z</dcterms:created>
  <dc:creator>Vinh</dc:creator>
  <dc:description/>
  <dc:language>en-US</dc:language>
  <cp:lastModifiedBy/>
  <dcterms:modified xsi:type="dcterms:W3CDTF">2022-06-02T14:00:02Z</dcterms:modified>
  <cp:revision>54</cp:revision>
  <dc:subject/>
  <dc:title>Bản trình bày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Màn hình rộng</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