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6" r:id="rId3"/>
    <p:sldId id="282" r:id="rId4"/>
    <p:sldId id="264" r:id="rId5"/>
    <p:sldId id="278" r:id="rId6"/>
    <p:sldId id="279" r:id="rId7"/>
    <p:sldId id="277" r:id="rId8"/>
    <p:sldId id="280" r:id="rId9"/>
    <p:sldId id="281" r:id="rId10"/>
    <p:sldId id="266" r:id="rId11"/>
    <p:sldId id="270" r:id="rId12"/>
    <p:sldId id="265" r:id="rId13"/>
    <p:sldId id="261" r:id="rId14"/>
    <p:sldId id="258" r:id="rId15"/>
    <p:sldId id="259" r:id="rId16"/>
    <p:sldId id="260" r:id="rId17"/>
    <p:sldId id="262" r:id="rId18"/>
    <p:sldId id="263" r:id="rId19"/>
    <p:sldId id="268" r:id="rId20"/>
    <p:sldId id="269" r:id="rId21"/>
    <p:sldId id="271" r:id="rId22"/>
    <p:sldId id="272" r:id="rId23"/>
    <p:sldId id="273" r:id="rId24"/>
    <p:sldId id="274" r:id="rId25"/>
    <p:sldId id="275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4587" autoAdjust="0"/>
    <p:restoredTop sz="80909" autoAdjust="0"/>
  </p:normalViewPr>
  <p:slideViewPr>
    <p:cSldViewPr>
      <p:cViewPr>
        <p:scale>
          <a:sx n="66" d="100"/>
          <a:sy n="66" d="100"/>
        </p:scale>
        <p:origin x="-2934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43A54-FAA8-4FD8-88F7-CBE003661A14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8E6CC-57A1-4EFA-9E5D-5EA03C824E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8F7E2-2F0E-4735-8B13-E77030B67893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808E-0F5B-4CF0-94C7-EB27232298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922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dscapehq.com/blog/index.php/2011/12/05/5-reasons-not-to-use-a-micro-orm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slideshare.net/kievaltnet/microorm-introduction-dont-overcomplicat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http://www.mindscapehq.com/blog/index.php/2011/12/05/5-reasons-not-to-use-a-micro-orm/</a:t>
            </a:r>
            <a:endParaRPr lang="en-US" dirty="0" smtClean="0"/>
          </a:p>
          <a:p>
            <a:r>
              <a:rPr lang="en-US" smtClean="0">
                <a:hlinkClick r:id="rId4"/>
              </a:rPr>
              <a:t>http://www.slideshare.net/kievaltnet/microorm-introduction-dont-overcomplicate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2808E-0F5B-4CF0-94C7-EB272322986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404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416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597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725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005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009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254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485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914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239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7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744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A2D3A-4389-4000-8BBC-EAC8917E7181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1AB7-6526-4950-9650-47779585D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70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Access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Entity Framework, </a:t>
            </a:r>
            <a:r>
              <a:rPr lang="en-US" dirty="0" err="1" smtClean="0"/>
              <a:t>NHibernate</a:t>
            </a:r>
            <a:r>
              <a:rPr lang="en-US" dirty="0" smtClean="0"/>
              <a:t>, ORMs</a:t>
            </a:r>
          </a:p>
          <a:p>
            <a:r>
              <a:rPr lang="en-US" dirty="0" smtClean="0"/>
              <a:t>by Harry Chou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08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stored procedure or direct SQL, receive data in rows </a:t>
            </a:r>
          </a:p>
          <a:p>
            <a:r>
              <a:rPr lang="en-US" dirty="0" smtClean="0"/>
              <a:t>Loop through the rows, manually populate objects using the data in each row</a:t>
            </a:r>
          </a:p>
          <a:p>
            <a:r>
              <a:rPr lang="en-US" dirty="0" smtClean="0"/>
              <a:t>Nothing wrong</a:t>
            </a:r>
          </a:p>
          <a:p>
            <a:r>
              <a:rPr lang="en-US" dirty="0" smtClean="0"/>
              <a:t>Just tedious and easy to become inconsistent</a:t>
            </a:r>
            <a:br>
              <a:rPr lang="en-US" dirty="0" smtClean="0"/>
            </a:br>
            <a:r>
              <a:rPr lang="en-US" dirty="0" smtClean="0"/>
              <a:t>(same type of object populated by different stored-procedures)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1183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03089" y="1995251"/>
            <a:ext cx="2538274" cy="1708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ResiOnlineService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6553200" y="4953000"/>
            <a:ext cx="1066800" cy="91440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9800" y="4084463"/>
            <a:ext cx="2133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3480" y="2468357"/>
            <a:ext cx="2133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72144" y="3151928"/>
            <a:ext cx="2133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Residential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2704355"/>
            <a:ext cx="2538274" cy="1708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0600" y="3703463"/>
            <a:ext cx="2133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SMB API DLL</a:t>
            </a:r>
            <a:endParaRPr lang="en-US" dirty="0"/>
          </a:p>
        </p:txBody>
      </p:sp>
      <p:sp>
        <p:nvSpPr>
          <p:cNvPr id="11" name="Smiley Face 10"/>
          <p:cNvSpPr/>
          <p:nvPr/>
        </p:nvSpPr>
        <p:spPr>
          <a:xfrm>
            <a:off x="990600" y="5257800"/>
            <a:ext cx="609600" cy="6096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0"/>
            <a:endCxn id="9" idx="2"/>
          </p:cNvCxnSpPr>
          <p:nvPr/>
        </p:nvCxnSpPr>
        <p:spPr>
          <a:xfrm flipV="1">
            <a:off x="1295400" y="4412567"/>
            <a:ext cx="430937" cy="845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7" idx="1"/>
          </p:cNvCxnSpPr>
          <p:nvPr/>
        </p:nvCxnSpPr>
        <p:spPr>
          <a:xfrm flipV="1">
            <a:off x="3124200" y="2849357"/>
            <a:ext cx="878889" cy="1044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5" idx="0"/>
          </p:cNvCxnSpPr>
          <p:nvPr/>
        </p:nvCxnSpPr>
        <p:spPr>
          <a:xfrm>
            <a:off x="6707080" y="2658857"/>
            <a:ext cx="379520" cy="1425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4" idx="1"/>
          </p:cNvCxnSpPr>
          <p:nvPr/>
        </p:nvCxnSpPr>
        <p:spPr>
          <a:xfrm>
            <a:off x="7086600" y="4465463"/>
            <a:ext cx="0" cy="487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8" idx="0"/>
          </p:cNvCxnSpPr>
          <p:nvPr/>
        </p:nvCxnSpPr>
        <p:spPr>
          <a:xfrm flipH="1">
            <a:off x="4938944" y="2849357"/>
            <a:ext cx="701336" cy="302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1"/>
            <a:endCxn id="10" idx="3"/>
          </p:cNvCxnSpPr>
          <p:nvPr/>
        </p:nvCxnSpPr>
        <p:spPr>
          <a:xfrm flipH="1">
            <a:off x="3124200" y="3342428"/>
            <a:ext cx="747944" cy="55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7"/>
          </p:cNvCxnSpPr>
          <p:nvPr/>
        </p:nvCxnSpPr>
        <p:spPr>
          <a:xfrm flipH="1">
            <a:off x="1510926" y="4412567"/>
            <a:ext cx="1079875" cy="934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eptagon 38"/>
          <p:cNvSpPr/>
          <p:nvPr/>
        </p:nvSpPr>
        <p:spPr>
          <a:xfrm>
            <a:off x="1170373" y="4762530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Heptagon 39"/>
          <p:cNvSpPr/>
          <p:nvPr/>
        </p:nvSpPr>
        <p:spPr>
          <a:xfrm>
            <a:off x="3438617" y="3009980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Heptagon 40"/>
          <p:cNvSpPr/>
          <p:nvPr/>
        </p:nvSpPr>
        <p:spPr>
          <a:xfrm>
            <a:off x="6896840" y="3107849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Heptagon 41"/>
          <p:cNvSpPr/>
          <p:nvPr/>
        </p:nvSpPr>
        <p:spPr>
          <a:xfrm>
            <a:off x="7146894" y="4591941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Heptagon 44"/>
          <p:cNvSpPr/>
          <p:nvPr/>
        </p:nvSpPr>
        <p:spPr>
          <a:xfrm>
            <a:off x="6227686" y="3323872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6248400" y="2883352"/>
            <a:ext cx="458680" cy="1201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Heptagon 50"/>
          <p:cNvSpPr/>
          <p:nvPr/>
        </p:nvSpPr>
        <p:spPr>
          <a:xfrm>
            <a:off x="5415380" y="2892690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" name="Heptagon 51"/>
          <p:cNvSpPr/>
          <p:nvPr/>
        </p:nvSpPr>
        <p:spPr>
          <a:xfrm>
            <a:off x="3498172" y="3593561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Heptagon 52"/>
          <p:cNvSpPr/>
          <p:nvPr/>
        </p:nvSpPr>
        <p:spPr>
          <a:xfrm>
            <a:off x="2034587" y="4879820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Lightning Bolt 53"/>
          <p:cNvSpPr/>
          <p:nvPr/>
        </p:nvSpPr>
        <p:spPr>
          <a:xfrm rot="13420779">
            <a:off x="4855076" y="3148878"/>
            <a:ext cx="577481" cy="1492548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825060" y="4429303"/>
            <a:ext cx="204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O-R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74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Development</a:t>
            </a:r>
          </a:p>
          <a:p>
            <a:r>
              <a:rPr lang="en-US" dirty="0" smtClean="0"/>
              <a:t>We have objects in our system</a:t>
            </a:r>
          </a:p>
          <a:p>
            <a:r>
              <a:rPr lang="en-US" dirty="0" smtClean="0"/>
              <a:t>Objects are normally graph</a:t>
            </a:r>
          </a:p>
          <a:p>
            <a:r>
              <a:rPr lang="en-US" dirty="0" smtClean="0"/>
              <a:t>Creating of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53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is NOT the only way</a:t>
            </a:r>
          </a:p>
          <a:p>
            <a:pPr lvl="1"/>
            <a:r>
              <a:rPr lang="en-US" dirty="0" smtClean="0"/>
              <a:t>Stored Procedure Mapping</a:t>
            </a:r>
          </a:p>
          <a:p>
            <a:pPr lvl="1"/>
            <a:r>
              <a:rPr lang="en-US" dirty="0" smtClean="0"/>
              <a:t>Table Data Gateway </a:t>
            </a:r>
          </a:p>
          <a:p>
            <a:pPr lvl="1"/>
            <a:r>
              <a:rPr lang="en-US" dirty="0" smtClean="0"/>
              <a:t>Row Data Gateway</a:t>
            </a:r>
          </a:p>
          <a:p>
            <a:pPr lvl="1"/>
            <a:r>
              <a:rPr lang="en-US" dirty="0" smtClean="0"/>
              <a:t>Active Record</a:t>
            </a:r>
          </a:p>
          <a:p>
            <a:r>
              <a:rPr lang="en-US" dirty="0" smtClean="0"/>
              <a:t>Or, why Relational Database? </a:t>
            </a:r>
            <a:r>
              <a:rPr lang="en-US" dirty="0" err="1" smtClean="0"/>
              <a:t>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28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Ported from Java Hibernate</a:t>
            </a:r>
          </a:p>
          <a:p>
            <a:r>
              <a:rPr lang="en-US" dirty="0" smtClean="0"/>
              <a:t>Latest Version: 3.3 (as of April 2013)</a:t>
            </a:r>
          </a:p>
          <a:p>
            <a:r>
              <a:rPr lang="en-US" dirty="0" smtClean="0"/>
              <a:t>Mapping Objects to Relations</a:t>
            </a:r>
          </a:p>
          <a:p>
            <a:r>
              <a:rPr lang="en-US" dirty="0" smtClean="0"/>
              <a:t>Implemented Architectural Ideas of ORM</a:t>
            </a:r>
          </a:p>
          <a:p>
            <a:r>
              <a:rPr lang="en-US" dirty="0" smtClean="0"/>
              <a:t>Quasi-standard of ORM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271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 too product</a:t>
            </a:r>
          </a:p>
          <a:p>
            <a:r>
              <a:rPr lang="en-US" dirty="0" smtClean="0"/>
              <a:t>Had very ambitious goals</a:t>
            </a:r>
          </a:p>
          <a:p>
            <a:r>
              <a:rPr lang="en-US" dirty="0" smtClean="0"/>
              <a:t>Failed to deliver even the same features of </a:t>
            </a:r>
            <a:r>
              <a:rPr lang="en-US" dirty="0" err="1" smtClean="0"/>
              <a:t>NHibernate</a:t>
            </a:r>
            <a:endParaRPr lang="en-US" dirty="0" smtClean="0"/>
          </a:p>
          <a:p>
            <a:r>
              <a:rPr lang="en-US" dirty="0" smtClean="0"/>
              <a:t>Yet, still capture a lot of developer base</a:t>
            </a:r>
          </a:p>
          <a:p>
            <a:r>
              <a:rPr lang="en-US" dirty="0" smtClean="0"/>
              <a:t>However, it’s been gradually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774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Architecture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 Mapping</a:t>
            </a:r>
          </a:p>
          <a:p>
            <a:pPr lvl="1"/>
            <a:r>
              <a:rPr lang="en-US" dirty="0" err="1" smtClean="0"/>
              <a:t>Enum</a:t>
            </a:r>
            <a:r>
              <a:rPr lang="en-US" dirty="0" smtClean="0"/>
              <a:t> Mapping</a:t>
            </a:r>
          </a:p>
          <a:p>
            <a:pPr lvl="1"/>
            <a:r>
              <a:rPr lang="en-US" dirty="0" smtClean="0"/>
              <a:t>Embedded Value</a:t>
            </a:r>
          </a:p>
          <a:p>
            <a:pPr lvl="1"/>
            <a:r>
              <a:rPr lang="en-US" dirty="0" smtClean="0"/>
              <a:t>LOB Serialization</a:t>
            </a:r>
          </a:p>
          <a:p>
            <a:r>
              <a:rPr lang="en-US" dirty="0" smtClean="0"/>
              <a:t>Identity </a:t>
            </a:r>
            <a:r>
              <a:rPr lang="en-US" dirty="0" err="1" smtClean="0"/>
              <a:t>Managemet</a:t>
            </a:r>
            <a:endParaRPr lang="en-US" dirty="0" smtClean="0"/>
          </a:p>
          <a:p>
            <a:pPr lvl="1"/>
            <a:r>
              <a:rPr lang="en-US" dirty="0" smtClean="0"/>
              <a:t>Identity Field</a:t>
            </a:r>
          </a:p>
          <a:p>
            <a:pPr lvl="1"/>
            <a:r>
              <a:rPr lang="en-US" dirty="0" smtClean="0"/>
              <a:t>Identity Mapping</a:t>
            </a:r>
          </a:p>
          <a:p>
            <a:r>
              <a:rPr lang="en-US" dirty="0" smtClean="0"/>
              <a:t>Unit of Work</a:t>
            </a:r>
          </a:p>
          <a:p>
            <a:r>
              <a:rPr lang="en-US" dirty="0" smtClean="0"/>
              <a:t>Lazy/Eager Load</a:t>
            </a:r>
          </a:p>
          <a:p>
            <a:r>
              <a:rPr lang="en-US" dirty="0" smtClean="0"/>
              <a:t>Inheritance Mapping</a:t>
            </a:r>
          </a:p>
          <a:p>
            <a:r>
              <a:rPr lang="en-US" dirty="0" smtClean="0"/>
              <a:t>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9587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r>
              <a:rPr lang="en-US" dirty="0" smtClean="0"/>
              <a:t> – Architecture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Configuration</a:t>
            </a:r>
            <a:endParaRPr lang="en-US" dirty="0" smtClean="0"/>
          </a:p>
          <a:p>
            <a:r>
              <a:rPr lang="en-US" dirty="0" err="1" smtClean="0"/>
              <a:t>ISessionFactory</a:t>
            </a:r>
            <a:endParaRPr lang="en-US" dirty="0" smtClean="0"/>
          </a:p>
          <a:p>
            <a:r>
              <a:rPr lang="en-US" dirty="0" err="1" smtClean="0"/>
              <a:t>ISession</a:t>
            </a:r>
            <a:endParaRPr lang="en-US" dirty="0" smtClean="0"/>
          </a:p>
          <a:p>
            <a:pPr lvl="1"/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096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– Architecture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ObjectContext</a:t>
            </a:r>
            <a:endParaRPr lang="en-US" dirty="0" smtClean="0"/>
          </a:p>
          <a:p>
            <a:pPr lvl="1"/>
            <a:r>
              <a:rPr lang="en-US" dirty="0" smtClean="0"/>
              <a:t>Holds configuration/model</a:t>
            </a:r>
          </a:p>
          <a:p>
            <a:pPr lvl="1"/>
            <a:r>
              <a:rPr lang="en-US" dirty="0" smtClean="0"/>
              <a:t>Acts like </a:t>
            </a:r>
            <a:r>
              <a:rPr lang="en-US" dirty="0" err="1" smtClean="0"/>
              <a:t>UnitOfWork</a:t>
            </a:r>
            <a:endParaRPr lang="en-US" dirty="0" smtClean="0"/>
          </a:p>
          <a:p>
            <a:r>
              <a:rPr lang="en-US" dirty="0" err="1" smtClean="0"/>
              <a:t>DBContext</a:t>
            </a:r>
            <a:r>
              <a:rPr lang="en-US" dirty="0" smtClean="0"/>
              <a:t>: Wrapper of </a:t>
            </a:r>
            <a:r>
              <a:rPr lang="en-US" dirty="0" err="1" smtClean="0"/>
              <a:t>ObjectContext</a:t>
            </a:r>
            <a:endParaRPr lang="en-US" dirty="0" smtClean="0"/>
          </a:p>
          <a:p>
            <a:pPr lvl="1"/>
            <a:r>
              <a:rPr lang="en-US" dirty="0" smtClean="0"/>
              <a:t>Provides easier API to </a:t>
            </a:r>
            <a:r>
              <a:rPr lang="en-US" dirty="0" err="1" smtClean="0"/>
              <a:t>ObjectContext</a:t>
            </a:r>
            <a:endParaRPr lang="en-US" dirty="0" smtClean="0"/>
          </a:p>
          <a:p>
            <a:pPr lvl="1"/>
            <a:r>
              <a:rPr lang="en-US" dirty="0" smtClean="0"/>
              <a:t>Enables Code First approach</a:t>
            </a:r>
          </a:p>
        </p:txBody>
      </p:sp>
    </p:spTree>
    <p:extLst>
      <p:ext uri="{BB962C8B-B14F-4D97-AF65-F5344CB8AC3E}">
        <p14:creationId xmlns:p14="http://schemas.microsoft.com/office/powerpoint/2010/main" xmlns="" val="586397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POCO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need POCO?</a:t>
            </a:r>
          </a:p>
          <a:p>
            <a:pPr lvl="1"/>
            <a:r>
              <a:rPr lang="en-US" dirty="0" smtClean="0"/>
              <a:t>A lot of projects are still database-centric </a:t>
            </a:r>
            <a:r>
              <a:rPr lang="en-US" dirty="0" smtClean="0">
                <a:sym typeface="Wingdings" pitchFamily="2" charset="2"/>
              </a:rPr>
              <a:t> use Data objects directly</a:t>
            </a:r>
            <a:endParaRPr lang="en-US" dirty="0" smtClean="0"/>
          </a:p>
          <a:p>
            <a:pPr lvl="1"/>
            <a:r>
              <a:rPr lang="en-US" dirty="0" smtClean="0"/>
              <a:t>Some projects use OO extensively </a:t>
            </a:r>
            <a:r>
              <a:rPr lang="en-US" dirty="0" smtClean="0">
                <a:sym typeface="Wingdings" pitchFamily="2" charset="2"/>
              </a:rPr>
              <a:t> use POCO to ensure the object model does NOT get influenced by relational model</a:t>
            </a:r>
          </a:p>
          <a:p>
            <a:r>
              <a:rPr lang="en-US" dirty="0" smtClean="0">
                <a:sym typeface="Wingdings" pitchFamily="2" charset="2"/>
              </a:rPr>
              <a:t>Truth: most projects using Entity Framework because they are database-centric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6042" y="4093029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6042" y="3004458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/ Pre</a:t>
            </a:r>
            <a:r>
              <a:rPr lang="en-US" sz="1600" dirty="0" smtClean="0"/>
              <a:t>se</a:t>
            </a:r>
            <a:r>
              <a:rPr lang="en-US" dirty="0" smtClean="0"/>
              <a:t>ntation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996042" y="5197929"/>
            <a:ext cx="1981200" cy="898072"/>
          </a:xfrm>
          <a:prstGeom prst="can">
            <a:avLst>
              <a:gd name="adj" fmla="val 1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1373414" y="2188029"/>
            <a:ext cx="613228" cy="6096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3412671" y="2492829"/>
            <a:ext cx="1752600" cy="664029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Web/Windows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3441700" y="3742871"/>
            <a:ext cx="1752600" cy="664029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3494314" y="4918528"/>
            <a:ext cx="1699986" cy="664029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2" name="Heart 11"/>
          <p:cNvSpPr/>
          <p:nvPr/>
        </p:nvSpPr>
        <p:spPr>
          <a:xfrm>
            <a:off x="762000" y="4865914"/>
            <a:ext cx="762000" cy="66402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696356" y="4793343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2077356" y="4793343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2363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mapping relations to objects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Format</a:t>
            </a:r>
          </a:p>
          <a:p>
            <a:pPr lvl="2"/>
            <a:r>
              <a:rPr lang="en-US" dirty="0" smtClean="0"/>
              <a:t>XML file</a:t>
            </a:r>
          </a:p>
          <a:p>
            <a:pPr lvl="2"/>
            <a:r>
              <a:rPr lang="en-US" dirty="0" smtClean="0"/>
              <a:t>Attribute</a:t>
            </a:r>
          </a:p>
          <a:p>
            <a:pPr lvl="2"/>
            <a:r>
              <a:rPr lang="en-US" dirty="0" smtClean="0"/>
              <a:t>Code</a:t>
            </a:r>
          </a:p>
          <a:p>
            <a:pPr lvl="1"/>
            <a:r>
              <a:rPr lang="en-US" dirty="0" err="1" smtClean="0"/>
              <a:t>Autogen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Generate Code from DB </a:t>
            </a:r>
          </a:p>
          <a:p>
            <a:pPr lvl="2"/>
            <a:r>
              <a:rPr lang="en-US" dirty="0" smtClean="0"/>
              <a:t>Generate DB from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has it been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proc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"OLN.PKG_Residential_LookUps.SP2_GetResponseData";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ResponseData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data = new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ResponseData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(); // object to be filled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... // get data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ds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oda.GetDataSet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dbInfo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data.BillTypeCode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ds.Tables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[0].Rows[0]["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Bill_TYPE_CODE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"]);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data.PromoPlanID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ds.Tables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[0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].Rows[0]["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promo_plan_id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"]);</a:t>
            </a:r>
          </a:p>
          <a:p>
            <a:pPr marL="0" indent="0"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return data;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Manual Mapping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45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– M4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Mapping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6553200" y="4953000"/>
            <a:ext cx="1066800" cy="91440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59614" y="2715269"/>
            <a:ext cx="2538274" cy="1708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M4 Application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93014" y="3714377"/>
            <a:ext cx="21336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11" name="Smiley Face 10"/>
          <p:cNvSpPr/>
          <p:nvPr/>
        </p:nvSpPr>
        <p:spPr>
          <a:xfrm>
            <a:off x="2693014" y="5268714"/>
            <a:ext cx="609600" cy="609600"/>
          </a:xfrm>
          <a:prstGeom prst="smileyF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0"/>
            <a:endCxn id="9" idx="2"/>
          </p:cNvCxnSpPr>
          <p:nvPr/>
        </p:nvCxnSpPr>
        <p:spPr>
          <a:xfrm flipV="1">
            <a:off x="2997814" y="4423481"/>
            <a:ext cx="430937" cy="845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5" idx="1"/>
          </p:cNvCxnSpPr>
          <p:nvPr/>
        </p:nvCxnSpPr>
        <p:spPr>
          <a:xfrm>
            <a:off x="4826614" y="3904877"/>
            <a:ext cx="2259986" cy="1048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7"/>
          </p:cNvCxnSpPr>
          <p:nvPr/>
        </p:nvCxnSpPr>
        <p:spPr>
          <a:xfrm flipH="1">
            <a:off x="3213340" y="4423481"/>
            <a:ext cx="1079875" cy="934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eptagon 18"/>
          <p:cNvSpPr/>
          <p:nvPr/>
        </p:nvSpPr>
        <p:spPr>
          <a:xfrm>
            <a:off x="2872787" y="4773444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Heptagon 26"/>
          <p:cNvSpPr/>
          <p:nvPr/>
        </p:nvSpPr>
        <p:spPr>
          <a:xfrm>
            <a:off x="5562600" y="3978087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Heptagon 31"/>
          <p:cNvSpPr/>
          <p:nvPr/>
        </p:nvSpPr>
        <p:spPr>
          <a:xfrm>
            <a:off x="3886200" y="4846097"/>
            <a:ext cx="250054" cy="234579"/>
          </a:xfrm>
          <a:prstGeom prst="hep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4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–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15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need all the features, just retrieve data, map it to an object, and return the object to me ...</a:t>
            </a:r>
          </a:p>
          <a:p>
            <a:r>
              <a:rPr lang="en-US" dirty="0" smtClean="0"/>
              <a:t>Micro-ORM</a:t>
            </a:r>
          </a:p>
          <a:p>
            <a:pPr lvl="1"/>
            <a:r>
              <a:rPr lang="en-US" dirty="0" smtClean="0"/>
              <a:t>Massive</a:t>
            </a:r>
          </a:p>
          <a:p>
            <a:pPr lvl="1"/>
            <a:r>
              <a:rPr lang="en-US" dirty="0" smtClean="0"/>
              <a:t>Dapper (</a:t>
            </a:r>
            <a:r>
              <a:rPr lang="en-US" dirty="0" err="1" smtClean="0"/>
              <a:t>StackOverflow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51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generating C# code based on the mapping (EDM)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0995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Objects?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Framework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Level Driver Library</a:t>
            </a:r>
          </a:p>
          <a:p>
            <a:pPr lvl="1"/>
            <a:r>
              <a:rPr lang="en-US" dirty="0" smtClean="0"/>
              <a:t>ODBC, OLE DB, ADO, RDS, Jet Engine</a:t>
            </a:r>
          </a:p>
          <a:p>
            <a:r>
              <a:rPr lang="en-US" dirty="0" smtClean="0"/>
              <a:t>ADO.NET</a:t>
            </a:r>
          </a:p>
          <a:p>
            <a:r>
              <a:rPr lang="en-US" dirty="0" smtClean="0"/>
              <a:t>Various ADO.NET libraries (ORM)</a:t>
            </a:r>
          </a:p>
          <a:p>
            <a:r>
              <a:rPr lang="en-US" dirty="0" err="1" smtClean="0"/>
              <a:t>NHibernate</a:t>
            </a:r>
            <a:endParaRPr lang="en-US" dirty="0" smtClean="0"/>
          </a:p>
          <a:p>
            <a:r>
              <a:rPr lang="en-US" dirty="0" smtClean="0"/>
              <a:t>Entity Framework</a:t>
            </a:r>
          </a:p>
          <a:p>
            <a:r>
              <a:rPr lang="en-US" dirty="0" smtClean="0"/>
              <a:t>Micro-ORM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160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Persistence Framework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CRUD</a:t>
            </a:r>
          </a:p>
          <a:p>
            <a:r>
              <a:rPr lang="en-US" dirty="0" smtClean="0"/>
              <a:t>Application does all the work in memory</a:t>
            </a:r>
          </a:p>
          <a:p>
            <a:pPr lvl="1"/>
            <a:r>
              <a:rPr lang="en-US" dirty="0" smtClean="0"/>
              <a:t>based on some already stored data (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etrieve)</a:t>
            </a:r>
          </a:p>
          <a:p>
            <a:pPr lvl="1"/>
            <a:r>
              <a:rPr lang="en-US" dirty="0" smtClean="0"/>
              <a:t>eventually, you need to store back changes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reate,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pdate,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elete)</a:t>
            </a:r>
          </a:p>
          <a:p>
            <a:r>
              <a:rPr lang="en-US" dirty="0" smtClean="0"/>
              <a:t>It just happens Relational Database is the popular choice for most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95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Logic/Object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Display Stuff</a:t>
            </a:r>
          </a:p>
          <a:p>
            <a:pPr lvl="1"/>
            <a:r>
              <a:rPr lang="en-US" dirty="0" smtClean="0"/>
              <a:t>Objects </a:t>
            </a:r>
            <a:r>
              <a:rPr lang="en-US" dirty="0"/>
              <a:t>work together to perform tasks &gt; Display info on screen</a:t>
            </a:r>
          </a:p>
          <a:p>
            <a:r>
              <a:rPr lang="en-US" dirty="0" smtClean="0"/>
              <a:t>Create Stuff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Objects, maybe based on some existing objects </a:t>
            </a:r>
          </a:p>
          <a:p>
            <a:r>
              <a:rPr lang="en-US" dirty="0" smtClean="0"/>
              <a:t>Update Stuff</a:t>
            </a:r>
          </a:p>
          <a:p>
            <a:pPr lvl="1"/>
            <a:r>
              <a:rPr lang="en-US" dirty="0" smtClean="0"/>
              <a:t>Existing </a:t>
            </a:r>
            <a:r>
              <a:rPr lang="en-US" dirty="0"/>
              <a:t>objects, change relationship of objects, or change data elements of the 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192795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DB/Relational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29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object id vs. keys</a:t>
            </a:r>
            <a:endParaRPr lang="en-US" dirty="0"/>
          </a:p>
          <a:p>
            <a:r>
              <a:rPr lang="en-US" dirty="0" smtClean="0"/>
              <a:t>inheritance vs. ??</a:t>
            </a:r>
            <a:endParaRPr lang="en-US" dirty="0"/>
          </a:p>
          <a:p>
            <a:r>
              <a:rPr lang="en-US" dirty="0" smtClean="0"/>
              <a:t>association </a:t>
            </a:r>
            <a:r>
              <a:rPr lang="en-US" dirty="0"/>
              <a:t>between </a:t>
            </a:r>
            <a:r>
              <a:rPr lang="en-US" dirty="0" smtClean="0"/>
              <a:t>objects vs. foreign key reference</a:t>
            </a:r>
          </a:p>
          <a:p>
            <a:pPr lvl="1"/>
            <a:r>
              <a:rPr lang="en-US" dirty="0" smtClean="0"/>
              <a:t>1 to 1, 1 to many, many to many</a:t>
            </a:r>
            <a:endParaRPr lang="en-US" dirty="0"/>
          </a:p>
          <a:p>
            <a:r>
              <a:rPr lang="en-US" dirty="0" smtClean="0"/>
              <a:t>value types</a:t>
            </a:r>
          </a:p>
          <a:p>
            <a:pPr lvl="1"/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smtClean="0"/>
              <a:t>object operations vs. SQL</a:t>
            </a:r>
          </a:p>
          <a:p>
            <a:pPr lvl="1"/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755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– Fluent </a:t>
            </a:r>
            <a:r>
              <a:rPr lang="en-US" dirty="0" err="1" smtClean="0"/>
              <a:t>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CatMap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ClassMap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&lt;Cat&gt;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CatMap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Id(x =&gt;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x.Id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Map(x =&gt;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x.Name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.Length(16)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.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Not.Nullable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Map(x =&gt;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x.Sex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References(x =&gt;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x.Mate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HasMany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(x =&gt;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x.Kittens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75229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– EF Database-First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389687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4816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664</Words>
  <Application>Microsoft Office PowerPoint</Application>
  <PresentationFormat>On-screen Show (4:3)</PresentationFormat>
  <Paragraphs>187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Data Access Framework</vt:lpstr>
      <vt:lpstr>Layered App</vt:lpstr>
      <vt:lpstr>Data Access Framework History</vt:lpstr>
      <vt:lpstr>Data Access Framework</vt:lpstr>
      <vt:lpstr>Logic/Object Layer</vt:lpstr>
      <vt:lpstr>DB/Relational Layer</vt:lpstr>
      <vt:lpstr>Mismatch</vt:lpstr>
      <vt:lpstr>Mapping – Fluent NHibernate</vt:lpstr>
      <vt:lpstr>Mapping – EF Database-First</vt:lpstr>
      <vt:lpstr>Pre-ORM</vt:lpstr>
      <vt:lpstr>Before ORM</vt:lpstr>
      <vt:lpstr>ORM</vt:lpstr>
      <vt:lpstr>ORM</vt:lpstr>
      <vt:lpstr>NHibernate</vt:lpstr>
      <vt:lpstr>Entity Framework</vt:lpstr>
      <vt:lpstr>ORM Architecture Ideas</vt:lpstr>
      <vt:lpstr>NHibernate – Architecture Idea</vt:lpstr>
      <vt:lpstr>EF – Architecture Ideas</vt:lpstr>
      <vt:lpstr>POCO Support</vt:lpstr>
      <vt:lpstr>Mapping</vt:lpstr>
      <vt:lpstr>How has it been done?</vt:lpstr>
      <vt:lpstr>Entity Framework – M4</vt:lpstr>
      <vt:lpstr>Entity Framework – Notification</vt:lpstr>
      <vt:lpstr>Micro-ORM</vt:lpstr>
      <vt:lpstr>T4 Template</vt:lpstr>
      <vt:lpstr>Why Objects?</vt:lpstr>
    </vt:vector>
  </TitlesOfParts>
  <Company>Constellation Energy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 Framework</dc:title>
  <dc:creator>Chou, Harry</dc:creator>
  <cp:lastModifiedBy>Harry</cp:lastModifiedBy>
  <cp:revision>25</cp:revision>
  <dcterms:created xsi:type="dcterms:W3CDTF">2013-04-11T20:05:07Z</dcterms:created>
  <dcterms:modified xsi:type="dcterms:W3CDTF">2013-05-31T00:01:58Z</dcterms:modified>
</cp:coreProperties>
</file>