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6" r:id="rId3"/>
    <p:sldId id="297" r:id="rId4"/>
    <p:sldId id="298" r:id="rId5"/>
    <p:sldId id="299" r:id="rId6"/>
    <p:sldId id="300" r:id="rId7"/>
    <p:sldId id="301" r:id="rId8"/>
    <p:sldId id="302" r:id="rId9"/>
    <p:sldId id="303" r:id="rId10"/>
    <p:sldId id="304" r:id="rId11"/>
    <p:sldId id="305" r:id="rId12"/>
    <p:sldId id="306" r:id="rId13"/>
    <p:sldId id="257" r:id="rId14"/>
    <p:sldId id="258" r:id="rId15"/>
    <p:sldId id="259" r:id="rId16"/>
    <p:sldId id="307" r:id="rId17"/>
    <p:sldId id="308" r:id="rId18"/>
    <p:sldId id="309" r:id="rId19"/>
    <p:sldId id="310" r:id="rId20"/>
    <p:sldId id="311" r:id="rId21"/>
    <p:sldId id="312" r:id="rId22"/>
    <p:sldId id="313" r:id="rId23"/>
    <p:sldId id="314" r:id="rId24"/>
    <p:sldId id="316" r:id="rId25"/>
    <p:sldId id="315" r:id="rId26"/>
    <p:sldId id="317" r:id="rId27"/>
    <p:sldId id="318" r:id="rId28"/>
    <p:sldId id="271" r:id="rId29"/>
    <p:sldId id="272" r:id="rId30"/>
    <p:sldId id="274" r:id="rId31"/>
    <p:sldId id="275" r:id="rId32"/>
    <p:sldId id="276" r:id="rId33"/>
    <p:sldId id="273" r:id="rId34"/>
    <p:sldId id="281" r:id="rId35"/>
    <p:sldId id="277" r:id="rId36"/>
    <p:sldId id="278" r:id="rId37"/>
    <p:sldId id="280"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319" r:id="rId53"/>
    <p:sldId id="320" r:id="rId54"/>
    <p:sldId id="321" r:id="rId55"/>
    <p:sldId id="322" r:id="rId56"/>
    <p:sldId id="323" r:id="rId57"/>
    <p:sldId id="324" r:id="rId58"/>
    <p:sldId id="325" r:id="rId59"/>
    <p:sldId id="326" r:id="rId60"/>
    <p:sldId id="327" r:id="rId61"/>
    <p:sldId id="328" r:id="rId62"/>
    <p:sldId id="329" r:id="rId63"/>
  </p:sldIdLst>
  <p:sldSz cx="9144000" cy="6858000" type="screen4x3"/>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216190AE-F2F6-4FCC-8C3B-709793D056BA}">
          <p14:sldIdLst>
            <p14:sldId id="256"/>
          </p14:sldIdLst>
        </p14:section>
        <p14:section name="Architecture" id="{56C6BAF8-41B0-4052-BB63-7D63A97111CF}">
          <p14:sldIdLst>
            <p14:sldId id="296"/>
            <p14:sldId id="297"/>
            <p14:sldId id="298"/>
            <p14:sldId id="299"/>
            <p14:sldId id="300"/>
            <p14:sldId id="301"/>
            <p14:sldId id="302"/>
            <p14:sldId id="303"/>
            <p14:sldId id="304"/>
            <p14:sldId id="305"/>
            <p14:sldId id="306"/>
          </p14:sldIdLst>
        </p14:section>
        <p14:section name="SOA" id="{9F216EA4-70C5-4588-89A0-EF5A29E017A1}">
          <p14:sldIdLst>
            <p14:sldId id="257"/>
            <p14:sldId id="258"/>
            <p14:sldId id="259"/>
          </p14:sldIdLst>
        </p14:section>
        <p14:section name="NServiceBus" id="{1E5785B7-188A-4193-9BFF-A03A49CF6A29}">
          <p14:sldIdLst>
            <p14:sldId id="307"/>
            <p14:sldId id="308"/>
            <p14:sldId id="309"/>
            <p14:sldId id="310"/>
            <p14:sldId id="311"/>
            <p14:sldId id="312"/>
            <p14:sldId id="313"/>
            <p14:sldId id="314"/>
            <p14:sldId id="316"/>
            <p14:sldId id="315"/>
            <p14:sldId id="317"/>
            <p14:sldId id="318"/>
            <p14:sldId id="271"/>
            <p14:sldId id="272"/>
            <p14:sldId id="274"/>
            <p14:sldId id="275"/>
            <p14:sldId id="276"/>
            <p14:sldId id="273"/>
            <p14:sldId id="281"/>
            <p14:sldId id="277"/>
            <p14:sldId id="278"/>
            <p14:sldId id="280"/>
            <p14:sldId id="282"/>
            <p14:sldId id="283"/>
            <p14:sldId id="284"/>
            <p14:sldId id="285"/>
            <p14:sldId id="286"/>
            <p14:sldId id="287"/>
            <p14:sldId id="288"/>
            <p14:sldId id="289"/>
            <p14:sldId id="290"/>
            <p14:sldId id="291"/>
            <p14:sldId id="292"/>
            <p14:sldId id="293"/>
            <p14:sldId id="294"/>
            <p14:sldId id="29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30" autoAdjust="0"/>
    <p:restoredTop sz="94660"/>
  </p:normalViewPr>
  <p:slideViewPr>
    <p:cSldViewPr>
      <p:cViewPr varScale="1">
        <p:scale>
          <a:sx n="110" d="100"/>
          <a:sy n="110" d="100"/>
        </p:scale>
        <p:origin x="-1632" y="-9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6041C9-54D6-41CA-9DA9-C1F1662C8B7A}" type="datetimeFigureOut">
              <a:rPr lang="en-US" smtClean="0"/>
              <a:pPr/>
              <a:t>8/27/2012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6F509B-DA99-4C8C-B232-CAF56FF89E8A}" type="slidenum">
              <a:rPr lang="en-US" smtClean="0"/>
              <a:pPr/>
              <a:t>‹#›</a:t>
            </a:fld>
            <a:endParaRPr lang="en-US"/>
          </a:p>
        </p:txBody>
      </p:sp>
    </p:spTree>
    <p:extLst>
      <p:ext uri="{BB962C8B-B14F-4D97-AF65-F5344CB8AC3E}">
        <p14:creationId xmlns:p14="http://schemas.microsoft.com/office/powerpoint/2010/main" xmlns="" val="465061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6041C9-54D6-41CA-9DA9-C1F1662C8B7A}" type="datetimeFigureOut">
              <a:rPr lang="en-US" smtClean="0"/>
              <a:pPr/>
              <a:t>8/27/2012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6F509B-DA99-4C8C-B232-CAF56FF89E8A}" type="slidenum">
              <a:rPr lang="en-US" smtClean="0"/>
              <a:pPr/>
              <a:t>‹#›</a:t>
            </a:fld>
            <a:endParaRPr lang="en-US"/>
          </a:p>
        </p:txBody>
      </p:sp>
    </p:spTree>
    <p:extLst>
      <p:ext uri="{BB962C8B-B14F-4D97-AF65-F5344CB8AC3E}">
        <p14:creationId xmlns:p14="http://schemas.microsoft.com/office/powerpoint/2010/main" xmlns="" val="3711075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6041C9-54D6-41CA-9DA9-C1F1662C8B7A}" type="datetimeFigureOut">
              <a:rPr lang="en-US" smtClean="0"/>
              <a:pPr/>
              <a:t>8/27/2012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6F509B-DA99-4C8C-B232-CAF56FF89E8A}" type="slidenum">
              <a:rPr lang="en-US" smtClean="0"/>
              <a:pPr/>
              <a:t>‹#›</a:t>
            </a:fld>
            <a:endParaRPr lang="en-US"/>
          </a:p>
        </p:txBody>
      </p:sp>
    </p:spTree>
    <p:extLst>
      <p:ext uri="{BB962C8B-B14F-4D97-AF65-F5344CB8AC3E}">
        <p14:creationId xmlns:p14="http://schemas.microsoft.com/office/powerpoint/2010/main" xmlns="" val="1159137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6041C9-54D6-41CA-9DA9-C1F1662C8B7A}" type="datetimeFigureOut">
              <a:rPr lang="en-US" smtClean="0"/>
              <a:pPr/>
              <a:t>8/27/2012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6F509B-DA99-4C8C-B232-CAF56FF89E8A}" type="slidenum">
              <a:rPr lang="en-US" smtClean="0"/>
              <a:pPr/>
              <a:t>‹#›</a:t>
            </a:fld>
            <a:endParaRPr lang="en-US"/>
          </a:p>
        </p:txBody>
      </p:sp>
    </p:spTree>
    <p:extLst>
      <p:ext uri="{BB962C8B-B14F-4D97-AF65-F5344CB8AC3E}">
        <p14:creationId xmlns:p14="http://schemas.microsoft.com/office/powerpoint/2010/main" xmlns="" val="1209502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6041C9-54D6-41CA-9DA9-C1F1662C8B7A}" type="datetimeFigureOut">
              <a:rPr lang="en-US" smtClean="0"/>
              <a:pPr/>
              <a:t>8/27/2012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6F509B-DA99-4C8C-B232-CAF56FF89E8A}" type="slidenum">
              <a:rPr lang="en-US" smtClean="0"/>
              <a:pPr/>
              <a:t>‹#›</a:t>
            </a:fld>
            <a:endParaRPr lang="en-US"/>
          </a:p>
        </p:txBody>
      </p:sp>
    </p:spTree>
    <p:extLst>
      <p:ext uri="{BB962C8B-B14F-4D97-AF65-F5344CB8AC3E}">
        <p14:creationId xmlns:p14="http://schemas.microsoft.com/office/powerpoint/2010/main" xmlns="" val="4264118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6041C9-54D6-41CA-9DA9-C1F1662C8B7A}" type="datetimeFigureOut">
              <a:rPr lang="en-US" smtClean="0"/>
              <a:pPr/>
              <a:t>8/27/2012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6F509B-DA99-4C8C-B232-CAF56FF89E8A}" type="slidenum">
              <a:rPr lang="en-US" smtClean="0"/>
              <a:pPr/>
              <a:t>‹#›</a:t>
            </a:fld>
            <a:endParaRPr lang="en-US"/>
          </a:p>
        </p:txBody>
      </p:sp>
    </p:spTree>
    <p:extLst>
      <p:ext uri="{BB962C8B-B14F-4D97-AF65-F5344CB8AC3E}">
        <p14:creationId xmlns:p14="http://schemas.microsoft.com/office/powerpoint/2010/main" xmlns="" val="4090489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6041C9-54D6-41CA-9DA9-C1F1662C8B7A}" type="datetimeFigureOut">
              <a:rPr lang="en-US" smtClean="0"/>
              <a:pPr/>
              <a:t>8/27/2012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6F509B-DA99-4C8C-B232-CAF56FF89E8A}" type="slidenum">
              <a:rPr lang="en-US" smtClean="0"/>
              <a:pPr/>
              <a:t>‹#›</a:t>
            </a:fld>
            <a:endParaRPr lang="en-US"/>
          </a:p>
        </p:txBody>
      </p:sp>
    </p:spTree>
    <p:extLst>
      <p:ext uri="{BB962C8B-B14F-4D97-AF65-F5344CB8AC3E}">
        <p14:creationId xmlns:p14="http://schemas.microsoft.com/office/powerpoint/2010/main" xmlns="" val="1027345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6041C9-54D6-41CA-9DA9-C1F1662C8B7A}" type="datetimeFigureOut">
              <a:rPr lang="en-US" smtClean="0"/>
              <a:pPr/>
              <a:t>8/27/2012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6F509B-DA99-4C8C-B232-CAF56FF89E8A}" type="slidenum">
              <a:rPr lang="en-US" smtClean="0"/>
              <a:pPr/>
              <a:t>‹#›</a:t>
            </a:fld>
            <a:endParaRPr lang="en-US"/>
          </a:p>
        </p:txBody>
      </p:sp>
    </p:spTree>
    <p:extLst>
      <p:ext uri="{BB962C8B-B14F-4D97-AF65-F5344CB8AC3E}">
        <p14:creationId xmlns:p14="http://schemas.microsoft.com/office/powerpoint/2010/main" xmlns="" val="3285528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6041C9-54D6-41CA-9DA9-C1F1662C8B7A}" type="datetimeFigureOut">
              <a:rPr lang="en-US" smtClean="0"/>
              <a:pPr/>
              <a:t>8/27/2012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6F509B-DA99-4C8C-B232-CAF56FF89E8A}" type="slidenum">
              <a:rPr lang="en-US" smtClean="0"/>
              <a:pPr/>
              <a:t>‹#›</a:t>
            </a:fld>
            <a:endParaRPr lang="en-US"/>
          </a:p>
        </p:txBody>
      </p:sp>
    </p:spTree>
    <p:extLst>
      <p:ext uri="{BB962C8B-B14F-4D97-AF65-F5344CB8AC3E}">
        <p14:creationId xmlns:p14="http://schemas.microsoft.com/office/powerpoint/2010/main" xmlns="" val="2844268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6041C9-54D6-41CA-9DA9-C1F1662C8B7A}" type="datetimeFigureOut">
              <a:rPr lang="en-US" smtClean="0"/>
              <a:pPr/>
              <a:t>8/27/2012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6F509B-DA99-4C8C-B232-CAF56FF89E8A}" type="slidenum">
              <a:rPr lang="en-US" smtClean="0"/>
              <a:pPr/>
              <a:t>‹#›</a:t>
            </a:fld>
            <a:endParaRPr lang="en-US"/>
          </a:p>
        </p:txBody>
      </p:sp>
    </p:spTree>
    <p:extLst>
      <p:ext uri="{BB962C8B-B14F-4D97-AF65-F5344CB8AC3E}">
        <p14:creationId xmlns:p14="http://schemas.microsoft.com/office/powerpoint/2010/main" xmlns="" val="2183074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6041C9-54D6-41CA-9DA9-C1F1662C8B7A}" type="datetimeFigureOut">
              <a:rPr lang="en-US" smtClean="0"/>
              <a:pPr/>
              <a:t>8/27/2012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6F509B-DA99-4C8C-B232-CAF56FF89E8A}" type="slidenum">
              <a:rPr lang="en-US" smtClean="0"/>
              <a:pPr/>
              <a:t>‹#›</a:t>
            </a:fld>
            <a:endParaRPr lang="en-US"/>
          </a:p>
        </p:txBody>
      </p:sp>
    </p:spTree>
    <p:extLst>
      <p:ext uri="{BB962C8B-B14F-4D97-AF65-F5344CB8AC3E}">
        <p14:creationId xmlns:p14="http://schemas.microsoft.com/office/powerpoint/2010/main" xmlns="" val="2651725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6041C9-54D6-41CA-9DA9-C1F1662C8B7A}" type="datetimeFigureOut">
              <a:rPr lang="en-US" smtClean="0"/>
              <a:pPr/>
              <a:t>8/27/2012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6F509B-DA99-4C8C-B232-CAF56FF89E8A}" type="slidenum">
              <a:rPr lang="en-US" smtClean="0"/>
              <a:pPr/>
              <a:t>‹#›</a:t>
            </a:fld>
            <a:endParaRPr lang="en-US"/>
          </a:p>
        </p:txBody>
      </p:sp>
    </p:spTree>
    <p:extLst>
      <p:ext uri="{BB962C8B-B14F-4D97-AF65-F5344CB8AC3E}">
        <p14:creationId xmlns:p14="http://schemas.microsoft.com/office/powerpoint/2010/main" xmlns="" val="2062469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0.xml"/><Relationship Id="rId4" Type="http://schemas.openxmlformats.org/officeDocument/2006/relationships/image" Target="../media/image3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www.nservicebus.com/sagas.aspx" TargetMode="External"/><Relationship Id="rId2" Type="http://schemas.openxmlformats.org/officeDocument/2006/relationships/hyperlink" Target="http://www.nservicebus.com/faq/PublishSubscribe.aspx" TargetMode="External"/><Relationship Id="rId1" Type="http://schemas.openxmlformats.org/officeDocument/2006/relationships/slideLayout" Target="../slideLayouts/slideLayout2.xml"/><Relationship Id="rId4" Type="http://schemas.openxmlformats.org/officeDocument/2006/relationships/hyperlink" Target="http://www.nservicebus.com/faq/replyingtomessages.aspx" TargetMode="External"/></Relationships>
</file>

<file path=ppt/slides/_rels/slide62.xml.rels><?xml version="1.0" encoding="UTF-8" standalone="yes"?>
<Relationships xmlns="http://schemas.openxmlformats.org/package/2006/relationships"><Relationship Id="rId2" Type="http://schemas.openxmlformats.org/officeDocument/2006/relationships/hyperlink" Target="http://vimeo.com/6222577"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SOA, DDD, CQRS, CAP/BASE, and </a:t>
            </a:r>
            <a:r>
              <a:rPr lang="en-US" dirty="0" err="1" smtClean="0"/>
              <a:t>NServiceBus</a:t>
            </a:r>
            <a:endParaRPr lang="en-US" dirty="0"/>
          </a:p>
        </p:txBody>
      </p:sp>
      <p:sp>
        <p:nvSpPr>
          <p:cNvPr id="3" name="Subtitle 2"/>
          <p:cNvSpPr>
            <a:spLocks noGrp="1"/>
          </p:cNvSpPr>
          <p:nvPr>
            <p:ph type="subTitle" idx="1"/>
          </p:nvPr>
        </p:nvSpPr>
        <p:spPr/>
        <p:txBody>
          <a:bodyPr/>
          <a:lstStyle/>
          <a:p>
            <a:r>
              <a:rPr lang="en-US" dirty="0" smtClean="0"/>
              <a:t>- Harry Chou</a:t>
            </a:r>
            <a:endParaRPr lang="en-US" dirty="0"/>
          </a:p>
        </p:txBody>
      </p:sp>
    </p:spTree>
    <p:extLst>
      <p:ext uri="{BB962C8B-B14F-4D97-AF65-F5344CB8AC3E}">
        <p14:creationId xmlns:p14="http://schemas.microsoft.com/office/powerpoint/2010/main" xmlns="" val="2885186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Autonomy (Draft)</a:t>
            </a:r>
            <a:endParaRPr lang="en-US" dirty="0"/>
          </a:p>
        </p:txBody>
      </p:sp>
      <p:sp>
        <p:nvSpPr>
          <p:cNvPr id="3" name="Content Placeholder 2"/>
          <p:cNvSpPr>
            <a:spLocks noGrp="1"/>
          </p:cNvSpPr>
          <p:nvPr>
            <p:ph idx="1"/>
          </p:nvPr>
        </p:nvSpPr>
        <p:spPr/>
        <p:txBody>
          <a:bodyPr/>
          <a:lstStyle/>
          <a:p>
            <a:r>
              <a:rPr lang="en-US" dirty="0" smtClean="0"/>
              <a:t>Design-Time Autonomy </a:t>
            </a:r>
          </a:p>
          <a:p>
            <a:pPr lvl="1"/>
            <a:r>
              <a:rPr lang="en-US" dirty="0" smtClean="0"/>
              <a:t>One Service’s change should not cause change to another Service</a:t>
            </a:r>
          </a:p>
          <a:p>
            <a:pPr lvl="1"/>
            <a:r>
              <a:rPr lang="en-US" dirty="0" smtClean="0"/>
              <a:t>Sounds Good</a:t>
            </a:r>
          </a:p>
          <a:p>
            <a:pPr lvl="1"/>
            <a:r>
              <a:rPr lang="en-US" dirty="0" smtClean="0"/>
              <a:t>What about UI Layer?</a:t>
            </a:r>
          </a:p>
          <a:p>
            <a:pPr lvl="1"/>
            <a:r>
              <a:rPr lang="en-US" dirty="0" smtClean="0"/>
              <a:t>The Integrated UI layer still need to be changed</a:t>
            </a:r>
          </a:p>
          <a:p>
            <a:r>
              <a:rPr lang="en-US" dirty="0" smtClean="0"/>
              <a:t>Using UI Composition to achieve UI Autonomy</a:t>
            </a:r>
            <a:endParaRPr lang="en-US" dirty="0"/>
          </a:p>
        </p:txBody>
      </p:sp>
    </p:spTree>
    <p:extLst>
      <p:ext uri="{BB962C8B-B14F-4D97-AF65-F5344CB8AC3E}">
        <p14:creationId xmlns:p14="http://schemas.microsoft.com/office/powerpoint/2010/main" xmlns="" val="4212179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xmlns="" val="1100548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Driven Design</a:t>
            </a:r>
            <a:endParaRPr lang="en-US" dirty="0"/>
          </a:p>
        </p:txBody>
      </p:sp>
      <p:sp>
        <p:nvSpPr>
          <p:cNvPr id="3" name="Content Placeholder 2"/>
          <p:cNvSpPr>
            <a:spLocks noGrp="1"/>
          </p:cNvSpPr>
          <p:nvPr>
            <p:ph idx="1"/>
          </p:nvPr>
        </p:nvSpPr>
        <p:spPr/>
        <p:txBody>
          <a:bodyPr/>
          <a:lstStyle/>
          <a:p>
            <a:r>
              <a:rPr lang="en-US" dirty="0" smtClean="0"/>
              <a:t>Strategic Design</a:t>
            </a:r>
          </a:p>
          <a:p>
            <a:pPr lvl="1"/>
            <a:r>
              <a:rPr lang="en-US" dirty="0" smtClean="0"/>
              <a:t>How to grow a system with large model</a:t>
            </a:r>
          </a:p>
          <a:p>
            <a:pPr lvl="1"/>
            <a:r>
              <a:rPr lang="en-US" dirty="0" smtClean="0"/>
              <a:t>Bigger Picture: Team or Cross-Team</a:t>
            </a:r>
          </a:p>
          <a:p>
            <a:pPr lvl="1"/>
            <a:r>
              <a:rPr lang="en-US" dirty="0" smtClean="0"/>
              <a:t>Don’t try to model the whole business</a:t>
            </a:r>
            <a:br>
              <a:rPr lang="en-US" dirty="0" smtClean="0"/>
            </a:br>
            <a:r>
              <a:rPr lang="en-US" dirty="0" smtClean="0"/>
              <a:t>(classical mistake of EDM)</a:t>
            </a:r>
          </a:p>
          <a:p>
            <a:pPr lvl="1"/>
            <a:r>
              <a:rPr lang="en-US" dirty="0" smtClean="0"/>
              <a:t>Tension:</a:t>
            </a:r>
          </a:p>
          <a:p>
            <a:pPr lvl="2"/>
            <a:r>
              <a:rPr lang="en-US" dirty="0" smtClean="0"/>
              <a:t>Modularity without sacrificing integration</a:t>
            </a:r>
          </a:p>
          <a:p>
            <a:pPr lvl="1"/>
            <a:r>
              <a:rPr lang="en-US" dirty="0" smtClean="0"/>
              <a:t>Bounded Context</a:t>
            </a:r>
            <a:endParaRPr lang="en-US" dirty="0"/>
          </a:p>
        </p:txBody>
      </p:sp>
    </p:spTree>
    <p:extLst>
      <p:ext uri="{BB962C8B-B14F-4D97-AF65-F5344CB8AC3E}">
        <p14:creationId xmlns:p14="http://schemas.microsoft.com/office/powerpoint/2010/main" xmlns="" val="418728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 Conceptual Model</a:t>
            </a:r>
            <a:endParaRPr lang="en-US" dirty="0"/>
          </a:p>
        </p:txBody>
      </p:sp>
      <p:sp>
        <p:nvSpPr>
          <p:cNvPr id="4" name="Rectangle 3"/>
          <p:cNvSpPr/>
          <p:nvPr/>
        </p:nvSpPr>
        <p:spPr>
          <a:xfrm>
            <a:off x="3733800" y="1600200"/>
            <a:ext cx="1295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Policy</a:t>
            </a:r>
            <a:endParaRPr lang="en-US" dirty="0"/>
          </a:p>
        </p:txBody>
      </p:sp>
      <p:sp>
        <p:nvSpPr>
          <p:cNvPr id="5" name="Rectangle 4"/>
          <p:cNvSpPr/>
          <p:nvPr/>
        </p:nvSpPr>
        <p:spPr>
          <a:xfrm>
            <a:off x="3733800" y="2895602"/>
            <a:ext cx="1295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End Point</a:t>
            </a:r>
            <a:endParaRPr lang="en-US" dirty="0"/>
          </a:p>
        </p:txBody>
      </p:sp>
      <p:sp>
        <p:nvSpPr>
          <p:cNvPr id="6" name="Rectangle 5"/>
          <p:cNvSpPr/>
          <p:nvPr/>
        </p:nvSpPr>
        <p:spPr>
          <a:xfrm>
            <a:off x="3733800" y="4191000"/>
            <a:ext cx="1295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Contracts</a:t>
            </a:r>
            <a:endParaRPr lang="en-US" dirty="0"/>
          </a:p>
        </p:txBody>
      </p:sp>
      <p:sp>
        <p:nvSpPr>
          <p:cNvPr id="7" name="Rectangle 6"/>
          <p:cNvSpPr/>
          <p:nvPr/>
        </p:nvSpPr>
        <p:spPr>
          <a:xfrm>
            <a:off x="3733800" y="5486400"/>
            <a:ext cx="1295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Messages</a:t>
            </a:r>
            <a:endParaRPr lang="en-US" dirty="0"/>
          </a:p>
        </p:txBody>
      </p:sp>
      <p:sp>
        <p:nvSpPr>
          <p:cNvPr id="8" name="Rectangle 7"/>
          <p:cNvSpPr/>
          <p:nvPr/>
        </p:nvSpPr>
        <p:spPr>
          <a:xfrm>
            <a:off x="6629400" y="3505200"/>
            <a:ext cx="1295400" cy="685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Service</a:t>
            </a:r>
            <a:endParaRPr lang="en-US" dirty="0"/>
          </a:p>
        </p:txBody>
      </p:sp>
      <p:sp>
        <p:nvSpPr>
          <p:cNvPr id="9" name="Rectangle 8"/>
          <p:cNvSpPr/>
          <p:nvPr/>
        </p:nvSpPr>
        <p:spPr>
          <a:xfrm>
            <a:off x="914400" y="3505200"/>
            <a:ext cx="1295400" cy="685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Consumer</a:t>
            </a:r>
            <a:endParaRPr lang="en-US" dirty="0"/>
          </a:p>
        </p:txBody>
      </p:sp>
      <p:cxnSp>
        <p:nvCxnSpPr>
          <p:cNvPr id="24" name="Elbow Connector 23"/>
          <p:cNvCxnSpPr>
            <a:stCxn id="8" idx="0"/>
            <a:endCxn id="4" idx="3"/>
          </p:cNvCxnSpPr>
          <p:nvPr/>
        </p:nvCxnSpPr>
        <p:spPr>
          <a:xfrm rot="16200000" flipV="1">
            <a:off x="5372100" y="1600200"/>
            <a:ext cx="1562100" cy="22479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5715000" y="1752600"/>
            <a:ext cx="1295400" cy="338554"/>
          </a:xfrm>
          <a:prstGeom prst="rect">
            <a:avLst/>
          </a:prstGeom>
          <a:solidFill>
            <a:schemeClr val="bg1"/>
          </a:solidFill>
        </p:spPr>
        <p:txBody>
          <a:bodyPr wrap="square" rtlCol="0">
            <a:spAutoFit/>
          </a:bodyPr>
          <a:lstStyle/>
          <a:p>
            <a:r>
              <a:rPr lang="en-US" sz="1600" dirty="0" smtClean="0"/>
              <a:t>governed by</a:t>
            </a:r>
            <a:endParaRPr lang="en-US" sz="1600" dirty="0"/>
          </a:p>
        </p:txBody>
      </p:sp>
      <p:cxnSp>
        <p:nvCxnSpPr>
          <p:cNvPr id="30" name="Elbow Connector 29"/>
          <p:cNvCxnSpPr>
            <a:endCxn id="5" idx="3"/>
          </p:cNvCxnSpPr>
          <p:nvPr/>
        </p:nvCxnSpPr>
        <p:spPr>
          <a:xfrm rot="10800000">
            <a:off x="5029200" y="3238502"/>
            <a:ext cx="1840092" cy="266698"/>
          </a:xfrm>
          <a:prstGeom prst="bentConnector3">
            <a:avLst>
              <a:gd name="adj1" fmla="val -92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Elbow Connector 36"/>
          <p:cNvCxnSpPr>
            <a:endCxn id="6" idx="3"/>
          </p:cNvCxnSpPr>
          <p:nvPr/>
        </p:nvCxnSpPr>
        <p:spPr>
          <a:xfrm rot="10800000" flipV="1">
            <a:off x="5029201" y="4191000"/>
            <a:ext cx="1840091" cy="342900"/>
          </a:xfrm>
          <a:prstGeom prst="bentConnector3">
            <a:avLst>
              <a:gd name="adj1" fmla="val 307"/>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Elbow Connector 42"/>
          <p:cNvCxnSpPr>
            <a:stCxn id="8" idx="2"/>
            <a:endCxn id="7" idx="3"/>
          </p:cNvCxnSpPr>
          <p:nvPr/>
        </p:nvCxnSpPr>
        <p:spPr>
          <a:xfrm rot="5400000">
            <a:off x="5334000" y="3886200"/>
            <a:ext cx="1638300" cy="22479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Elbow Connector 45"/>
          <p:cNvCxnSpPr>
            <a:stCxn id="5" idx="2"/>
            <a:endCxn id="6" idx="0"/>
          </p:cNvCxnSpPr>
          <p:nvPr/>
        </p:nvCxnSpPr>
        <p:spPr>
          <a:xfrm rot="5400000">
            <a:off x="4076701" y="3886201"/>
            <a:ext cx="609598" cy="12700"/>
          </a:xfrm>
          <a:prstGeom prst="bentConnector3">
            <a:avLst>
              <a:gd name="adj1" fmla="val -4074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6" idx="2"/>
          </p:cNvCxnSpPr>
          <p:nvPr/>
        </p:nvCxnSpPr>
        <p:spPr>
          <a:xfrm rot="5400000">
            <a:off x="4076700" y="5181600"/>
            <a:ext cx="609600" cy="12700"/>
          </a:xfrm>
          <a:prstGeom prst="bentConnector3">
            <a:avLst>
              <a:gd name="adj1" fmla="val -1481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Elbow Connector 56"/>
          <p:cNvCxnSpPr>
            <a:endCxn id="6" idx="1"/>
          </p:cNvCxnSpPr>
          <p:nvPr/>
        </p:nvCxnSpPr>
        <p:spPr>
          <a:xfrm>
            <a:off x="1828800" y="4191000"/>
            <a:ext cx="1905000" cy="342900"/>
          </a:xfrm>
          <a:prstGeom prst="bentConnector3">
            <a:avLst>
              <a:gd name="adj1" fmla="val 2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0" name="Elbow Connector 59"/>
          <p:cNvCxnSpPr>
            <a:endCxn id="5" idx="1"/>
          </p:cNvCxnSpPr>
          <p:nvPr/>
        </p:nvCxnSpPr>
        <p:spPr>
          <a:xfrm flipV="1">
            <a:off x="1828800" y="3238502"/>
            <a:ext cx="1905000" cy="266698"/>
          </a:xfrm>
          <a:prstGeom prst="bentConnector3">
            <a:avLst>
              <a:gd name="adj1" fmla="val 1407"/>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3" name="Elbow Connector 62"/>
          <p:cNvCxnSpPr>
            <a:stCxn id="9" idx="0"/>
            <a:endCxn id="4" idx="1"/>
          </p:cNvCxnSpPr>
          <p:nvPr/>
        </p:nvCxnSpPr>
        <p:spPr>
          <a:xfrm rot="5400000" flipH="1" flipV="1">
            <a:off x="1866900" y="1638300"/>
            <a:ext cx="1562100" cy="21717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6" name="Elbow Connector 65"/>
          <p:cNvCxnSpPr>
            <a:stCxn id="9" idx="2"/>
            <a:endCxn id="7" idx="1"/>
          </p:cNvCxnSpPr>
          <p:nvPr/>
        </p:nvCxnSpPr>
        <p:spPr>
          <a:xfrm rot="16200000" flipH="1">
            <a:off x="1828800" y="3924300"/>
            <a:ext cx="1638300" cy="21717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5543550" y="3069224"/>
            <a:ext cx="933450" cy="338554"/>
          </a:xfrm>
          <a:prstGeom prst="rect">
            <a:avLst/>
          </a:prstGeom>
          <a:solidFill>
            <a:schemeClr val="bg1"/>
          </a:solidFill>
        </p:spPr>
        <p:txBody>
          <a:bodyPr wrap="square" rtlCol="0">
            <a:spAutoFit/>
          </a:bodyPr>
          <a:lstStyle/>
          <a:p>
            <a:r>
              <a:rPr lang="en-US" sz="1600" dirty="0" smtClean="0"/>
              <a:t>exposes</a:t>
            </a:r>
            <a:endParaRPr lang="en-US" sz="1600" dirty="0"/>
          </a:p>
        </p:txBody>
      </p:sp>
      <p:sp>
        <p:nvSpPr>
          <p:cNvPr id="77" name="TextBox 76"/>
          <p:cNvSpPr txBox="1"/>
          <p:nvPr/>
        </p:nvSpPr>
        <p:spPr>
          <a:xfrm>
            <a:off x="5410200" y="4343400"/>
            <a:ext cx="1295400" cy="338554"/>
          </a:xfrm>
          <a:prstGeom prst="rect">
            <a:avLst/>
          </a:prstGeom>
          <a:solidFill>
            <a:schemeClr val="bg1"/>
          </a:solidFill>
        </p:spPr>
        <p:txBody>
          <a:bodyPr wrap="square" rtlCol="0">
            <a:spAutoFit/>
          </a:bodyPr>
          <a:lstStyle/>
          <a:p>
            <a:r>
              <a:rPr lang="en-US" sz="1600" dirty="0" smtClean="0"/>
              <a:t>implements</a:t>
            </a:r>
            <a:endParaRPr lang="en-US" sz="1600" dirty="0"/>
          </a:p>
        </p:txBody>
      </p:sp>
      <p:sp>
        <p:nvSpPr>
          <p:cNvPr id="78" name="TextBox 77"/>
          <p:cNvSpPr txBox="1"/>
          <p:nvPr/>
        </p:nvSpPr>
        <p:spPr>
          <a:xfrm>
            <a:off x="5530146" y="5638800"/>
            <a:ext cx="1480254" cy="338554"/>
          </a:xfrm>
          <a:prstGeom prst="rect">
            <a:avLst/>
          </a:prstGeom>
          <a:solidFill>
            <a:schemeClr val="bg1"/>
          </a:solidFill>
        </p:spPr>
        <p:txBody>
          <a:bodyPr wrap="square" rtlCol="0">
            <a:spAutoFit/>
          </a:bodyPr>
          <a:lstStyle/>
          <a:p>
            <a:r>
              <a:rPr lang="en-US" sz="1600" dirty="0" smtClean="0"/>
              <a:t>sends/receives</a:t>
            </a:r>
            <a:endParaRPr lang="en-US" sz="1600" dirty="0"/>
          </a:p>
        </p:txBody>
      </p:sp>
      <p:sp>
        <p:nvSpPr>
          <p:cNvPr id="79" name="TextBox 78"/>
          <p:cNvSpPr txBox="1"/>
          <p:nvPr/>
        </p:nvSpPr>
        <p:spPr>
          <a:xfrm>
            <a:off x="4038600" y="3700046"/>
            <a:ext cx="768350" cy="338554"/>
          </a:xfrm>
          <a:prstGeom prst="rect">
            <a:avLst/>
          </a:prstGeom>
          <a:solidFill>
            <a:schemeClr val="bg1"/>
          </a:solidFill>
        </p:spPr>
        <p:txBody>
          <a:bodyPr wrap="square" rtlCol="0">
            <a:spAutoFit/>
          </a:bodyPr>
          <a:lstStyle/>
          <a:p>
            <a:r>
              <a:rPr lang="en-US" sz="1600" dirty="0" smtClean="0"/>
              <a:t>serves</a:t>
            </a:r>
            <a:endParaRPr lang="en-US" sz="1600" dirty="0"/>
          </a:p>
        </p:txBody>
      </p:sp>
      <p:sp>
        <p:nvSpPr>
          <p:cNvPr id="80" name="TextBox 79"/>
          <p:cNvSpPr txBox="1"/>
          <p:nvPr/>
        </p:nvSpPr>
        <p:spPr>
          <a:xfrm>
            <a:off x="3886200" y="5029200"/>
            <a:ext cx="990600" cy="338554"/>
          </a:xfrm>
          <a:prstGeom prst="rect">
            <a:avLst/>
          </a:prstGeom>
          <a:solidFill>
            <a:schemeClr val="bg1"/>
          </a:solidFill>
        </p:spPr>
        <p:txBody>
          <a:bodyPr wrap="square" rtlCol="0">
            <a:spAutoFit/>
          </a:bodyPr>
          <a:lstStyle/>
          <a:p>
            <a:r>
              <a:rPr lang="en-US" sz="1600" dirty="0" smtClean="0"/>
              <a:t>describes</a:t>
            </a:r>
            <a:endParaRPr lang="en-US" sz="1600" dirty="0"/>
          </a:p>
        </p:txBody>
      </p:sp>
      <p:sp>
        <p:nvSpPr>
          <p:cNvPr id="81" name="TextBox 80"/>
          <p:cNvSpPr txBox="1"/>
          <p:nvPr/>
        </p:nvSpPr>
        <p:spPr>
          <a:xfrm>
            <a:off x="1905000" y="1773823"/>
            <a:ext cx="1143000" cy="338554"/>
          </a:xfrm>
          <a:prstGeom prst="rect">
            <a:avLst/>
          </a:prstGeom>
          <a:solidFill>
            <a:schemeClr val="bg1"/>
          </a:solidFill>
        </p:spPr>
        <p:txBody>
          <a:bodyPr wrap="square" rtlCol="0">
            <a:spAutoFit/>
          </a:bodyPr>
          <a:lstStyle/>
          <a:p>
            <a:r>
              <a:rPr lang="en-US" sz="1600" dirty="0" smtClean="0"/>
              <a:t>adheres to</a:t>
            </a:r>
            <a:endParaRPr lang="en-US" sz="1600" dirty="0"/>
          </a:p>
        </p:txBody>
      </p:sp>
      <p:sp>
        <p:nvSpPr>
          <p:cNvPr id="82" name="TextBox 81"/>
          <p:cNvSpPr txBox="1"/>
          <p:nvPr/>
        </p:nvSpPr>
        <p:spPr>
          <a:xfrm>
            <a:off x="2438400" y="3090446"/>
            <a:ext cx="990600" cy="338554"/>
          </a:xfrm>
          <a:prstGeom prst="rect">
            <a:avLst/>
          </a:prstGeom>
          <a:solidFill>
            <a:schemeClr val="bg1"/>
          </a:solidFill>
        </p:spPr>
        <p:txBody>
          <a:bodyPr wrap="square" rtlCol="0">
            <a:spAutoFit/>
          </a:bodyPr>
          <a:lstStyle/>
          <a:p>
            <a:r>
              <a:rPr lang="en-US" sz="1600" dirty="0" smtClean="0"/>
              <a:t>binds to</a:t>
            </a:r>
            <a:endParaRPr lang="en-US" sz="1600" dirty="0"/>
          </a:p>
        </p:txBody>
      </p:sp>
      <p:sp>
        <p:nvSpPr>
          <p:cNvPr id="83" name="TextBox 82"/>
          <p:cNvSpPr txBox="1"/>
          <p:nvPr/>
        </p:nvSpPr>
        <p:spPr>
          <a:xfrm>
            <a:off x="2286000" y="4343400"/>
            <a:ext cx="1295400" cy="338554"/>
          </a:xfrm>
          <a:prstGeom prst="rect">
            <a:avLst/>
          </a:prstGeom>
          <a:solidFill>
            <a:schemeClr val="bg1"/>
          </a:solidFill>
        </p:spPr>
        <p:txBody>
          <a:bodyPr wrap="square" rtlCol="0">
            <a:spAutoFit/>
          </a:bodyPr>
          <a:lstStyle/>
          <a:p>
            <a:r>
              <a:rPr lang="en-US" sz="1600" dirty="0" smtClean="0"/>
              <a:t>understands</a:t>
            </a:r>
            <a:endParaRPr lang="en-US" sz="1600" dirty="0"/>
          </a:p>
        </p:txBody>
      </p:sp>
      <p:sp>
        <p:nvSpPr>
          <p:cNvPr id="84" name="TextBox 83"/>
          <p:cNvSpPr txBox="1"/>
          <p:nvPr/>
        </p:nvSpPr>
        <p:spPr>
          <a:xfrm>
            <a:off x="1905000" y="5660023"/>
            <a:ext cx="1524000" cy="338554"/>
          </a:xfrm>
          <a:prstGeom prst="rect">
            <a:avLst/>
          </a:prstGeom>
          <a:solidFill>
            <a:schemeClr val="bg1"/>
          </a:solidFill>
        </p:spPr>
        <p:txBody>
          <a:bodyPr wrap="square" rtlCol="0">
            <a:spAutoFit/>
          </a:bodyPr>
          <a:lstStyle/>
          <a:p>
            <a:r>
              <a:rPr lang="en-US" sz="1600" dirty="0" smtClean="0"/>
              <a:t>sends/receives</a:t>
            </a:r>
            <a:endParaRPr lang="en-US" sz="1600" dirty="0"/>
          </a:p>
        </p:txBody>
      </p:sp>
    </p:spTree>
    <p:extLst>
      <p:ext uri="{BB962C8B-B14F-4D97-AF65-F5344CB8AC3E}">
        <p14:creationId xmlns:p14="http://schemas.microsoft.com/office/powerpoint/2010/main" xmlns="" val="16428473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l"/>
            <a:r>
              <a:rPr lang="en-US" sz="3200" dirty="0" smtClean="0"/>
              <a:t>SOA Defined</a:t>
            </a:r>
            <a:endParaRPr lang="en-US" sz="3200" dirty="0"/>
          </a:p>
        </p:txBody>
      </p:sp>
      <p:sp>
        <p:nvSpPr>
          <p:cNvPr id="3" name="Content Placeholder 2"/>
          <p:cNvSpPr>
            <a:spLocks noGrp="1"/>
          </p:cNvSpPr>
          <p:nvPr>
            <p:ph idx="1"/>
          </p:nvPr>
        </p:nvSpPr>
        <p:spPr>
          <a:xfrm>
            <a:off x="381000" y="4876801"/>
            <a:ext cx="8382000" cy="1752599"/>
          </a:xfrm>
        </p:spPr>
        <p:txBody>
          <a:bodyPr>
            <a:noAutofit/>
          </a:bodyPr>
          <a:lstStyle/>
          <a:p>
            <a:pPr marL="0" indent="0">
              <a:buNone/>
            </a:pPr>
            <a:r>
              <a:rPr lang="en-US" sz="2000" dirty="0" smtClean="0"/>
              <a:t>Service Oriented Architecture as an architectural style for building systems based on interacting coarse grained autonomous components called services. Each service expose processes and behavior through contracts, which are composed of messages at discoverable addresses called endpoints. Services’ behavior is governed by policies which are set externally to the service itself.</a:t>
            </a:r>
            <a:endParaRPr lang="en-US" sz="2000" dirty="0"/>
          </a:p>
        </p:txBody>
      </p:sp>
      <p:pic>
        <p:nvPicPr>
          <p:cNvPr id="4" name="Picture 3" descr="http://www.rgoarchitects.com/images/soa.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3400" y="838200"/>
            <a:ext cx="7620000" cy="3886200"/>
          </a:xfrm>
          <a:prstGeom prst="rect">
            <a:avLst/>
          </a:prstGeom>
          <a:noFill/>
          <a:ln>
            <a:noFill/>
          </a:ln>
        </p:spPr>
      </p:pic>
    </p:spTree>
    <p:extLst>
      <p:ext uri="{BB962C8B-B14F-4D97-AF65-F5344CB8AC3E}">
        <p14:creationId xmlns:p14="http://schemas.microsoft.com/office/powerpoint/2010/main" xmlns="" val="39702408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Point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xmlns="" val="19816279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NServiceBus</a:t>
            </a:r>
            <a:r>
              <a:rPr lang="en-US" dirty="0" smtClean="0"/>
              <a:t> – Get Started</a:t>
            </a:r>
            <a:endParaRPr lang="en-US" dirty="0"/>
          </a:p>
        </p:txBody>
      </p:sp>
      <p:sp>
        <p:nvSpPr>
          <p:cNvPr id="5" name="Content Placeholder 4"/>
          <p:cNvSpPr>
            <a:spLocks noGrp="1"/>
          </p:cNvSpPr>
          <p:nvPr>
            <p:ph idx="1"/>
          </p:nvPr>
        </p:nvSpPr>
        <p:spPr/>
        <p:txBody>
          <a:bodyPr/>
          <a:lstStyle/>
          <a:p>
            <a:r>
              <a:rPr lang="en-US" dirty="0" smtClean="0"/>
              <a:t>Setting up</a:t>
            </a:r>
          </a:p>
          <a:p>
            <a:pPr lvl="1"/>
            <a:r>
              <a:rPr lang="en-US" dirty="0" smtClean="0"/>
              <a:t>VS 2010</a:t>
            </a:r>
          </a:p>
          <a:p>
            <a:pPr lvl="2"/>
            <a:r>
              <a:rPr lang="en-US" dirty="0" smtClean="0"/>
              <a:t>Make sure </a:t>
            </a:r>
            <a:r>
              <a:rPr lang="en-US" dirty="0" err="1" smtClean="0"/>
              <a:t>Nuget</a:t>
            </a:r>
            <a:r>
              <a:rPr lang="en-US" dirty="0" smtClean="0"/>
              <a:t> Package Manager is installed</a:t>
            </a:r>
          </a:p>
          <a:p>
            <a:pPr lvl="1"/>
            <a:r>
              <a:rPr lang="en-US" dirty="0" err="1" smtClean="0"/>
              <a:t>Dowload</a:t>
            </a:r>
            <a:r>
              <a:rPr lang="en-US" dirty="0" smtClean="0"/>
              <a:t> NServiceBusXXX.zip (unlock)</a:t>
            </a:r>
          </a:p>
          <a:p>
            <a:pPr lvl="1"/>
            <a:r>
              <a:rPr lang="en-US" dirty="0" smtClean="0"/>
              <a:t>Execute RunMeFirst.bat to setup</a:t>
            </a:r>
          </a:p>
          <a:p>
            <a:pPr lvl="2"/>
            <a:r>
              <a:rPr lang="en-US" dirty="0" smtClean="0"/>
              <a:t>MSMQ, DTC, </a:t>
            </a:r>
            <a:r>
              <a:rPr lang="en-US" dirty="0" err="1" smtClean="0"/>
              <a:t>RavenDB</a:t>
            </a:r>
            <a:r>
              <a:rPr lang="en-US" dirty="0" smtClean="0"/>
              <a:t>, … </a:t>
            </a:r>
            <a:r>
              <a:rPr lang="en-US" dirty="0" err="1" smtClean="0"/>
              <a:t>etc</a:t>
            </a:r>
            <a:endParaRPr lang="en-US" dirty="0"/>
          </a:p>
        </p:txBody>
      </p:sp>
    </p:spTree>
    <p:extLst>
      <p:ext uri="{BB962C8B-B14F-4D97-AF65-F5344CB8AC3E}">
        <p14:creationId xmlns:p14="http://schemas.microsoft.com/office/powerpoint/2010/main" xmlns="" val="599499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NServiceBus</a:t>
            </a:r>
            <a:r>
              <a:rPr lang="en-US" dirty="0" smtClean="0"/>
              <a:t> – File/New</a:t>
            </a:r>
            <a:endParaRPr lang="en-US" dirty="0"/>
          </a:p>
        </p:txBody>
      </p:sp>
      <p:pic>
        <p:nvPicPr>
          <p:cNvPr id="1026" name="Picture 2" descr="Create new project"/>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52600" y="1371600"/>
            <a:ext cx="5791200" cy="524114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8066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NServiceBus</a:t>
            </a:r>
            <a:r>
              <a:rPr lang="en-US" dirty="0" smtClean="0"/>
              <a:t> – File/New</a:t>
            </a:r>
            <a:endParaRPr lang="en-US" dirty="0"/>
          </a:p>
        </p:txBody>
      </p:sp>
      <p:sp>
        <p:nvSpPr>
          <p:cNvPr id="3" name="Content Placeholder 2"/>
          <p:cNvSpPr>
            <a:spLocks noGrp="1"/>
          </p:cNvSpPr>
          <p:nvPr>
            <p:ph idx="1"/>
          </p:nvPr>
        </p:nvSpPr>
        <p:spPr>
          <a:xfrm>
            <a:off x="457200" y="1600200"/>
            <a:ext cx="3124200" cy="4525963"/>
          </a:xfrm>
        </p:spPr>
        <p:txBody>
          <a:bodyPr>
            <a:normAutofit/>
          </a:bodyPr>
          <a:lstStyle/>
          <a:p>
            <a:r>
              <a:rPr lang="en-US" sz="2000" dirty="0" smtClean="0"/>
              <a:t>Solution Explorer</a:t>
            </a:r>
          </a:p>
          <a:p>
            <a:pPr lvl="1"/>
            <a:r>
              <a:rPr lang="en-US" sz="1800" dirty="0" smtClean="0"/>
              <a:t>.</a:t>
            </a:r>
            <a:r>
              <a:rPr lang="en-US" sz="1800" dirty="0" err="1" smtClean="0"/>
              <a:t>nuget</a:t>
            </a:r>
            <a:r>
              <a:rPr lang="en-US" sz="1800" dirty="0" smtClean="0"/>
              <a:t> folder</a:t>
            </a:r>
          </a:p>
          <a:p>
            <a:pPr lvl="1"/>
            <a:r>
              <a:rPr lang="en-US" sz="1800" dirty="0" smtClean="0"/>
              <a:t>Solution Items</a:t>
            </a:r>
          </a:p>
          <a:p>
            <a:pPr lvl="1"/>
            <a:r>
              <a:rPr lang="en-US" sz="1800" dirty="0" err="1" smtClean="0"/>
              <a:t>XXX.Contract</a:t>
            </a:r>
            <a:endParaRPr lang="en-US" sz="1800" dirty="0" smtClean="0"/>
          </a:p>
          <a:p>
            <a:pPr lvl="2"/>
            <a:r>
              <a:rPr lang="en-US" sz="1400" dirty="0" smtClean="0"/>
              <a:t>All events</a:t>
            </a:r>
          </a:p>
          <a:p>
            <a:pPr lvl="1"/>
            <a:r>
              <a:rPr lang="en-US" sz="1800" dirty="0" err="1" smtClean="0"/>
              <a:t>XXX.InternalMessages</a:t>
            </a:r>
            <a:endParaRPr lang="en-US" sz="1800" dirty="0" smtClean="0"/>
          </a:p>
          <a:p>
            <a:pPr lvl="2"/>
            <a:r>
              <a:rPr lang="en-US" sz="1400" dirty="0" smtClean="0"/>
              <a:t>All commands</a:t>
            </a:r>
            <a:endParaRPr lang="en-US" sz="1400" dirty="0"/>
          </a:p>
        </p:txBody>
      </p:sp>
      <p:pic>
        <p:nvPicPr>
          <p:cNvPr id="1028" name="Picture 4" descr="Projects in solution"/>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14400" y="3889482"/>
            <a:ext cx="2238375" cy="2581276"/>
          </a:xfrm>
          <a:prstGeom prst="rect">
            <a:avLst/>
          </a:prstGeom>
          <a:noFill/>
          <a:extLst>
            <a:ext uri="{909E8E84-426E-40DD-AFC4-6F175D3DCCD1}">
              <a14:hiddenFill xmlns:a14="http://schemas.microsoft.com/office/drawing/2010/main" xmlns="">
                <a:solidFill>
                  <a:srgbClr val="FFFFFF"/>
                </a:solidFill>
              </a14:hiddenFill>
            </a:ext>
          </a:extLst>
        </p:spPr>
      </p:pic>
      <p:pic>
        <p:nvPicPr>
          <p:cNvPr id="2050" name="Picture 2" descr="Solution Builde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861089" y="4724400"/>
            <a:ext cx="1571625" cy="1219201"/>
          </a:xfrm>
          <a:prstGeom prst="rect">
            <a:avLst/>
          </a:prstGeom>
          <a:noFill/>
          <a:extLst>
            <a:ext uri="{909E8E84-426E-40DD-AFC4-6F175D3DCCD1}">
              <a14:hiddenFill xmlns:a14="http://schemas.microsoft.com/office/drawing/2010/main" xmlns="">
                <a:solidFill>
                  <a:srgbClr val="FFFFFF"/>
                </a:solidFill>
              </a14:hiddenFill>
            </a:ext>
          </a:extLst>
        </p:spPr>
      </p:pic>
      <p:sp>
        <p:nvSpPr>
          <p:cNvPr id="7" name="Content Placeholder 2"/>
          <p:cNvSpPr txBox="1">
            <a:spLocks/>
          </p:cNvSpPr>
          <p:nvPr/>
        </p:nvSpPr>
        <p:spPr>
          <a:xfrm>
            <a:off x="4245154" y="1606862"/>
            <a:ext cx="3603445"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Solution Builder</a:t>
            </a:r>
          </a:p>
          <a:p>
            <a:pPr lvl="1"/>
            <a:r>
              <a:rPr lang="en-US" sz="1800" dirty="0" smtClean="0"/>
              <a:t>Infrastructure</a:t>
            </a:r>
          </a:p>
          <a:p>
            <a:pPr lvl="2"/>
            <a:r>
              <a:rPr lang="en-US" sz="1400" dirty="0" smtClean="0"/>
              <a:t>Cross cutting concerns such as authentication, and auditing</a:t>
            </a:r>
          </a:p>
          <a:p>
            <a:pPr lvl="1"/>
            <a:r>
              <a:rPr lang="en-US" sz="1800" dirty="0" smtClean="0"/>
              <a:t>Endpoints</a:t>
            </a:r>
          </a:p>
          <a:p>
            <a:pPr lvl="2"/>
            <a:r>
              <a:rPr lang="en-US" sz="1400" dirty="0" smtClean="0"/>
              <a:t>Web or </a:t>
            </a:r>
            <a:r>
              <a:rPr lang="en-US" sz="1400" dirty="0" err="1" smtClean="0"/>
              <a:t>NServiceBus</a:t>
            </a:r>
            <a:r>
              <a:rPr lang="en-US" sz="1400" dirty="0" smtClean="0"/>
              <a:t> Host endpoints</a:t>
            </a:r>
          </a:p>
          <a:p>
            <a:pPr lvl="1"/>
            <a:r>
              <a:rPr lang="en-US" sz="1800" dirty="0" smtClean="0"/>
              <a:t>Services</a:t>
            </a:r>
          </a:p>
          <a:p>
            <a:pPr lvl="2"/>
            <a:r>
              <a:rPr lang="en-US" sz="1400" dirty="0" smtClean="0"/>
              <a:t>Logical components to send/process, publish/subscribe to messages</a:t>
            </a:r>
            <a:endParaRPr lang="en-US" sz="1400" dirty="0"/>
          </a:p>
        </p:txBody>
      </p:sp>
    </p:spTree>
    <p:extLst>
      <p:ext uri="{BB962C8B-B14F-4D97-AF65-F5344CB8AC3E}">
        <p14:creationId xmlns:p14="http://schemas.microsoft.com/office/powerpoint/2010/main" xmlns="" val="1263710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NServiceBus</a:t>
            </a:r>
            <a:r>
              <a:rPr lang="en-US" dirty="0" smtClean="0"/>
              <a:t> – New Web UI</a:t>
            </a:r>
            <a:endParaRPr lang="en-US" dirty="0"/>
          </a:p>
        </p:txBody>
      </p:sp>
      <p:sp>
        <p:nvSpPr>
          <p:cNvPr id="3" name="Content Placeholder 2"/>
          <p:cNvSpPr>
            <a:spLocks noGrp="1"/>
          </p:cNvSpPr>
          <p:nvPr>
            <p:ph idx="1"/>
          </p:nvPr>
        </p:nvSpPr>
        <p:spPr/>
        <p:txBody>
          <a:bodyPr/>
          <a:lstStyle/>
          <a:p>
            <a:r>
              <a:rPr lang="en-US" dirty="0" smtClean="0"/>
              <a:t>Do this </a:t>
            </a:r>
            <a:r>
              <a:rPr lang="en-US" dirty="0" smtClean="0">
                <a:sym typeface="Wingdings" pitchFamily="2" charset="2"/>
              </a:rPr>
              <a:t></a:t>
            </a:r>
          </a:p>
          <a:p>
            <a:endParaRPr lang="en-US" dirty="0">
              <a:sym typeface="Wingdings" pitchFamily="2" charset="2"/>
            </a:endParaRPr>
          </a:p>
          <a:p>
            <a:endParaRPr lang="en-US" dirty="0" smtClean="0">
              <a:sym typeface="Wingdings" pitchFamily="2" charset="2"/>
            </a:endParaRPr>
          </a:p>
          <a:p>
            <a:r>
              <a:rPr lang="en-US" dirty="0" smtClean="0">
                <a:sym typeface="Wingdings" pitchFamily="2" charset="2"/>
              </a:rPr>
              <a:t>The result:</a:t>
            </a:r>
          </a:p>
          <a:p>
            <a:pPr lvl="1"/>
            <a:r>
              <a:rPr lang="en-US" dirty="0" smtClean="0">
                <a:sym typeface="Wingdings" pitchFamily="2" charset="2"/>
              </a:rPr>
              <a:t>MVC App in source explorer</a:t>
            </a:r>
          </a:p>
          <a:p>
            <a:pPr lvl="1"/>
            <a:r>
              <a:rPr lang="en-US" dirty="0" smtClean="0">
                <a:sym typeface="Wingdings" pitchFamily="2" charset="2"/>
              </a:rPr>
              <a:t>In Solution Builder</a:t>
            </a:r>
            <a:endParaRPr lang="en-US" dirty="0">
              <a:sym typeface="Wingdings" pitchFamily="2" charset="2"/>
            </a:endParaRPr>
          </a:p>
          <a:p>
            <a:endParaRPr lang="en-US" dirty="0"/>
          </a:p>
        </p:txBody>
      </p:sp>
      <p:pic>
        <p:nvPicPr>
          <p:cNvPr id="3074" name="Picture 2" descr="Create an MVC front end"/>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822885" y="1295400"/>
            <a:ext cx="5048250" cy="1458702"/>
          </a:xfrm>
          <a:prstGeom prst="rect">
            <a:avLst/>
          </a:prstGeom>
          <a:noFill/>
          <a:extLst>
            <a:ext uri="{909E8E84-426E-40DD-AFC4-6F175D3DCCD1}">
              <a14:hiddenFill xmlns:a14="http://schemas.microsoft.com/office/drawing/2010/main" xmlns="">
                <a:solidFill>
                  <a:srgbClr val="FFFFFF"/>
                </a:solidFill>
              </a14:hiddenFill>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539763" y="5138737"/>
            <a:ext cx="1762125" cy="1133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815763" y="2819400"/>
            <a:ext cx="2956762" cy="3819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111256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Whole Thing</a:t>
            </a:r>
          </a:p>
          <a:p>
            <a:pPr lvl="1"/>
            <a:r>
              <a:rPr lang="en-US" dirty="0" smtClean="0"/>
              <a:t>Our Code </a:t>
            </a:r>
            <a:r>
              <a:rPr lang="en-US" dirty="0" smtClean="0">
                <a:sym typeface="Wingdings" pitchFamily="2" charset="2"/>
              </a:rPr>
              <a:t> </a:t>
            </a:r>
            <a:r>
              <a:rPr lang="en-US" dirty="0" smtClean="0"/>
              <a:t>Things that we develop to fulfill the requirements</a:t>
            </a:r>
          </a:p>
          <a:p>
            <a:pPr lvl="2"/>
            <a:r>
              <a:rPr lang="en-US" dirty="0" err="1" smtClean="0"/>
              <a:t>SuD</a:t>
            </a:r>
            <a:endParaRPr lang="en-US" dirty="0" smtClean="0"/>
          </a:p>
          <a:p>
            <a:pPr lvl="1"/>
            <a:r>
              <a:rPr lang="en-US" dirty="0" smtClean="0"/>
              <a:t>Their Code </a:t>
            </a:r>
            <a:r>
              <a:rPr lang="en-US" dirty="0" smtClean="0">
                <a:sym typeface="Wingdings" pitchFamily="2" charset="2"/>
              </a:rPr>
              <a:t> </a:t>
            </a:r>
            <a:r>
              <a:rPr lang="en-US" dirty="0" smtClean="0"/>
              <a:t>that our code depends on </a:t>
            </a:r>
          </a:p>
          <a:p>
            <a:pPr lvl="2"/>
            <a:r>
              <a:rPr lang="en-US" dirty="0" smtClean="0"/>
              <a:t>Things that, if change, will trigger changes on our end</a:t>
            </a:r>
          </a:p>
          <a:p>
            <a:pPr lvl="2"/>
            <a:r>
              <a:rPr lang="en-US" dirty="0"/>
              <a:t>Example: </a:t>
            </a:r>
            <a:r>
              <a:rPr lang="en-US" dirty="0" smtClean="0"/>
              <a:t>request/response partners, publishers (that our code subscribe to)</a:t>
            </a:r>
            <a:endParaRPr lang="en-US" dirty="0"/>
          </a:p>
          <a:p>
            <a:pPr lvl="1"/>
            <a:r>
              <a:rPr lang="en-US" dirty="0" smtClean="0"/>
              <a:t>Their </a:t>
            </a:r>
            <a:r>
              <a:rPr lang="en-US" dirty="0"/>
              <a:t>Code </a:t>
            </a:r>
            <a:r>
              <a:rPr lang="en-US" dirty="0">
                <a:sym typeface="Wingdings" pitchFamily="2" charset="2"/>
              </a:rPr>
              <a:t> </a:t>
            </a:r>
            <a:r>
              <a:rPr lang="en-US" dirty="0"/>
              <a:t>that </a:t>
            </a:r>
            <a:r>
              <a:rPr lang="en-US" dirty="0" smtClean="0"/>
              <a:t>depends on our </a:t>
            </a:r>
            <a:r>
              <a:rPr lang="en-US" dirty="0"/>
              <a:t>code </a:t>
            </a:r>
          </a:p>
          <a:p>
            <a:pPr lvl="2"/>
            <a:r>
              <a:rPr lang="en-US" dirty="0" smtClean="0"/>
              <a:t>Things that, if we make changes on our end, may be impacted </a:t>
            </a:r>
          </a:p>
          <a:p>
            <a:pPr lvl="2"/>
            <a:r>
              <a:rPr lang="en-US" dirty="0" smtClean="0"/>
              <a:t>Example: User/admin docs, monitoring counters, request/response partners, subscribers (that we publish messages to)</a:t>
            </a:r>
          </a:p>
        </p:txBody>
      </p:sp>
    </p:spTree>
    <p:extLst>
      <p:ext uri="{BB962C8B-B14F-4D97-AF65-F5344CB8AC3E}">
        <p14:creationId xmlns:p14="http://schemas.microsoft.com/office/powerpoint/2010/main" xmlns="" val="18559038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NServiceBus</a:t>
            </a:r>
            <a:r>
              <a:rPr lang="en-US" dirty="0" smtClean="0"/>
              <a:t> – Backend Service</a:t>
            </a:r>
            <a:endParaRPr lang="en-US" dirty="0"/>
          </a:p>
        </p:txBody>
      </p:sp>
      <p:sp>
        <p:nvSpPr>
          <p:cNvPr id="3" name="Content Placeholder 2"/>
          <p:cNvSpPr>
            <a:spLocks noGrp="1"/>
          </p:cNvSpPr>
          <p:nvPr>
            <p:ph idx="1"/>
          </p:nvPr>
        </p:nvSpPr>
        <p:spPr/>
        <p:txBody>
          <a:bodyPr>
            <a:normAutofit/>
          </a:bodyPr>
          <a:lstStyle/>
          <a:p>
            <a:r>
              <a:rPr lang="en-US" dirty="0" smtClean="0"/>
              <a:t>Do this </a:t>
            </a:r>
          </a:p>
          <a:p>
            <a:pPr lvl="1"/>
            <a:r>
              <a:rPr lang="en-US" dirty="0" smtClean="0">
                <a:sym typeface="Wingdings" pitchFamily="2" charset="2"/>
              </a:rPr>
              <a:t>Endpoint</a:t>
            </a:r>
            <a:br>
              <a:rPr lang="en-US" dirty="0" smtClean="0">
                <a:sym typeface="Wingdings" pitchFamily="2" charset="2"/>
              </a:rPr>
            </a:br>
            <a:r>
              <a:rPr lang="en-US" dirty="0" smtClean="0">
                <a:sym typeface="Wingdings" pitchFamily="2" charset="2"/>
              </a:rPr>
              <a:t>&gt; Add &gt; Host</a:t>
            </a:r>
            <a:br>
              <a:rPr lang="en-US" dirty="0" smtClean="0">
                <a:sym typeface="Wingdings" pitchFamily="2" charset="2"/>
              </a:rPr>
            </a:br>
            <a:r>
              <a:rPr lang="en-US" dirty="0" smtClean="0">
                <a:sym typeface="Wingdings" pitchFamily="2" charset="2"/>
              </a:rPr>
              <a:t>&gt; </a:t>
            </a:r>
            <a:r>
              <a:rPr lang="en-US" dirty="0" err="1" smtClean="0">
                <a:sym typeface="Wingdings" pitchFamily="2" charset="2"/>
              </a:rPr>
              <a:t>NService</a:t>
            </a:r>
            <a:r>
              <a:rPr lang="en-US" dirty="0" smtClean="0">
                <a:sym typeface="Wingdings" pitchFamily="2" charset="2"/>
              </a:rPr>
              <a:t> Bus Host</a:t>
            </a:r>
          </a:p>
          <a:p>
            <a:endParaRPr lang="en-US" dirty="0" smtClean="0">
              <a:sym typeface="Wingdings" pitchFamily="2" charset="2"/>
            </a:endParaRPr>
          </a:p>
          <a:p>
            <a:r>
              <a:rPr lang="en-US" dirty="0" smtClean="0">
                <a:sym typeface="Wingdings" pitchFamily="2" charset="2"/>
              </a:rPr>
              <a:t>The result:</a:t>
            </a:r>
          </a:p>
          <a:p>
            <a:pPr lvl="1"/>
            <a:r>
              <a:rPr lang="en-US" dirty="0" smtClean="0">
                <a:sym typeface="Wingdings" pitchFamily="2" charset="2"/>
              </a:rPr>
              <a:t>MVC App in source explorer</a:t>
            </a:r>
          </a:p>
          <a:p>
            <a:pPr lvl="1"/>
            <a:r>
              <a:rPr lang="en-US" dirty="0" smtClean="0">
                <a:sym typeface="Wingdings" pitchFamily="2" charset="2"/>
              </a:rPr>
              <a:t>In Solution Builder</a:t>
            </a:r>
            <a:endParaRPr lang="en-US" dirty="0">
              <a:sym typeface="Wingdings" pitchFamily="2" charset="2"/>
            </a:endParaRPr>
          </a:p>
          <a:p>
            <a:endParaRPr lang="en-US" dirty="0"/>
          </a:p>
        </p:txBody>
      </p:sp>
      <p:pic>
        <p:nvPicPr>
          <p:cNvPr id="3074" name="Picture 2" descr="Create an MVC front end"/>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539762" y="1295400"/>
            <a:ext cx="5010519" cy="1447800"/>
          </a:xfrm>
          <a:prstGeom prst="rect">
            <a:avLst/>
          </a:prstGeom>
          <a:noFill/>
          <a:extLst>
            <a:ext uri="{909E8E84-426E-40DD-AFC4-6F175D3DCCD1}">
              <a14:hiddenFill xmlns:a14="http://schemas.microsoft.com/office/drawing/2010/main" xmlns="">
                <a:solidFill>
                  <a:srgbClr val="FFFFFF"/>
                </a:solidFill>
              </a14:hiddenFill>
            </a:ext>
          </a:extLst>
        </p:spPr>
      </p:pic>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301888" y="2895600"/>
            <a:ext cx="3048000" cy="2457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816461" y="5060230"/>
            <a:ext cx="2028825" cy="1447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10018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NServiceBus</a:t>
            </a:r>
            <a:r>
              <a:rPr lang="en-US" dirty="0" smtClean="0"/>
              <a:t> – Create Service</a:t>
            </a:r>
            <a:endParaRPr lang="en-US" dirty="0"/>
          </a:p>
        </p:txBody>
      </p:sp>
      <p:sp>
        <p:nvSpPr>
          <p:cNvPr id="3" name="Content Placeholder 2"/>
          <p:cNvSpPr>
            <a:spLocks noGrp="1"/>
          </p:cNvSpPr>
          <p:nvPr>
            <p:ph idx="1"/>
          </p:nvPr>
        </p:nvSpPr>
        <p:spPr/>
        <p:txBody>
          <a:bodyPr/>
          <a:lstStyle/>
          <a:p>
            <a:r>
              <a:rPr lang="en-US" dirty="0" smtClean="0"/>
              <a:t>Add a new service</a:t>
            </a:r>
          </a:p>
          <a:p>
            <a:endParaRPr lang="en-US" dirty="0"/>
          </a:p>
          <a:p>
            <a:endParaRPr lang="en-US" dirty="0" smtClean="0"/>
          </a:p>
          <a:p>
            <a:endParaRPr lang="en-US" dirty="0"/>
          </a:p>
          <a:p>
            <a:r>
              <a:rPr lang="en-US" dirty="0" smtClean="0"/>
              <a:t>The result</a:t>
            </a:r>
          </a:p>
          <a:p>
            <a:pPr lvl="1"/>
            <a:r>
              <a:rPr lang="en-US" dirty="0" smtClean="0"/>
              <a:t>Not code change</a:t>
            </a:r>
          </a:p>
          <a:p>
            <a:pPr lvl="1"/>
            <a:r>
              <a:rPr lang="en-US" dirty="0" smtClean="0"/>
              <a:t>Only in Solution Builder</a:t>
            </a:r>
            <a:endParaRPr 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486400" y="1238250"/>
            <a:ext cx="3133725" cy="2495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334000" y="3962400"/>
            <a:ext cx="2381250" cy="2581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918442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NServiceBus</a:t>
            </a:r>
            <a:r>
              <a:rPr lang="en-US" dirty="0" smtClean="0"/>
              <a:t> – Add Command-Type Contract</a:t>
            </a:r>
            <a:endParaRPr lang="en-US" dirty="0"/>
          </a:p>
        </p:txBody>
      </p:sp>
      <p:sp>
        <p:nvSpPr>
          <p:cNvPr id="3" name="Content Placeholder 2"/>
          <p:cNvSpPr>
            <a:spLocks noGrp="1"/>
          </p:cNvSpPr>
          <p:nvPr>
            <p:ph idx="1"/>
          </p:nvPr>
        </p:nvSpPr>
        <p:spPr/>
        <p:txBody>
          <a:bodyPr/>
          <a:lstStyle/>
          <a:p>
            <a:r>
              <a:rPr lang="en-US" dirty="0" smtClean="0"/>
              <a:t>Do this:</a:t>
            </a:r>
          </a:p>
          <a:p>
            <a:endParaRPr lang="en-US" dirty="0"/>
          </a:p>
          <a:p>
            <a:endParaRPr lang="en-US" dirty="0" smtClean="0"/>
          </a:p>
          <a:p>
            <a:r>
              <a:rPr lang="en-US" dirty="0" smtClean="0"/>
              <a:t>Code change </a:t>
            </a:r>
            <a:endParaRPr lang="en-US"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657600" y="1586747"/>
            <a:ext cx="4429125" cy="1838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41103" y="3581400"/>
            <a:ext cx="2743200" cy="781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3429000" y="4648200"/>
            <a:ext cx="4572000" cy="1200329"/>
          </a:xfrm>
          <a:prstGeom prst="rect">
            <a:avLst/>
          </a:prstGeom>
        </p:spPr>
        <p:txBody>
          <a:bodyPr>
            <a:spAutoFit/>
          </a:bodyPr>
          <a:lstStyle/>
          <a:p>
            <a:r>
              <a:rPr lang="en-US" sz="1200" dirty="0">
                <a:solidFill>
                  <a:schemeClr val="tx2"/>
                </a:solidFill>
                <a:latin typeface="Consolas" pitchFamily="49" charset="0"/>
                <a:cs typeface="Consolas" pitchFamily="49" charset="0"/>
              </a:rPr>
              <a:t>namespace </a:t>
            </a:r>
            <a:r>
              <a:rPr lang="en-US" sz="1200" dirty="0" err="1">
                <a:solidFill>
                  <a:schemeClr val="tx2"/>
                </a:solidFill>
                <a:latin typeface="Consolas" pitchFamily="49" charset="0"/>
                <a:cs typeface="Consolas" pitchFamily="49" charset="0"/>
              </a:rPr>
              <a:t>AnotherCorpSystem.InternalMessages.Sales</a:t>
            </a:r>
            <a:endParaRPr lang="en-US" sz="1200" dirty="0">
              <a:solidFill>
                <a:schemeClr val="tx2"/>
              </a:solidFill>
              <a:latin typeface="Consolas" pitchFamily="49" charset="0"/>
              <a:cs typeface="Consolas" pitchFamily="49" charset="0"/>
            </a:endParaRPr>
          </a:p>
          <a:p>
            <a:r>
              <a:rPr lang="en-US" sz="1200" dirty="0">
                <a:solidFill>
                  <a:schemeClr val="tx2"/>
                </a:solidFill>
                <a:latin typeface="Consolas" pitchFamily="49" charset="0"/>
                <a:cs typeface="Consolas" pitchFamily="49" charset="0"/>
              </a:rPr>
              <a:t>{</a:t>
            </a:r>
          </a:p>
          <a:p>
            <a:r>
              <a:rPr lang="en-US" sz="1200" dirty="0">
                <a:solidFill>
                  <a:schemeClr val="tx2"/>
                </a:solidFill>
                <a:latin typeface="Consolas" pitchFamily="49" charset="0"/>
                <a:cs typeface="Consolas" pitchFamily="49" charset="0"/>
              </a:rPr>
              <a:t>    public class </a:t>
            </a:r>
            <a:r>
              <a:rPr lang="en-US" sz="1200" dirty="0" err="1">
                <a:solidFill>
                  <a:schemeClr val="tx2"/>
                </a:solidFill>
                <a:latin typeface="Consolas" pitchFamily="49" charset="0"/>
                <a:cs typeface="Consolas" pitchFamily="49" charset="0"/>
              </a:rPr>
              <a:t>SubmitOrder</a:t>
            </a:r>
            <a:endParaRPr lang="en-US" sz="1200" dirty="0">
              <a:solidFill>
                <a:schemeClr val="tx2"/>
              </a:solidFill>
              <a:latin typeface="Consolas" pitchFamily="49" charset="0"/>
              <a:cs typeface="Consolas" pitchFamily="49" charset="0"/>
            </a:endParaRPr>
          </a:p>
          <a:p>
            <a:r>
              <a:rPr lang="en-US" sz="1200" dirty="0">
                <a:solidFill>
                  <a:schemeClr val="tx2"/>
                </a:solidFill>
                <a:latin typeface="Consolas" pitchFamily="49" charset="0"/>
                <a:cs typeface="Consolas" pitchFamily="49" charset="0"/>
              </a:rPr>
              <a:t>    {</a:t>
            </a:r>
          </a:p>
          <a:p>
            <a:r>
              <a:rPr lang="en-US" sz="1200" dirty="0">
                <a:solidFill>
                  <a:schemeClr val="tx2"/>
                </a:solidFill>
                <a:latin typeface="Consolas" pitchFamily="49" charset="0"/>
                <a:cs typeface="Consolas" pitchFamily="49" charset="0"/>
              </a:rPr>
              <a:t>    }</a:t>
            </a:r>
          </a:p>
          <a:p>
            <a:r>
              <a:rPr lang="en-US" sz="1200" dirty="0">
                <a:solidFill>
                  <a:schemeClr val="tx2"/>
                </a:solidFill>
                <a:latin typeface="Consolas" pitchFamily="49" charset="0"/>
                <a:cs typeface="Consolas" pitchFamily="49" charset="0"/>
              </a:rPr>
              <a:t>}</a:t>
            </a:r>
          </a:p>
        </p:txBody>
      </p:sp>
    </p:spTree>
    <p:extLst>
      <p:ext uri="{BB962C8B-B14F-4D97-AF65-F5344CB8AC3E}">
        <p14:creationId xmlns:p14="http://schemas.microsoft.com/office/powerpoint/2010/main" xmlns="" val="22921843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NServiceBus</a:t>
            </a:r>
            <a:r>
              <a:rPr lang="en-US" dirty="0" smtClean="0"/>
              <a:t> – Add Command-Type Contract</a:t>
            </a:r>
            <a:endParaRPr lang="en-US" dirty="0"/>
          </a:p>
        </p:txBody>
      </p:sp>
      <p:sp>
        <p:nvSpPr>
          <p:cNvPr id="3" name="Content Placeholder 2"/>
          <p:cNvSpPr>
            <a:spLocks noGrp="1"/>
          </p:cNvSpPr>
          <p:nvPr>
            <p:ph idx="1"/>
          </p:nvPr>
        </p:nvSpPr>
        <p:spPr/>
        <p:txBody>
          <a:bodyPr/>
          <a:lstStyle/>
          <a:p>
            <a:r>
              <a:rPr lang="en-US" dirty="0" smtClean="0"/>
              <a:t>Solution Builder</a:t>
            </a:r>
          </a:p>
          <a:p>
            <a:pPr lvl="1"/>
            <a:r>
              <a:rPr lang="en-US" dirty="0" smtClean="0"/>
              <a:t>Two new components</a:t>
            </a:r>
          </a:p>
          <a:p>
            <a:pPr lvl="2"/>
            <a:r>
              <a:rPr lang="en-US" dirty="0" err="1" smtClean="0"/>
              <a:t>XXXProcessor</a:t>
            </a:r>
            <a:endParaRPr lang="en-US" dirty="0" smtClean="0"/>
          </a:p>
          <a:p>
            <a:pPr lvl="2"/>
            <a:r>
              <a:rPr lang="en-US" dirty="0" err="1" smtClean="0"/>
              <a:t>XXXSender</a:t>
            </a:r>
            <a:endParaRPr lang="en-US" dirty="0" smtClean="0"/>
          </a:p>
          <a:p>
            <a:pPr lvl="1"/>
            <a:r>
              <a:rPr lang="en-US" dirty="0" smtClean="0"/>
              <a:t>Contract</a:t>
            </a:r>
          </a:p>
          <a:p>
            <a:pPr lvl="2"/>
            <a:r>
              <a:rPr lang="en-US" dirty="0" smtClean="0"/>
              <a:t>Commands</a:t>
            </a:r>
            <a:endParaRPr lang="en-US"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638800" y="1839012"/>
            <a:ext cx="2628900" cy="2857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00154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NServiceBus</a:t>
            </a:r>
            <a:r>
              <a:rPr lang="en-US" dirty="0" smtClean="0"/>
              <a:t> – Deploy to </a:t>
            </a:r>
            <a:r>
              <a:rPr lang="en-US" dirty="0" err="1" smtClean="0"/>
              <a:t>EndPoint</a:t>
            </a:r>
            <a:endParaRPr lang="en-US" dirty="0"/>
          </a:p>
        </p:txBody>
      </p:sp>
      <p:sp>
        <p:nvSpPr>
          <p:cNvPr id="3" name="Content Placeholder 2"/>
          <p:cNvSpPr>
            <a:spLocks noGrp="1"/>
          </p:cNvSpPr>
          <p:nvPr>
            <p:ph idx="1"/>
          </p:nvPr>
        </p:nvSpPr>
        <p:spPr/>
        <p:txBody>
          <a:bodyPr/>
          <a:lstStyle/>
          <a:p>
            <a:r>
              <a:rPr lang="en-US" dirty="0" smtClean="0"/>
              <a:t>Goal</a:t>
            </a:r>
          </a:p>
          <a:p>
            <a:pPr lvl="1"/>
            <a:r>
              <a:rPr lang="en-US" dirty="0" err="1" smtClean="0"/>
              <a:t>WebUI</a:t>
            </a:r>
            <a:r>
              <a:rPr lang="en-US" dirty="0" smtClean="0"/>
              <a:t> (part of Sales service) will send the command</a:t>
            </a:r>
          </a:p>
          <a:p>
            <a:pPr lvl="1"/>
            <a:r>
              <a:rPr lang="en-US" dirty="0" smtClean="0"/>
              <a:t>Backend (part of Sales service) will process the command</a:t>
            </a:r>
            <a:endParaRPr lang="en-US" dirty="0"/>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76600" y="3905250"/>
            <a:ext cx="3200400" cy="2952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496050" y="4495800"/>
            <a:ext cx="2647950" cy="1057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390678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NServiceBus</a:t>
            </a:r>
            <a:r>
              <a:rPr lang="en-US" dirty="0" smtClean="0"/>
              <a:t> – Deploy to Endpoint</a:t>
            </a:r>
            <a:endParaRPr lang="en-US" dirty="0"/>
          </a:p>
        </p:txBody>
      </p:sp>
      <p:sp>
        <p:nvSpPr>
          <p:cNvPr id="3" name="Content Placeholder 2"/>
          <p:cNvSpPr>
            <a:spLocks noGrp="1"/>
          </p:cNvSpPr>
          <p:nvPr>
            <p:ph idx="1"/>
          </p:nvPr>
        </p:nvSpPr>
        <p:spPr>
          <a:xfrm>
            <a:off x="457200" y="1600200"/>
            <a:ext cx="5334000" cy="4525963"/>
          </a:xfrm>
        </p:spPr>
        <p:txBody>
          <a:bodyPr/>
          <a:lstStyle/>
          <a:p>
            <a:r>
              <a:rPr lang="en-US" dirty="0" smtClean="0"/>
              <a:t>Endpoint Code</a:t>
            </a:r>
          </a:p>
          <a:p>
            <a:pPr lvl="1"/>
            <a:r>
              <a:rPr lang="en-US" dirty="0" err="1" smtClean="0"/>
              <a:t>SubmitOrderSender</a:t>
            </a:r>
            <a:r>
              <a:rPr lang="en-US" dirty="0" smtClean="0"/>
              <a:t> class</a:t>
            </a:r>
          </a:p>
          <a:p>
            <a:pPr lvl="2"/>
            <a:r>
              <a:rPr lang="en-US" dirty="0" smtClean="0"/>
              <a:t>Modify the component one</a:t>
            </a:r>
          </a:p>
          <a:p>
            <a:pPr lvl="2"/>
            <a:r>
              <a:rPr lang="en-US" dirty="0" smtClean="0"/>
              <a:t>The infrastructure one is generated by tool</a:t>
            </a:r>
          </a:p>
        </p:txBody>
      </p:sp>
      <p:pic>
        <p:nvPicPr>
          <p:cNvPr id="8196"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943600" y="1447800"/>
            <a:ext cx="2591384" cy="426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29000" y="4986337"/>
            <a:ext cx="2514600" cy="1457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504268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NServiceBus</a:t>
            </a:r>
            <a:r>
              <a:rPr lang="en-US" dirty="0" smtClean="0"/>
              <a:t> – Durable Messaging</a:t>
            </a:r>
            <a:endParaRPr lang="en-US" dirty="0"/>
          </a:p>
        </p:txBody>
      </p:sp>
      <p:sp>
        <p:nvSpPr>
          <p:cNvPr id="3" name="Content Placeholder 2"/>
          <p:cNvSpPr>
            <a:spLocks noGrp="1"/>
          </p:cNvSpPr>
          <p:nvPr>
            <p:ph idx="1"/>
          </p:nvPr>
        </p:nvSpPr>
        <p:spPr/>
        <p:txBody>
          <a:bodyPr>
            <a:normAutofit lnSpcReduction="10000"/>
          </a:bodyPr>
          <a:lstStyle/>
          <a:p>
            <a:r>
              <a:rPr lang="en-US" dirty="0" smtClean="0"/>
              <a:t>What if one component is unavailable?</a:t>
            </a:r>
          </a:p>
          <a:p>
            <a:pPr lvl="1"/>
            <a:r>
              <a:rPr lang="en-US" dirty="0" smtClean="0"/>
              <a:t>In Send/Process scenario</a:t>
            </a:r>
          </a:p>
          <a:p>
            <a:pPr lvl="1"/>
            <a:r>
              <a:rPr lang="en-US" dirty="0" smtClean="0"/>
              <a:t>The Sender should be available (if not, no message will be generated ;=))</a:t>
            </a:r>
          </a:p>
          <a:p>
            <a:pPr lvl="1"/>
            <a:r>
              <a:rPr lang="en-US" dirty="0" smtClean="0"/>
              <a:t>If the Processor is unavailable</a:t>
            </a:r>
          </a:p>
          <a:p>
            <a:pPr lvl="2"/>
            <a:r>
              <a:rPr lang="en-US" dirty="0" err="1" smtClean="0"/>
              <a:t>NServiceBus</a:t>
            </a:r>
            <a:r>
              <a:rPr lang="en-US" dirty="0" smtClean="0"/>
              <a:t> will queue the message in MSMQ</a:t>
            </a:r>
          </a:p>
          <a:p>
            <a:pPr lvl="2"/>
            <a:r>
              <a:rPr lang="en-US" dirty="0" smtClean="0"/>
              <a:t>Once the processor is back online, the messages will be processed</a:t>
            </a:r>
          </a:p>
          <a:p>
            <a:pPr lvl="2"/>
            <a:r>
              <a:rPr lang="en-US" dirty="0" smtClean="0"/>
              <a:t>What about consistencies? (make sure your processing does not depend on the sequence of the messages)</a:t>
            </a:r>
            <a:endParaRPr lang="en-US" dirty="0"/>
          </a:p>
        </p:txBody>
      </p:sp>
    </p:spTree>
    <p:extLst>
      <p:ext uri="{BB962C8B-B14F-4D97-AF65-F5344CB8AC3E}">
        <p14:creationId xmlns:p14="http://schemas.microsoft.com/office/powerpoint/2010/main" xmlns="" val="32290355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NServiceBus</a:t>
            </a:r>
            <a:r>
              <a:rPr lang="en-US" dirty="0" smtClean="0"/>
              <a:t> – Fault Tolerance</a:t>
            </a:r>
            <a:endParaRPr lang="en-US" dirty="0"/>
          </a:p>
        </p:txBody>
      </p:sp>
      <p:sp>
        <p:nvSpPr>
          <p:cNvPr id="3" name="Content Placeholder 2"/>
          <p:cNvSpPr>
            <a:spLocks noGrp="1"/>
          </p:cNvSpPr>
          <p:nvPr>
            <p:ph idx="1"/>
          </p:nvPr>
        </p:nvSpPr>
        <p:spPr/>
        <p:txBody>
          <a:bodyPr>
            <a:normAutofit lnSpcReduction="10000"/>
          </a:bodyPr>
          <a:lstStyle/>
          <a:p>
            <a:r>
              <a:rPr lang="en-US" dirty="0" smtClean="0"/>
              <a:t>What if one component encounters error?</a:t>
            </a:r>
          </a:p>
          <a:p>
            <a:pPr lvl="1"/>
            <a:r>
              <a:rPr lang="en-US" dirty="0" smtClean="0"/>
              <a:t>In Send/Process scenario</a:t>
            </a:r>
          </a:p>
          <a:p>
            <a:pPr lvl="1"/>
            <a:r>
              <a:rPr lang="en-US" dirty="0" smtClean="0"/>
              <a:t>If the Processor encounters error</a:t>
            </a:r>
          </a:p>
          <a:p>
            <a:pPr lvl="2"/>
            <a:r>
              <a:rPr lang="en-US" dirty="0" smtClean="0"/>
              <a:t>For some scenarios, immediate retry is the correct approach</a:t>
            </a:r>
          </a:p>
          <a:p>
            <a:pPr lvl="3"/>
            <a:r>
              <a:rPr lang="en-US" dirty="0" smtClean="0"/>
              <a:t>Ex. DB Deadlock</a:t>
            </a:r>
          </a:p>
          <a:p>
            <a:pPr lvl="3"/>
            <a:r>
              <a:rPr lang="en-US" dirty="0" err="1" smtClean="0"/>
              <a:t>NServiceBus</a:t>
            </a:r>
            <a:r>
              <a:rPr lang="en-US" dirty="0" smtClean="0"/>
              <a:t> by default will retry 5 times</a:t>
            </a:r>
          </a:p>
          <a:p>
            <a:pPr lvl="2"/>
            <a:r>
              <a:rPr lang="en-US" dirty="0" smtClean="0"/>
              <a:t>For some scenarios</a:t>
            </a:r>
            <a:r>
              <a:rPr lang="en-US" smtClean="0"/>
              <a:t>, second level retry</a:t>
            </a:r>
            <a:endParaRPr lang="en-US" dirty="0" smtClean="0"/>
          </a:p>
          <a:p>
            <a:pPr lvl="2"/>
            <a:r>
              <a:rPr lang="en-US" dirty="0" smtClean="0"/>
              <a:t>For some scenarios, What about consistencies? (make sure your processing does not depend on the sequence of the messages)</a:t>
            </a:r>
            <a:endParaRPr lang="en-US" dirty="0"/>
          </a:p>
        </p:txBody>
      </p:sp>
    </p:spTree>
    <p:extLst>
      <p:ext uri="{BB962C8B-B14F-4D97-AF65-F5344CB8AC3E}">
        <p14:creationId xmlns:p14="http://schemas.microsoft.com/office/powerpoint/2010/main" xmlns="" val="5273837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CAP Theorem – BASE vs. ACID</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6487428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CAP Theorem</a:t>
            </a:r>
            <a:endParaRPr lang="en-US" dirty="0"/>
          </a:p>
        </p:txBody>
      </p:sp>
      <p:sp>
        <p:nvSpPr>
          <p:cNvPr id="5" name="Content Placeholder 4"/>
          <p:cNvSpPr>
            <a:spLocks noGrp="1"/>
          </p:cNvSpPr>
          <p:nvPr>
            <p:ph idx="1"/>
          </p:nvPr>
        </p:nvSpPr>
        <p:spPr/>
        <p:txBody>
          <a:bodyPr/>
          <a:lstStyle/>
          <a:p>
            <a:r>
              <a:rPr lang="en-US" i="1" dirty="0" smtClean="0"/>
              <a:t>A </a:t>
            </a:r>
            <a:r>
              <a:rPr lang="en-US" i="1" dirty="0"/>
              <a:t>shared-data system can have at most two of the three </a:t>
            </a:r>
            <a:r>
              <a:rPr lang="en-US" i="1" dirty="0" smtClean="0"/>
              <a:t>following Properties</a:t>
            </a:r>
            <a:r>
              <a:rPr lang="en-US" i="1" dirty="0"/>
              <a:t>: </a:t>
            </a:r>
            <a:r>
              <a:rPr lang="en-US" i="1" dirty="0" smtClean="0"/>
              <a:t> </a:t>
            </a:r>
          </a:p>
          <a:p>
            <a:pPr lvl="1"/>
            <a:r>
              <a:rPr lang="en-US" b="1" i="1" dirty="0" smtClean="0"/>
              <a:t>C</a:t>
            </a:r>
            <a:r>
              <a:rPr lang="en-US" i="1" dirty="0" smtClean="0"/>
              <a:t>onsistency,</a:t>
            </a:r>
          </a:p>
          <a:p>
            <a:pPr lvl="1"/>
            <a:r>
              <a:rPr lang="en-US" b="1" i="1" dirty="0" smtClean="0"/>
              <a:t>A</a:t>
            </a:r>
            <a:r>
              <a:rPr lang="en-US" i="1" dirty="0" smtClean="0"/>
              <a:t>vailability</a:t>
            </a:r>
          </a:p>
          <a:p>
            <a:pPr lvl="1"/>
            <a:r>
              <a:rPr lang="en-US" i="1" dirty="0" smtClean="0"/>
              <a:t>Tolerance </a:t>
            </a:r>
            <a:r>
              <a:rPr lang="en-US" i="1" dirty="0"/>
              <a:t>to network </a:t>
            </a:r>
            <a:r>
              <a:rPr lang="en-US" b="1" i="1" dirty="0"/>
              <a:t>P</a:t>
            </a:r>
            <a:r>
              <a:rPr lang="en-US" i="1" dirty="0"/>
              <a:t>artitions.</a:t>
            </a:r>
            <a:r>
              <a:rPr lang="en-US" dirty="0"/>
              <a:t> </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876800" y="4267200"/>
            <a:ext cx="3657600" cy="23417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17891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a:t>
            </a:r>
            <a:endParaRPr lang="en-US" dirty="0"/>
          </a:p>
        </p:txBody>
      </p:sp>
      <p:sp>
        <p:nvSpPr>
          <p:cNvPr id="3" name="Content Placeholder 2"/>
          <p:cNvSpPr>
            <a:spLocks noGrp="1"/>
          </p:cNvSpPr>
          <p:nvPr>
            <p:ph idx="1"/>
          </p:nvPr>
        </p:nvSpPr>
        <p:spPr/>
        <p:txBody>
          <a:bodyPr>
            <a:normAutofit lnSpcReduction="10000"/>
          </a:bodyPr>
          <a:lstStyle/>
          <a:p>
            <a:r>
              <a:rPr lang="en-US" b="1" i="1" dirty="0" smtClean="0"/>
              <a:t>Time Lost</a:t>
            </a:r>
          </a:p>
          <a:p>
            <a:r>
              <a:rPr lang="en-US" i="1" dirty="0" smtClean="0"/>
              <a:t>Availability</a:t>
            </a:r>
            <a:r>
              <a:rPr lang="en-US" dirty="0" smtClean="0"/>
              <a:t> is the amount of time a device is actually operating as the percentage of total time it should be operating.</a:t>
            </a:r>
          </a:p>
          <a:p>
            <a:pPr lvl="1"/>
            <a:r>
              <a:rPr lang="en-US" dirty="0" smtClean="0"/>
              <a:t>In high availability applications, availability may be reported as minutes or hours of downtime per year.</a:t>
            </a:r>
          </a:p>
          <a:p>
            <a:pPr lvl="1"/>
            <a:r>
              <a:rPr lang="en-US" dirty="0" smtClean="0"/>
              <a:t>If users or other systems want to do X with your system, but can’t, your system is not available …</a:t>
            </a:r>
          </a:p>
          <a:p>
            <a:pPr lvl="1"/>
            <a:r>
              <a:rPr lang="en-US" dirty="0" smtClean="0"/>
              <a:t>It doesn’t matter why it is not available …</a:t>
            </a:r>
            <a:endParaRPr lang="en-US" dirty="0"/>
          </a:p>
        </p:txBody>
      </p:sp>
    </p:spTree>
    <p:extLst>
      <p:ext uri="{BB962C8B-B14F-4D97-AF65-F5344CB8AC3E}">
        <p14:creationId xmlns:p14="http://schemas.microsoft.com/office/powerpoint/2010/main" xmlns="" val="19354615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a:t>
            </a:r>
            <a:endParaRPr lang="en-US" dirty="0"/>
          </a:p>
        </p:txBody>
      </p:sp>
      <p:sp>
        <p:nvSpPr>
          <p:cNvPr id="3" name="Content Placeholder 2"/>
          <p:cNvSpPr>
            <a:spLocks noGrp="1"/>
          </p:cNvSpPr>
          <p:nvPr>
            <p:ph idx="1"/>
          </p:nvPr>
        </p:nvSpPr>
        <p:spPr/>
        <p:txBody>
          <a:bodyPr>
            <a:normAutofit/>
          </a:bodyPr>
          <a:lstStyle/>
          <a:p>
            <a:r>
              <a:rPr lang="en-US" dirty="0" smtClean="0"/>
              <a:t>Traditional Definition in database (A</a:t>
            </a:r>
            <a:r>
              <a:rPr lang="en-US" b="1" dirty="0" smtClean="0">
                <a:solidFill>
                  <a:srgbClr val="FF0000"/>
                </a:solidFill>
              </a:rPr>
              <a:t>C</a:t>
            </a:r>
            <a:r>
              <a:rPr lang="en-US" dirty="0" smtClean="0"/>
              <a:t>ID):</a:t>
            </a:r>
          </a:p>
          <a:p>
            <a:pPr lvl="1"/>
            <a:r>
              <a:rPr lang="en-US" dirty="0" smtClean="0"/>
              <a:t>Any </a:t>
            </a:r>
            <a:r>
              <a:rPr lang="en-US" dirty="0"/>
              <a:t>transaction will bring the database from one valid state to </a:t>
            </a:r>
            <a:r>
              <a:rPr lang="en-US" dirty="0" smtClean="0"/>
              <a:t>another </a:t>
            </a:r>
          </a:p>
          <a:p>
            <a:pPr lvl="1"/>
            <a:r>
              <a:rPr lang="en-US" dirty="0" smtClean="0"/>
              <a:t>Any </a:t>
            </a:r>
            <a:r>
              <a:rPr lang="en-US" dirty="0"/>
              <a:t>data written to the database must be valid according to all defined </a:t>
            </a:r>
            <a:r>
              <a:rPr lang="en-US" dirty="0" smtClean="0"/>
              <a:t>rules and checks</a:t>
            </a:r>
          </a:p>
          <a:p>
            <a:r>
              <a:rPr lang="en-US" dirty="0" smtClean="0"/>
              <a:t>In CAP and BASE</a:t>
            </a:r>
          </a:p>
          <a:p>
            <a:pPr lvl="1"/>
            <a:r>
              <a:rPr lang="en-US" dirty="0" smtClean="0"/>
              <a:t>Equivalent of having only one set of data</a:t>
            </a:r>
          </a:p>
          <a:p>
            <a:pPr lvl="1"/>
            <a:r>
              <a:rPr lang="en-US" dirty="0" smtClean="0"/>
              <a:t>For all nodes/parts of the system, there is no difference between the same data</a:t>
            </a:r>
          </a:p>
        </p:txBody>
      </p:sp>
    </p:spTree>
    <p:extLst>
      <p:ext uri="{BB962C8B-B14F-4D97-AF65-F5344CB8AC3E}">
        <p14:creationId xmlns:p14="http://schemas.microsoft.com/office/powerpoint/2010/main" xmlns="" val="28297884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Traditional Sense:</a:t>
            </a:r>
          </a:p>
          <a:p>
            <a:pPr lvl="1"/>
            <a:r>
              <a:rPr lang="en-US" dirty="0" smtClean="0"/>
              <a:t>No Downtime</a:t>
            </a:r>
          </a:p>
          <a:p>
            <a:r>
              <a:rPr lang="en-US" dirty="0" smtClean="0"/>
              <a:t>In CAP/BASE Definition:</a:t>
            </a:r>
          </a:p>
          <a:p>
            <a:pPr lvl="1"/>
            <a:r>
              <a:rPr lang="en-US" dirty="0" smtClean="0"/>
              <a:t>(Shared Data Perspective)</a:t>
            </a:r>
            <a:br>
              <a:rPr lang="en-US" dirty="0" smtClean="0"/>
            </a:br>
            <a:r>
              <a:rPr lang="en-US" dirty="0" smtClean="0"/>
              <a:t>Client can update the set of shared data</a:t>
            </a:r>
          </a:p>
          <a:p>
            <a:pPr lvl="1"/>
            <a:r>
              <a:rPr lang="en-US" dirty="0" smtClean="0"/>
              <a:t>Or</a:t>
            </a:r>
          </a:p>
          <a:p>
            <a:pPr lvl="2"/>
            <a:r>
              <a:rPr lang="en-US" dirty="0" smtClean="0"/>
              <a:t>Every </a:t>
            </a:r>
            <a:r>
              <a:rPr lang="en-US" dirty="0"/>
              <a:t>request received by a non-failing node in the system must result in a </a:t>
            </a:r>
            <a:r>
              <a:rPr lang="en-US" dirty="0" smtClean="0"/>
              <a:t>response</a:t>
            </a:r>
          </a:p>
          <a:p>
            <a:pPr lvl="2"/>
            <a:r>
              <a:rPr lang="en-US" dirty="0" smtClean="0"/>
              <a:t>Any </a:t>
            </a:r>
            <a:r>
              <a:rPr lang="en-US" dirty="0"/>
              <a:t>algorithm used by the service must eventually </a:t>
            </a:r>
            <a:r>
              <a:rPr lang="en-US" dirty="0" smtClean="0"/>
              <a:t>terminate</a:t>
            </a:r>
          </a:p>
          <a:p>
            <a:pPr lvl="2"/>
            <a:r>
              <a:rPr lang="en-US" dirty="0" smtClean="0"/>
              <a:t>Even </a:t>
            </a:r>
            <a:r>
              <a:rPr lang="en-US" dirty="0"/>
              <a:t>when severe network failures occur, every request must </a:t>
            </a:r>
            <a:r>
              <a:rPr lang="en-US" dirty="0" smtClean="0"/>
              <a:t>terminate</a:t>
            </a:r>
          </a:p>
          <a:p>
            <a:pPr lvl="2"/>
            <a:r>
              <a:rPr lang="en-US" dirty="0" smtClean="0"/>
              <a:t>No Availability</a:t>
            </a:r>
          </a:p>
          <a:p>
            <a:pPr lvl="3"/>
            <a:r>
              <a:rPr lang="en-US" dirty="0" smtClean="0"/>
              <a:t>Network Timeout == NOT Available</a:t>
            </a:r>
          </a:p>
          <a:p>
            <a:pPr lvl="3"/>
            <a:r>
              <a:rPr lang="en-US" dirty="0" smtClean="0"/>
              <a:t>500 Error or Exception == NOT Available</a:t>
            </a:r>
            <a:endParaRPr lang="en-US" dirty="0"/>
          </a:p>
          <a:p>
            <a:endParaRPr lang="en-US" dirty="0" smtClean="0"/>
          </a:p>
        </p:txBody>
      </p:sp>
    </p:spTree>
    <p:extLst>
      <p:ext uri="{BB962C8B-B14F-4D97-AF65-F5344CB8AC3E}">
        <p14:creationId xmlns:p14="http://schemas.microsoft.com/office/powerpoint/2010/main" xmlns="" val="38904960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Tolerance to Partition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Traditional Sense:</a:t>
            </a:r>
          </a:p>
          <a:p>
            <a:pPr lvl="1"/>
            <a:r>
              <a:rPr lang="en-US" dirty="0" smtClean="0"/>
              <a:t>No Downtime</a:t>
            </a:r>
          </a:p>
          <a:p>
            <a:r>
              <a:rPr lang="en-US" dirty="0" smtClean="0"/>
              <a:t>In CAP/BASE Definition:</a:t>
            </a:r>
          </a:p>
          <a:p>
            <a:pPr lvl="1"/>
            <a:r>
              <a:rPr lang="en-US" dirty="0" smtClean="0"/>
              <a:t>(Shared Data Perspective)</a:t>
            </a:r>
            <a:br>
              <a:rPr lang="en-US" dirty="0" smtClean="0"/>
            </a:br>
            <a:r>
              <a:rPr lang="en-US" dirty="0" smtClean="0"/>
              <a:t>Client can update the set of shared data</a:t>
            </a:r>
          </a:p>
          <a:p>
            <a:pPr lvl="1"/>
            <a:r>
              <a:rPr lang="en-US" dirty="0" smtClean="0"/>
              <a:t>Or</a:t>
            </a:r>
          </a:p>
          <a:p>
            <a:pPr lvl="2"/>
            <a:r>
              <a:rPr lang="en-US" dirty="0" smtClean="0"/>
              <a:t>Every </a:t>
            </a:r>
            <a:r>
              <a:rPr lang="en-US" dirty="0"/>
              <a:t>request received by a non-failing node in the system must result in a </a:t>
            </a:r>
            <a:r>
              <a:rPr lang="en-US" dirty="0" smtClean="0"/>
              <a:t>response</a:t>
            </a:r>
          </a:p>
          <a:p>
            <a:pPr lvl="2"/>
            <a:r>
              <a:rPr lang="en-US" dirty="0" smtClean="0"/>
              <a:t>Any </a:t>
            </a:r>
            <a:r>
              <a:rPr lang="en-US" dirty="0"/>
              <a:t>algorithm used by the service must eventually </a:t>
            </a:r>
            <a:r>
              <a:rPr lang="en-US" dirty="0" smtClean="0"/>
              <a:t>terminate</a:t>
            </a:r>
          </a:p>
          <a:p>
            <a:pPr lvl="2"/>
            <a:r>
              <a:rPr lang="en-US" dirty="0" smtClean="0"/>
              <a:t>Even </a:t>
            </a:r>
            <a:r>
              <a:rPr lang="en-US" dirty="0"/>
              <a:t>when severe network failures occur, every request must </a:t>
            </a:r>
            <a:r>
              <a:rPr lang="en-US" dirty="0" smtClean="0"/>
              <a:t>terminate</a:t>
            </a:r>
          </a:p>
          <a:p>
            <a:pPr lvl="2"/>
            <a:r>
              <a:rPr lang="en-US" dirty="0" smtClean="0"/>
              <a:t>No Availability</a:t>
            </a:r>
          </a:p>
          <a:p>
            <a:pPr lvl="3"/>
            <a:r>
              <a:rPr lang="en-US" dirty="0" smtClean="0"/>
              <a:t>Network Timeout == NOT Available</a:t>
            </a:r>
          </a:p>
          <a:p>
            <a:pPr lvl="3"/>
            <a:r>
              <a:rPr lang="en-US" dirty="0" smtClean="0"/>
              <a:t>500 Error or Exception == NOT Available</a:t>
            </a:r>
            <a:endParaRPr lang="en-US" dirty="0"/>
          </a:p>
          <a:p>
            <a:endParaRPr lang="en-US" dirty="0" smtClean="0"/>
          </a:p>
        </p:txBody>
      </p:sp>
    </p:spTree>
    <p:extLst>
      <p:ext uri="{BB962C8B-B14F-4D97-AF65-F5344CB8AC3E}">
        <p14:creationId xmlns:p14="http://schemas.microsoft.com/office/powerpoint/2010/main" xmlns="" val="3496460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No Partitions</a:t>
            </a:r>
            <a:endParaRPr lang="en-US" dirty="0"/>
          </a:p>
        </p:txBody>
      </p:sp>
      <p:sp>
        <p:nvSpPr>
          <p:cNvPr id="5" name="Content Placeholder 4"/>
          <p:cNvSpPr>
            <a:spLocks noGrp="1"/>
          </p:cNvSpPr>
          <p:nvPr>
            <p:ph idx="1"/>
          </p:nvPr>
        </p:nvSpPr>
        <p:spPr/>
        <p:txBody>
          <a:bodyPr>
            <a:normAutofit/>
          </a:bodyPr>
          <a:lstStyle/>
          <a:p>
            <a:pPr marL="342900" lvl="1" indent="-342900">
              <a:buFont typeface="Arial" pitchFamily="34" charset="0"/>
              <a:buChar char="•"/>
            </a:pPr>
            <a:r>
              <a:rPr lang="en-US" sz="3200" dirty="0"/>
              <a:t>By Giving Up Tolerance to Network Partitions </a:t>
            </a:r>
            <a:endParaRPr lang="en-US" sz="3200" dirty="0" smtClean="0"/>
          </a:p>
          <a:p>
            <a:pPr lvl="1"/>
            <a:r>
              <a:rPr lang="en-US" dirty="0" smtClean="0"/>
              <a:t>If </a:t>
            </a:r>
            <a:r>
              <a:rPr lang="en-US" dirty="0"/>
              <a:t>one </a:t>
            </a:r>
            <a:r>
              <a:rPr lang="en-US" dirty="0" smtClean="0"/>
              <a:t>node </a:t>
            </a:r>
            <a:r>
              <a:rPr lang="en-US" dirty="0"/>
              <a:t>is </a:t>
            </a:r>
            <a:r>
              <a:rPr lang="en-US" dirty="0" smtClean="0"/>
              <a:t>not reachable, I am willing to make the </a:t>
            </a:r>
            <a:r>
              <a:rPr lang="en-US" dirty="0"/>
              <a:t>whole system </a:t>
            </a:r>
            <a:r>
              <a:rPr lang="en-US" dirty="0" smtClean="0"/>
              <a:t>down</a:t>
            </a:r>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105400" y="4191000"/>
            <a:ext cx="3611089" cy="23186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8126088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a:t>
            </a:r>
            <a:endParaRPr lang="en-US" dirty="0"/>
          </a:p>
        </p:txBody>
      </p:sp>
      <p:sp>
        <p:nvSpPr>
          <p:cNvPr id="5" name="Text Placeholder 4"/>
          <p:cNvSpPr>
            <a:spLocks noGrp="1"/>
          </p:cNvSpPr>
          <p:nvPr>
            <p:ph type="body" idx="1"/>
          </p:nvPr>
        </p:nvSpPr>
        <p:spPr/>
        <p:txBody>
          <a:bodyPr/>
          <a:lstStyle/>
          <a:p>
            <a:r>
              <a:rPr lang="en-US" dirty="0" err="1" smtClean="0"/>
              <a:t>Udi</a:t>
            </a:r>
            <a:r>
              <a:rPr lang="en-US" dirty="0" smtClean="0"/>
              <a:t> </a:t>
            </a:r>
            <a:r>
              <a:rPr lang="en-US" dirty="0" err="1" smtClean="0"/>
              <a:t>Dahan’s</a:t>
            </a:r>
            <a:r>
              <a:rPr lang="en-US" dirty="0" smtClean="0"/>
              <a:t> SOA E-Van Talk Note</a:t>
            </a:r>
            <a:endParaRPr lang="en-US" dirty="0"/>
          </a:p>
        </p:txBody>
      </p:sp>
    </p:spTree>
    <p:extLst>
      <p:ext uri="{BB962C8B-B14F-4D97-AF65-F5344CB8AC3E}">
        <p14:creationId xmlns:p14="http://schemas.microsoft.com/office/powerpoint/2010/main" xmlns="" val="42733239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Back in early .NET days </a:t>
            </a:r>
            <a:r>
              <a:rPr lang="en-US" dirty="0" smtClean="0">
                <a:sym typeface="Wingdings" pitchFamily="2" charset="2"/>
              </a:rPr>
              <a:t> no Services</a:t>
            </a:r>
          </a:p>
          <a:p>
            <a:pPr lvl="1"/>
            <a:r>
              <a:rPr lang="en-US" dirty="0" smtClean="0">
                <a:sym typeface="Wingdings" pitchFamily="2" charset="2"/>
              </a:rPr>
              <a:t>Your BL / Domain objects just become</a:t>
            </a:r>
            <a:br>
              <a:rPr lang="en-US" dirty="0" smtClean="0">
                <a:sym typeface="Wingdings" pitchFamily="2" charset="2"/>
              </a:rPr>
            </a:br>
            <a:r>
              <a:rPr lang="en-US" dirty="0" smtClean="0">
                <a:sym typeface="Wingdings" pitchFamily="2" charset="2"/>
              </a:rPr>
              <a:t>a messy graph </a:t>
            </a:r>
          </a:p>
          <a:p>
            <a:r>
              <a:rPr lang="en-US" dirty="0" smtClean="0">
                <a:sym typeface="Wingdings" pitchFamily="2" charset="2"/>
              </a:rPr>
              <a:t>Service is a good way to organize your business layers</a:t>
            </a:r>
          </a:p>
          <a:p>
            <a:pPr lvl="1"/>
            <a:r>
              <a:rPr lang="en-US" dirty="0" smtClean="0">
                <a:sym typeface="Wingdings" pitchFamily="2" charset="2"/>
              </a:rPr>
              <a:t>UI calls services</a:t>
            </a:r>
          </a:p>
          <a:p>
            <a:pPr lvl="1"/>
            <a:r>
              <a:rPr lang="en-US" dirty="0" smtClean="0">
                <a:sym typeface="Wingdings" pitchFamily="2" charset="2"/>
              </a:rPr>
              <a:t>Services will figure out which objects to </a:t>
            </a:r>
            <a:br>
              <a:rPr lang="en-US" dirty="0" smtClean="0">
                <a:sym typeface="Wingdings" pitchFamily="2" charset="2"/>
              </a:rPr>
            </a:br>
            <a:r>
              <a:rPr lang="en-US" dirty="0" smtClean="0">
                <a:sym typeface="Wingdings" pitchFamily="2" charset="2"/>
              </a:rPr>
              <a:t>create and manipulate</a:t>
            </a:r>
          </a:p>
          <a:p>
            <a:pPr lvl="1"/>
            <a:r>
              <a:rPr lang="en-US" dirty="0" smtClean="0">
                <a:sym typeface="Wingdings" pitchFamily="2" charset="2"/>
              </a:rPr>
              <a:t>This is more Aggregate boundary</a:t>
            </a:r>
            <a:br>
              <a:rPr lang="en-US" dirty="0" smtClean="0">
                <a:sym typeface="Wingdings" pitchFamily="2" charset="2"/>
              </a:rPr>
            </a:br>
            <a:r>
              <a:rPr lang="en-US" dirty="0" smtClean="0">
                <a:sym typeface="Wingdings" pitchFamily="2" charset="2"/>
              </a:rPr>
              <a:t>(in DDD sense)</a:t>
            </a:r>
          </a:p>
          <a:p>
            <a:pPr lvl="1"/>
            <a:r>
              <a:rPr lang="en-US" dirty="0" smtClean="0">
                <a:sym typeface="Wingdings" pitchFamily="2" charset="2"/>
              </a:rPr>
              <a:t>This is not SOA</a:t>
            </a:r>
          </a:p>
          <a:p>
            <a:endParaRPr lang="en-US" dirty="0" smtClean="0">
              <a:sym typeface="Wingdings" pitchFamily="2" charset="2"/>
            </a:endParaRPr>
          </a:p>
          <a:p>
            <a:endParaRPr lang="en-US" dirty="0" smtClean="0"/>
          </a:p>
          <a:p>
            <a:endParaRPr lang="en-US" dirty="0"/>
          </a:p>
        </p:txBody>
      </p:sp>
      <p:sp>
        <p:nvSpPr>
          <p:cNvPr id="4" name="Rectangle 3"/>
          <p:cNvSpPr/>
          <p:nvPr/>
        </p:nvSpPr>
        <p:spPr>
          <a:xfrm>
            <a:off x="7620000" y="9906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UI</a:t>
            </a:r>
            <a:endParaRPr lang="en-US" dirty="0"/>
          </a:p>
        </p:txBody>
      </p:sp>
      <p:sp>
        <p:nvSpPr>
          <p:cNvPr id="6" name="Rectangle 5"/>
          <p:cNvSpPr/>
          <p:nvPr/>
        </p:nvSpPr>
        <p:spPr>
          <a:xfrm>
            <a:off x="7620000" y="1402155"/>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BL</a:t>
            </a:r>
            <a:endParaRPr lang="en-US" dirty="0"/>
          </a:p>
        </p:txBody>
      </p:sp>
      <p:sp>
        <p:nvSpPr>
          <p:cNvPr id="7" name="Rectangle 6"/>
          <p:cNvSpPr/>
          <p:nvPr/>
        </p:nvSpPr>
        <p:spPr>
          <a:xfrm>
            <a:off x="7620000" y="1794849"/>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DAL</a:t>
            </a:r>
            <a:endParaRPr lang="en-US" dirty="0"/>
          </a:p>
        </p:txBody>
      </p:sp>
      <p:sp>
        <p:nvSpPr>
          <p:cNvPr id="5" name="Can 4"/>
          <p:cNvSpPr/>
          <p:nvPr/>
        </p:nvSpPr>
        <p:spPr>
          <a:xfrm>
            <a:off x="7620000" y="2175849"/>
            <a:ext cx="914400" cy="533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a:t>
            </a:r>
            <a:endParaRPr lang="en-US" dirty="0"/>
          </a:p>
        </p:txBody>
      </p:sp>
      <p:sp>
        <p:nvSpPr>
          <p:cNvPr id="8" name="Rectangle 7"/>
          <p:cNvSpPr/>
          <p:nvPr/>
        </p:nvSpPr>
        <p:spPr>
          <a:xfrm>
            <a:off x="7162800" y="421005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UI</a:t>
            </a:r>
            <a:endParaRPr lang="en-US" dirty="0"/>
          </a:p>
        </p:txBody>
      </p:sp>
      <p:sp>
        <p:nvSpPr>
          <p:cNvPr id="9" name="Rectangle 8"/>
          <p:cNvSpPr/>
          <p:nvPr/>
        </p:nvSpPr>
        <p:spPr>
          <a:xfrm>
            <a:off x="7162800" y="4812105"/>
            <a:ext cx="914400"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BL</a:t>
            </a:r>
            <a:endParaRPr lang="en-US" dirty="0"/>
          </a:p>
        </p:txBody>
      </p:sp>
      <p:sp>
        <p:nvSpPr>
          <p:cNvPr id="10" name="Rectangle 9"/>
          <p:cNvSpPr/>
          <p:nvPr/>
        </p:nvSpPr>
        <p:spPr>
          <a:xfrm>
            <a:off x="7162800" y="5014299"/>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DAL</a:t>
            </a:r>
            <a:endParaRPr lang="en-US" dirty="0"/>
          </a:p>
        </p:txBody>
      </p:sp>
      <p:sp>
        <p:nvSpPr>
          <p:cNvPr id="11" name="Can 10"/>
          <p:cNvSpPr/>
          <p:nvPr/>
        </p:nvSpPr>
        <p:spPr>
          <a:xfrm>
            <a:off x="7162800" y="5395299"/>
            <a:ext cx="914400" cy="533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a:t>
            </a:r>
            <a:endParaRPr lang="en-US" dirty="0"/>
          </a:p>
        </p:txBody>
      </p:sp>
      <p:sp>
        <p:nvSpPr>
          <p:cNvPr id="12" name="Rectangle 11"/>
          <p:cNvSpPr/>
          <p:nvPr/>
        </p:nvSpPr>
        <p:spPr>
          <a:xfrm>
            <a:off x="7162800" y="4591050"/>
            <a:ext cx="914400"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Service</a:t>
            </a:r>
            <a:endParaRPr lang="en-US" dirty="0"/>
          </a:p>
        </p:txBody>
      </p:sp>
    </p:spTree>
    <p:extLst>
      <p:ext uri="{BB962C8B-B14F-4D97-AF65-F5344CB8AC3E}">
        <p14:creationId xmlns:p14="http://schemas.microsoft.com/office/powerpoint/2010/main" xmlns="" val="2009098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SOA then?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Service Oriented Architecture (SOA Patterns (Manning))</a:t>
            </a:r>
          </a:p>
          <a:p>
            <a:pPr lvl="1"/>
            <a:r>
              <a:rPr lang="en-US" dirty="0"/>
              <a:t>Service-oriented architecture (SOA) is an architectural style for building systems based on interactions of loosely coupled, coarse-grained, and autonomous components called services.  </a:t>
            </a:r>
            <a:endParaRPr lang="en-US" dirty="0" smtClean="0"/>
          </a:p>
          <a:p>
            <a:pPr lvl="1"/>
            <a:r>
              <a:rPr lang="en-US" dirty="0" smtClean="0"/>
              <a:t>Each </a:t>
            </a:r>
            <a:r>
              <a:rPr lang="en-US" dirty="0"/>
              <a:t>service exposes processes and behavior through contracts, which are composed of messages at discoverable addresses called endpoints. </a:t>
            </a:r>
            <a:endParaRPr lang="en-US" dirty="0" smtClean="0"/>
          </a:p>
          <a:p>
            <a:pPr lvl="1"/>
            <a:r>
              <a:rPr lang="en-US" dirty="0" smtClean="0"/>
              <a:t>A </a:t>
            </a:r>
            <a:r>
              <a:rPr lang="en-US" dirty="0"/>
              <a:t>service’s  behavior is governed by policies that are external to the service itself. </a:t>
            </a:r>
            <a:endParaRPr lang="en-US" dirty="0" smtClean="0"/>
          </a:p>
          <a:p>
            <a:pPr lvl="1"/>
            <a:r>
              <a:rPr lang="en-US" dirty="0" smtClean="0"/>
              <a:t>The </a:t>
            </a:r>
            <a:r>
              <a:rPr lang="en-US" dirty="0"/>
              <a:t>contracts and messages are used by external components called service consumers. </a:t>
            </a:r>
          </a:p>
        </p:txBody>
      </p:sp>
    </p:spTree>
    <p:extLst>
      <p:ext uri="{BB962C8B-B14F-4D97-AF65-F5344CB8AC3E}">
        <p14:creationId xmlns:p14="http://schemas.microsoft.com/office/powerpoint/2010/main" xmlns="" val="24144900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 Conceptual Model</a:t>
            </a:r>
            <a:endParaRPr lang="en-US" dirty="0"/>
          </a:p>
        </p:txBody>
      </p:sp>
      <p:sp>
        <p:nvSpPr>
          <p:cNvPr id="4" name="Rectangle 3"/>
          <p:cNvSpPr/>
          <p:nvPr/>
        </p:nvSpPr>
        <p:spPr>
          <a:xfrm>
            <a:off x="3733800" y="1600200"/>
            <a:ext cx="1295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Policy</a:t>
            </a:r>
            <a:endParaRPr lang="en-US" dirty="0"/>
          </a:p>
        </p:txBody>
      </p:sp>
      <p:sp>
        <p:nvSpPr>
          <p:cNvPr id="5" name="Rectangle 4"/>
          <p:cNvSpPr/>
          <p:nvPr/>
        </p:nvSpPr>
        <p:spPr>
          <a:xfrm>
            <a:off x="3733800" y="2895602"/>
            <a:ext cx="1295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End Point</a:t>
            </a:r>
            <a:endParaRPr lang="en-US" dirty="0"/>
          </a:p>
        </p:txBody>
      </p:sp>
      <p:sp>
        <p:nvSpPr>
          <p:cNvPr id="6" name="Rectangle 5"/>
          <p:cNvSpPr/>
          <p:nvPr/>
        </p:nvSpPr>
        <p:spPr>
          <a:xfrm>
            <a:off x="3733800" y="4191000"/>
            <a:ext cx="1295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Contracts</a:t>
            </a:r>
            <a:endParaRPr lang="en-US" dirty="0"/>
          </a:p>
        </p:txBody>
      </p:sp>
      <p:sp>
        <p:nvSpPr>
          <p:cNvPr id="7" name="Rectangle 6"/>
          <p:cNvSpPr/>
          <p:nvPr/>
        </p:nvSpPr>
        <p:spPr>
          <a:xfrm>
            <a:off x="3733800" y="5486400"/>
            <a:ext cx="1295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Messages</a:t>
            </a:r>
            <a:endParaRPr lang="en-US" dirty="0"/>
          </a:p>
        </p:txBody>
      </p:sp>
      <p:sp>
        <p:nvSpPr>
          <p:cNvPr id="8" name="Rectangle 7"/>
          <p:cNvSpPr/>
          <p:nvPr/>
        </p:nvSpPr>
        <p:spPr>
          <a:xfrm>
            <a:off x="6629400" y="3505200"/>
            <a:ext cx="1295400" cy="685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Service</a:t>
            </a:r>
            <a:endParaRPr lang="en-US" dirty="0"/>
          </a:p>
        </p:txBody>
      </p:sp>
      <p:sp>
        <p:nvSpPr>
          <p:cNvPr id="9" name="Rectangle 8"/>
          <p:cNvSpPr/>
          <p:nvPr/>
        </p:nvSpPr>
        <p:spPr>
          <a:xfrm>
            <a:off x="914400" y="3505200"/>
            <a:ext cx="1295400" cy="685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Consumer</a:t>
            </a:r>
            <a:endParaRPr lang="en-US" dirty="0"/>
          </a:p>
        </p:txBody>
      </p:sp>
      <p:cxnSp>
        <p:nvCxnSpPr>
          <p:cNvPr id="24" name="Elbow Connector 23"/>
          <p:cNvCxnSpPr>
            <a:stCxn id="8" idx="0"/>
            <a:endCxn id="4" idx="3"/>
          </p:cNvCxnSpPr>
          <p:nvPr/>
        </p:nvCxnSpPr>
        <p:spPr>
          <a:xfrm rot="16200000" flipV="1">
            <a:off x="5372100" y="1600200"/>
            <a:ext cx="1562100" cy="22479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5715000" y="1752600"/>
            <a:ext cx="1295400" cy="338554"/>
          </a:xfrm>
          <a:prstGeom prst="rect">
            <a:avLst/>
          </a:prstGeom>
          <a:solidFill>
            <a:schemeClr val="bg1"/>
          </a:solidFill>
        </p:spPr>
        <p:txBody>
          <a:bodyPr wrap="square" rtlCol="0">
            <a:spAutoFit/>
          </a:bodyPr>
          <a:lstStyle/>
          <a:p>
            <a:r>
              <a:rPr lang="en-US" sz="1600" dirty="0" smtClean="0"/>
              <a:t>governed by</a:t>
            </a:r>
            <a:endParaRPr lang="en-US" sz="1600" dirty="0"/>
          </a:p>
        </p:txBody>
      </p:sp>
      <p:cxnSp>
        <p:nvCxnSpPr>
          <p:cNvPr id="30" name="Elbow Connector 29"/>
          <p:cNvCxnSpPr>
            <a:endCxn id="5" idx="3"/>
          </p:cNvCxnSpPr>
          <p:nvPr/>
        </p:nvCxnSpPr>
        <p:spPr>
          <a:xfrm rot="10800000">
            <a:off x="5029200" y="3238502"/>
            <a:ext cx="1840092" cy="266698"/>
          </a:xfrm>
          <a:prstGeom prst="bentConnector3">
            <a:avLst>
              <a:gd name="adj1" fmla="val -92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Elbow Connector 36"/>
          <p:cNvCxnSpPr>
            <a:endCxn id="6" idx="3"/>
          </p:cNvCxnSpPr>
          <p:nvPr/>
        </p:nvCxnSpPr>
        <p:spPr>
          <a:xfrm rot="10800000" flipV="1">
            <a:off x="5029201" y="4191000"/>
            <a:ext cx="1840091" cy="342900"/>
          </a:xfrm>
          <a:prstGeom prst="bentConnector3">
            <a:avLst>
              <a:gd name="adj1" fmla="val 307"/>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Elbow Connector 42"/>
          <p:cNvCxnSpPr>
            <a:stCxn id="8" idx="2"/>
            <a:endCxn id="7" idx="3"/>
          </p:cNvCxnSpPr>
          <p:nvPr/>
        </p:nvCxnSpPr>
        <p:spPr>
          <a:xfrm rot="5400000">
            <a:off x="5334000" y="3886200"/>
            <a:ext cx="1638300" cy="22479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Elbow Connector 45"/>
          <p:cNvCxnSpPr>
            <a:stCxn id="5" idx="2"/>
            <a:endCxn id="6" idx="0"/>
          </p:cNvCxnSpPr>
          <p:nvPr/>
        </p:nvCxnSpPr>
        <p:spPr>
          <a:xfrm rot="5400000">
            <a:off x="4076701" y="3886201"/>
            <a:ext cx="609598" cy="12700"/>
          </a:xfrm>
          <a:prstGeom prst="bentConnector3">
            <a:avLst>
              <a:gd name="adj1" fmla="val -4074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6" idx="2"/>
          </p:cNvCxnSpPr>
          <p:nvPr/>
        </p:nvCxnSpPr>
        <p:spPr>
          <a:xfrm rot="5400000">
            <a:off x="4076700" y="5181600"/>
            <a:ext cx="609600" cy="12700"/>
          </a:xfrm>
          <a:prstGeom prst="bentConnector3">
            <a:avLst>
              <a:gd name="adj1" fmla="val -1481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Elbow Connector 56"/>
          <p:cNvCxnSpPr>
            <a:endCxn id="6" idx="1"/>
          </p:cNvCxnSpPr>
          <p:nvPr/>
        </p:nvCxnSpPr>
        <p:spPr>
          <a:xfrm>
            <a:off x="1828800" y="4191000"/>
            <a:ext cx="1905000" cy="342900"/>
          </a:xfrm>
          <a:prstGeom prst="bentConnector3">
            <a:avLst>
              <a:gd name="adj1" fmla="val 2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0" name="Elbow Connector 59"/>
          <p:cNvCxnSpPr>
            <a:endCxn id="5" idx="1"/>
          </p:cNvCxnSpPr>
          <p:nvPr/>
        </p:nvCxnSpPr>
        <p:spPr>
          <a:xfrm flipV="1">
            <a:off x="1828800" y="3238502"/>
            <a:ext cx="1905000" cy="266698"/>
          </a:xfrm>
          <a:prstGeom prst="bentConnector3">
            <a:avLst>
              <a:gd name="adj1" fmla="val 1407"/>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3" name="Elbow Connector 62"/>
          <p:cNvCxnSpPr>
            <a:stCxn id="9" idx="0"/>
            <a:endCxn id="4" idx="1"/>
          </p:cNvCxnSpPr>
          <p:nvPr/>
        </p:nvCxnSpPr>
        <p:spPr>
          <a:xfrm rot="5400000" flipH="1" flipV="1">
            <a:off x="1866900" y="1638300"/>
            <a:ext cx="1562100" cy="21717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6" name="Elbow Connector 65"/>
          <p:cNvCxnSpPr>
            <a:stCxn id="9" idx="2"/>
            <a:endCxn id="7" idx="1"/>
          </p:cNvCxnSpPr>
          <p:nvPr/>
        </p:nvCxnSpPr>
        <p:spPr>
          <a:xfrm rot="16200000" flipH="1">
            <a:off x="1828800" y="3924300"/>
            <a:ext cx="1638300" cy="21717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5543550" y="3069224"/>
            <a:ext cx="933450" cy="338554"/>
          </a:xfrm>
          <a:prstGeom prst="rect">
            <a:avLst/>
          </a:prstGeom>
          <a:solidFill>
            <a:schemeClr val="bg1"/>
          </a:solidFill>
        </p:spPr>
        <p:txBody>
          <a:bodyPr wrap="square" rtlCol="0">
            <a:spAutoFit/>
          </a:bodyPr>
          <a:lstStyle/>
          <a:p>
            <a:r>
              <a:rPr lang="en-US" sz="1600" dirty="0" smtClean="0"/>
              <a:t>exposes</a:t>
            </a:r>
            <a:endParaRPr lang="en-US" sz="1600" dirty="0"/>
          </a:p>
        </p:txBody>
      </p:sp>
      <p:sp>
        <p:nvSpPr>
          <p:cNvPr id="77" name="TextBox 76"/>
          <p:cNvSpPr txBox="1"/>
          <p:nvPr/>
        </p:nvSpPr>
        <p:spPr>
          <a:xfrm>
            <a:off x="5410200" y="4343400"/>
            <a:ext cx="1295400" cy="338554"/>
          </a:xfrm>
          <a:prstGeom prst="rect">
            <a:avLst/>
          </a:prstGeom>
          <a:solidFill>
            <a:schemeClr val="bg1"/>
          </a:solidFill>
        </p:spPr>
        <p:txBody>
          <a:bodyPr wrap="square" rtlCol="0">
            <a:spAutoFit/>
          </a:bodyPr>
          <a:lstStyle/>
          <a:p>
            <a:r>
              <a:rPr lang="en-US" sz="1600" dirty="0" smtClean="0"/>
              <a:t>implements</a:t>
            </a:r>
            <a:endParaRPr lang="en-US" sz="1600" dirty="0"/>
          </a:p>
        </p:txBody>
      </p:sp>
      <p:sp>
        <p:nvSpPr>
          <p:cNvPr id="78" name="TextBox 77"/>
          <p:cNvSpPr txBox="1"/>
          <p:nvPr/>
        </p:nvSpPr>
        <p:spPr>
          <a:xfrm>
            <a:off x="5530146" y="5638800"/>
            <a:ext cx="1480254" cy="338554"/>
          </a:xfrm>
          <a:prstGeom prst="rect">
            <a:avLst/>
          </a:prstGeom>
          <a:solidFill>
            <a:schemeClr val="bg1"/>
          </a:solidFill>
        </p:spPr>
        <p:txBody>
          <a:bodyPr wrap="square" rtlCol="0">
            <a:spAutoFit/>
          </a:bodyPr>
          <a:lstStyle/>
          <a:p>
            <a:r>
              <a:rPr lang="en-US" sz="1600" dirty="0" smtClean="0"/>
              <a:t>sends/receives</a:t>
            </a:r>
            <a:endParaRPr lang="en-US" sz="1600" dirty="0"/>
          </a:p>
        </p:txBody>
      </p:sp>
      <p:sp>
        <p:nvSpPr>
          <p:cNvPr id="79" name="TextBox 78"/>
          <p:cNvSpPr txBox="1"/>
          <p:nvPr/>
        </p:nvSpPr>
        <p:spPr>
          <a:xfrm>
            <a:off x="4038600" y="3700046"/>
            <a:ext cx="768350" cy="338554"/>
          </a:xfrm>
          <a:prstGeom prst="rect">
            <a:avLst/>
          </a:prstGeom>
          <a:solidFill>
            <a:schemeClr val="bg1"/>
          </a:solidFill>
        </p:spPr>
        <p:txBody>
          <a:bodyPr wrap="square" rtlCol="0">
            <a:spAutoFit/>
          </a:bodyPr>
          <a:lstStyle/>
          <a:p>
            <a:r>
              <a:rPr lang="en-US" sz="1600" dirty="0" smtClean="0"/>
              <a:t>serves</a:t>
            </a:r>
            <a:endParaRPr lang="en-US" sz="1600" dirty="0"/>
          </a:p>
        </p:txBody>
      </p:sp>
      <p:sp>
        <p:nvSpPr>
          <p:cNvPr id="80" name="TextBox 79"/>
          <p:cNvSpPr txBox="1"/>
          <p:nvPr/>
        </p:nvSpPr>
        <p:spPr>
          <a:xfrm>
            <a:off x="3886200" y="5029200"/>
            <a:ext cx="990600" cy="338554"/>
          </a:xfrm>
          <a:prstGeom prst="rect">
            <a:avLst/>
          </a:prstGeom>
          <a:solidFill>
            <a:schemeClr val="bg1"/>
          </a:solidFill>
        </p:spPr>
        <p:txBody>
          <a:bodyPr wrap="square" rtlCol="0">
            <a:spAutoFit/>
          </a:bodyPr>
          <a:lstStyle/>
          <a:p>
            <a:r>
              <a:rPr lang="en-US" sz="1600" dirty="0" smtClean="0"/>
              <a:t>describes</a:t>
            </a:r>
            <a:endParaRPr lang="en-US" sz="1600" dirty="0"/>
          </a:p>
        </p:txBody>
      </p:sp>
      <p:sp>
        <p:nvSpPr>
          <p:cNvPr id="81" name="TextBox 80"/>
          <p:cNvSpPr txBox="1"/>
          <p:nvPr/>
        </p:nvSpPr>
        <p:spPr>
          <a:xfrm>
            <a:off x="1905000" y="1773823"/>
            <a:ext cx="1143000" cy="338554"/>
          </a:xfrm>
          <a:prstGeom prst="rect">
            <a:avLst/>
          </a:prstGeom>
          <a:solidFill>
            <a:schemeClr val="bg1"/>
          </a:solidFill>
        </p:spPr>
        <p:txBody>
          <a:bodyPr wrap="square" rtlCol="0">
            <a:spAutoFit/>
          </a:bodyPr>
          <a:lstStyle/>
          <a:p>
            <a:r>
              <a:rPr lang="en-US" sz="1600" dirty="0" smtClean="0"/>
              <a:t>adheres to</a:t>
            </a:r>
            <a:endParaRPr lang="en-US" sz="1600" dirty="0"/>
          </a:p>
        </p:txBody>
      </p:sp>
      <p:sp>
        <p:nvSpPr>
          <p:cNvPr id="82" name="TextBox 81"/>
          <p:cNvSpPr txBox="1"/>
          <p:nvPr/>
        </p:nvSpPr>
        <p:spPr>
          <a:xfrm>
            <a:off x="2438400" y="3090446"/>
            <a:ext cx="990600" cy="338554"/>
          </a:xfrm>
          <a:prstGeom prst="rect">
            <a:avLst/>
          </a:prstGeom>
          <a:solidFill>
            <a:schemeClr val="bg1"/>
          </a:solidFill>
        </p:spPr>
        <p:txBody>
          <a:bodyPr wrap="square" rtlCol="0">
            <a:spAutoFit/>
          </a:bodyPr>
          <a:lstStyle/>
          <a:p>
            <a:r>
              <a:rPr lang="en-US" sz="1600" dirty="0" smtClean="0"/>
              <a:t>binds to</a:t>
            </a:r>
            <a:endParaRPr lang="en-US" sz="1600" dirty="0"/>
          </a:p>
        </p:txBody>
      </p:sp>
      <p:sp>
        <p:nvSpPr>
          <p:cNvPr id="83" name="TextBox 82"/>
          <p:cNvSpPr txBox="1"/>
          <p:nvPr/>
        </p:nvSpPr>
        <p:spPr>
          <a:xfrm>
            <a:off x="2286000" y="4343400"/>
            <a:ext cx="1295400" cy="338554"/>
          </a:xfrm>
          <a:prstGeom prst="rect">
            <a:avLst/>
          </a:prstGeom>
          <a:solidFill>
            <a:schemeClr val="bg1"/>
          </a:solidFill>
        </p:spPr>
        <p:txBody>
          <a:bodyPr wrap="square" rtlCol="0">
            <a:spAutoFit/>
          </a:bodyPr>
          <a:lstStyle/>
          <a:p>
            <a:r>
              <a:rPr lang="en-US" sz="1600" dirty="0" smtClean="0"/>
              <a:t>understands</a:t>
            </a:r>
            <a:endParaRPr lang="en-US" sz="1600" dirty="0"/>
          </a:p>
        </p:txBody>
      </p:sp>
      <p:sp>
        <p:nvSpPr>
          <p:cNvPr id="84" name="TextBox 83"/>
          <p:cNvSpPr txBox="1"/>
          <p:nvPr/>
        </p:nvSpPr>
        <p:spPr>
          <a:xfrm>
            <a:off x="1905000" y="5660023"/>
            <a:ext cx="1524000" cy="338554"/>
          </a:xfrm>
          <a:prstGeom prst="rect">
            <a:avLst/>
          </a:prstGeom>
          <a:solidFill>
            <a:schemeClr val="bg1"/>
          </a:solidFill>
        </p:spPr>
        <p:txBody>
          <a:bodyPr wrap="square" rtlCol="0">
            <a:spAutoFit/>
          </a:bodyPr>
          <a:lstStyle/>
          <a:p>
            <a:r>
              <a:rPr lang="en-US" sz="1600" dirty="0" smtClean="0"/>
              <a:t>sends/receives</a:t>
            </a:r>
            <a:endParaRPr lang="en-US" sz="1600" dirty="0"/>
          </a:p>
        </p:txBody>
      </p:sp>
    </p:spTree>
    <p:extLst>
      <p:ext uri="{BB962C8B-B14F-4D97-AF65-F5344CB8AC3E}">
        <p14:creationId xmlns:p14="http://schemas.microsoft.com/office/powerpoint/2010/main" xmlns="" val="20395131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Microsoft’s Tenets of SOA</a:t>
            </a:r>
            <a:endParaRPr lang="en-US" dirty="0"/>
          </a:p>
        </p:txBody>
      </p:sp>
      <p:sp>
        <p:nvSpPr>
          <p:cNvPr id="3" name="Content Placeholder 2"/>
          <p:cNvSpPr>
            <a:spLocks noGrp="1"/>
          </p:cNvSpPr>
          <p:nvPr>
            <p:ph idx="1"/>
          </p:nvPr>
        </p:nvSpPr>
        <p:spPr/>
        <p:txBody>
          <a:bodyPr/>
          <a:lstStyle/>
          <a:p>
            <a:r>
              <a:rPr lang="en-US" dirty="0" smtClean="0"/>
              <a:t>Four Tenets</a:t>
            </a:r>
          </a:p>
          <a:p>
            <a:pPr lvl="1"/>
            <a:r>
              <a:rPr lang="en-US" dirty="0" smtClean="0"/>
              <a:t>Boundaries </a:t>
            </a:r>
            <a:r>
              <a:rPr lang="en-US" dirty="0"/>
              <a:t>are explicit </a:t>
            </a:r>
          </a:p>
          <a:p>
            <a:pPr lvl="1"/>
            <a:r>
              <a:rPr lang="en-US" dirty="0"/>
              <a:t>Services are autonomous </a:t>
            </a:r>
          </a:p>
          <a:p>
            <a:pPr lvl="1"/>
            <a:r>
              <a:rPr lang="en-US" dirty="0"/>
              <a:t>Services share schema and contract, not class</a:t>
            </a:r>
          </a:p>
          <a:p>
            <a:pPr lvl="1"/>
            <a:r>
              <a:rPr lang="en-US" dirty="0"/>
              <a:t>Service compatibility is determined based on policy </a:t>
            </a:r>
            <a:endParaRPr lang="en-US" dirty="0" smtClean="0"/>
          </a:p>
          <a:p>
            <a:r>
              <a:rPr lang="en-US" dirty="0" smtClean="0"/>
              <a:t>Good in theory, but vague and hard to give directions in terms of how to start</a:t>
            </a:r>
          </a:p>
          <a:p>
            <a:endParaRPr lang="en-US" dirty="0"/>
          </a:p>
          <a:p>
            <a:endParaRPr lang="en-US" dirty="0"/>
          </a:p>
          <a:p>
            <a:endParaRPr lang="en-US" dirty="0"/>
          </a:p>
        </p:txBody>
      </p:sp>
    </p:spTree>
    <p:extLst>
      <p:ext uri="{BB962C8B-B14F-4D97-AF65-F5344CB8AC3E}">
        <p14:creationId xmlns:p14="http://schemas.microsoft.com/office/powerpoint/2010/main" xmlns="" val="40261648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SOA’s Promises</a:t>
            </a:r>
            <a:endParaRPr lang="en-US" dirty="0"/>
          </a:p>
        </p:txBody>
      </p:sp>
      <p:sp>
        <p:nvSpPr>
          <p:cNvPr id="3" name="Content Placeholder 2"/>
          <p:cNvSpPr>
            <a:spLocks noGrp="1"/>
          </p:cNvSpPr>
          <p:nvPr>
            <p:ph idx="1"/>
          </p:nvPr>
        </p:nvSpPr>
        <p:spPr/>
        <p:txBody>
          <a:bodyPr>
            <a:normAutofit lnSpcReduction="10000"/>
          </a:bodyPr>
          <a:lstStyle/>
          <a:p>
            <a:r>
              <a:rPr lang="en-US" dirty="0" smtClean="0"/>
              <a:t>Reusability</a:t>
            </a:r>
          </a:p>
          <a:p>
            <a:pPr lvl="1"/>
            <a:r>
              <a:rPr lang="en-US" dirty="0" smtClean="0"/>
              <a:t>Not ‘write-it-once, use-everywhere’</a:t>
            </a:r>
          </a:p>
          <a:p>
            <a:pPr lvl="1"/>
            <a:r>
              <a:rPr lang="en-US" dirty="0" smtClean="0"/>
              <a:t>More ‘if you need the same functionality, use existing code/service’</a:t>
            </a:r>
          </a:p>
          <a:p>
            <a:r>
              <a:rPr lang="en-US" dirty="0" smtClean="0"/>
              <a:t>Adaptability</a:t>
            </a:r>
          </a:p>
          <a:p>
            <a:pPr lvl="1"/>
            <a:r>
              <a:rPr lang="en-US" dirty="0" smtClean="0"/>
              <a:t>Adhere to the contract, and you are OK to make change to the behaviors</a:t>
            </a:r>
          </a:p>
          <a:p>
            <a:r>
              <a:rPr lang="en-US" dirty="0" smtClean="0"/>
              <a:t>Maintainability</a:t>
            </a:r>
          </a:p>
          <a:p>
            <a:pPr lvl="1"/>
            <a:r>
              <a:rPr lang="en-US" dirty="0" smtClean="0"/>
              <a:t>Code can be maintained by separate smaller team</a:t>
            </a:r>
            <a:endParaRPr lang="en-US" dirty="0"/>
          </a:p>
        </p:txBody>
      </p:sp>
    </p:spTree>
    <p:extLst>
      <p:ext uri="{BB962C8B-B14F-4D97-AF65-F5344CB8AC3E}">
        <p14:creationId xmlns:p14="http://schemas.microsoft.com/office/powerpoint/2010/main" xmlns="" val="1459543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a:t>
            </a:r>
            <a:endParaRPr lang="en-US" dirty="0"/>
          </a:p>
        </p:txBody>
      </p:sp>
      <p:sp>
        <p:nvSpPr>
          <p:cNvPr id="3" name="Content Placeholder 2"/>
          <p:cNvSpPr>
            <a:spLocks noGrp="1"/>
          </p:cNvSpPr>
          <p:nvPr>
            <p:ph idx="1"/>
          </p:nvPr>
        </p:nvSpPr>
        <p:spPr/>
        <p:txBody>
          <a:bodyPr>
            <a:normAutofit fontScale="92500" lnSpcReduction="20000"/>
          </a:bodyPr>
          <a:lstStyle/>
          <a:p>
            <a:r>
              <a:rPr lang="en-US" b="1" i="1" dirty="0" smtClean="0"/>
              <a:t>Number of Failures</a:t>
            </a:r>
          </a:p>
          <a:p>
            <a:r>
              <a:rPr lang="en-US" i="1" dirty="0" smtClean="0"/>
              <a:t>Reliability </a:t>
            </a:r>
            <a:r>
              <a:rPr lang="en-US" dirty="0" smtClean="0"/>
              <a:t>means features that help avoid and detect faults. </a:t>
            </a:r>
          </a:p>
          <a:p>
            <a:pPr lvl="1"/>
            <a:r>
              <a:rPr lang="en-US" dirty="0" smtClean="0"/>
              <a:t>A reliable system does not silently continue and deliver results that include uncorrected corrupted data, instead it detects and corrects the corruption when possible.</a:t>
            </a:r>
          </a:p>
          <a:p>
            <a:pPr lvl="1"/>
            <a:r>
              <a:rPr lang="en-US" dirty="0" smtClean="0"/>
              <a:t>If there is an error in the system (from any related components), how well the system would respond to the error …</a:t>
            </a:r>
          </a:p>
          <a:p>
            <a:pPr lvl="1"/>
            <a:r>
              <a:rPr lang="en-US" dirty="0" smtClean="0"/>
              <a:t>Hard to measure, how do we know the unforeseen errors …</a:t>
            </a:r>
          </a:p>
        </p:txBody>
      </p:sp>
    </p:spTree>
    <p:extLst>
      <p:ext uri="{BB962C8B-B14F-4D97-AF65-F5344CB8AC3E}">
        <p14:creationId xmlns:p14="http://schemas.microsoft.com/office/powerpoint/2010/main" xmlns="" val="17345048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to Find Autonomous Services</a:t>
            </a:r>
            <a:endParaRPr lang="en-US" dirty="0"/>
          </a:p>
        </p:txBody>
      </p:sp>
      <p:sp>
        <p:nvSpPr>
          <p:cNvPr id="3" name="Content Placeholder 2"/>
          <p:cNvSpPr>
            <a:spLocks noGrp="1"/>
          </p:cNvSpPr>
          <p:nvPr>
            <p:ph idx="1"/>
          </p:nvPr>
        </p:nvSpPr>
        <p:spPr>
          <a:xfrm>
            <a:off x="457200" y="1600200"/>
            <a:ext cx="4267200" cy="4525963"/>
          </a:xfrm>
        </p:spPr>
        <p:txBody>
          <a:bodyPr>
            <a:normAutofit fontScale="92500" lnSpcReduction="20000"/>
          </a:bodyPr>
          <a:lstStyle/>
          <a:p>
            <a:r>
              <a:rPr lang="en-US" dirty="0" smtClean="0"/>
              <a:t>Wrong Way</a:t>
            </a:r>
          </a:p>
          <a:p>
            <a:pPr lvl="1"/>
            <a:r>
              <a:rPr lang="en-US" dirty="0" smtClean="0"/>
              <a:t>Slice by Layers</a:t>
            </a:r>
          </a:p>
          <a:p>
            <a:pPr lvl="1"/>
            <a:r>
              <a:rPr lang="en-US" dirty="0" smtClean="0"/>
              <a:t>Layers still have coupling </a:t>
            </a:r>
            <a:br>
              <a:rPr lang="en-US" dirty="0" smtClean="0"/>
            </a:br>
            <a:r>
              <a:rPr lang="en-US" dirty="0" smtClean="0"/>
              <a:t>Changing a field in DB will change all the way to UI</a:t>
            </a:r>
          </a:p>
          <a:p>
            <a:r>
              <a:rPr lang="en-US" dirty="0" smtClean="0"/>
              <a:t>Correct Way, look at the UI segments</a:t>
            </a:r>
          </a:p>
          <a:p>
            <a:pPr lvl="1"/>
            <a:r>
              <a:rPr lang="en-US" dirty="0" smtClean="0"/>
              <a:t>Align with business functions</a:t>
            </a:r>
          </a:p>
          <a:p>
            <a:pPr lvl="1"/>
            <a:r>
              <a:rPr lang="en-US" dirty="0" smtClean="0"/>
              <a:t>May share data, but less coupling</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924315" y="2438400"/>
            <a:ext cx="3888819" cy="27431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8446559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Autonomous Service</a:t>
            </a:r>
            <a:endParaRPr lang="en-US" dirty="0"/>
          </a:p>
        </p:txBody>
      </p:sp>
      <p:sp>
        <p:nvSpPr>
          <p:cNvPr id="3" name="Content Placeholder 2"/>
          <p:cNvSpPr>
            <a:spLocks noGrp="1"/>
          </p:cNvSpPr>
          <p:nvPr>
            <p:ph idx="1"/>
          </p:nvPr>
        </p:nvSpPr>
        <p:spPr/>
        <p:txBody>
          <a:bodyPr/>
          <a:lstStyle/>
          <a:p>
            <a:r>
              <a:rPr lang="en-US" dirty="0" smtClean="0"/>
              <a:t>Goal</a:t>
            </a:r>
          </a:p>
          <a:p>
            <a:pPr lvl="1"/>
            <a:r>
              <a:rPr lang="en-US" dirty="0" smtClean="0"/>
              <a:t>Avoid dependencies among services</a:t>
            </a:r>
          </a:p>
          <a:p>
            <a:pPr lvl="1"/>
            <a:r>
              <a:rPr lang="en-US" dirty="0" smtClean="0"/>
              <a:t>Services are loosely coupled</a:t>
            </a:r>
          </a:p>
          <a:p>
            <a:r>
              <a:rPr lang="en-US" dirty="0" smtClean="0"/>
              <a:t>So</a:t>
            </a:r>
          </a:p>
          <a:p>
            <a:pPr lvl="1"/>
            <a:r>
              <a:rPr lang="en-US" dirty="0" smtClean="0"/>
              <a:t>Services has its own layers (UI, BL, DAL, DB, … </a:t>
            </a:r>
            <a:r>
              <a:rPr lang="en-US" dirty="0" err="1" smtClean="0"/>
              <a:t>etc</a:t>
            </a:r>
            <a:r>
              <a:rPr lang="en-US" dirty="0" smtClean="0"/>
              <a:t>)</a:t>
            </a:r>
          </a:p>
          <a:p>
            <a:pPr lvl="1"/>
            <a:r>
              <a:rPr lang="en-US" dirty="0" smtClean="0"/>
              <a:t>Services are NOT web services</a:t>
            </a:r>
            <a:endParaRPr lang="en-US" dirty="0"/>
          </a:p>
        </p:txBody>
      </p:sp>
    </p:spTree>
    <p:extLst>
      <p:ext uri="{BB962C8B-B14F-4D97-AF65-F5344CB8AC3E}">
        <p14:creationId xmlns:p14="http://schemas.microsoft.com/office/powerpoint/2010/main" xmlns="" val="14667142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Autonomy - DB</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Traditionally Enterprise likes one DB</a:t>
            </a:r>
          </a:p>
          <a:p>
            <a:pPr lvl="1"/>
            <a:r>
              <a:rPr lang="en-US" dirty="0" smtClean="0"/>
              <a:t>One Schema: Enterprise Data Model/Warehouse</a:t>
            </a:r>
          </a:p>
          <a:p>
            <a:pPr lvl="1"/>
            <a:r>
              <a:rPr lang="en-US" dirty="0" smtClean="0"/>
              <a:t>Use Referential Integrity to enforce business rules</a:t>
            </a:r>
          </a:p>
          <a:p>
            <a:pPr lvl="1"/>
            <a:r>
              <a:rPr lang="en-US" dirty="0" smtClean="0"/>
              <a:t>Strictly (and blindly) reinforce data consistency</a:t>
            </a:r>
          </a:p>
          <a:p>
            <a:r>
              <a:rPr lang="en-US" dirty="0" smtClean="0"/>
              <a:t>So, DB reintroduce coupling even SOA’s goal is loose coupling</a:t>
            </a:r>
          </a:p>
          <a:p>
            <a:r>
              <a:rPr lang="en-US" dirty="0" smtClean="0"/>
              <a:t>Autonomous Service</a:t>
            </a:r>
          </a:p>
          <a:p>
            <a:pPr lvl="1"/>
            <a:r>
              <a:rPr lang="en-US" dirty="0" smtClean="0"/>
              <a:t>Has its own schema/tables</a:t>
            </a:r>
          </a:p>
          <a:p>
            <a:pPr lvl="1"/>
            <a:r>
              <a:rPr lang="en-US" dirty="0" smtClean="0"/>
              <a:t>Do not have referential integrity across services</a:t>
            </a:r>
          </a:p>
          <a:p>
            <a:pPr lvl="1"/>
            <a:r>
              <a:rPr lang="en-US" dirty="0" smtClean="0"/>
              <a:t>May loose some consistency requirements</a:t>
            </a:r>
          </a:p>
          <a:p>
            <a:r>
              <a:rPr lang="en-US" dirty="0" smtClean="0"/>
              <a:t>Share the right amount of data the right way</a:t>
            </a:r>
            <a:endParaRPr lang="en-US" dirty="0"/>
          </a:p>
        </p:txBody>
      </p:sp>
    </p:spTree>
    <p:extLst>
      <p:ext uri="{BB962C8B-B14F-4D97-AF65-F5344CB8AC3E}">
        <p14:creationId xmlns:p14="http://schemas.microsoft.com/office/powerpoint/2010/main" xmlns="" val="195592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Autonomy - UI</a:t>
            </a:r>
            <a:endParaRPr lang="en-US" dirty="0"/>
          </a:p>
        </p:txBody>
      </p:sp>
      <p:sp>
        <p:nvSpPr>
          <p:cNvPr id="3" name="Content Placeholder 2"/>
          <p:cNvSpPr>
            <a:spLocks noGrp="1"/>
          </p:cNvSpPr>
          <p:nvPr>
            <p:ph idx="1"/>
          </p:nvPr>
        </p:nvSpPr>
        <p:spPr/>
        <p:txBody>
          <a:bodyPr/>
          <a:lstStyle/>
          <a:p>
            <a:r>
              <a:rPr lang="en-US" dirty="0" smtClean="0"/>
              <a:t>UI can be problematic for SOA</a:t>
            </a:r>
          </a:p>
          <a:p>
            <a:pPr lvl="1"/>
            <a:r>
              <a:rPr lang="en-US" dirty="0" smtClean="0"/>
              <a:t>Services should not know each other’s data elements</a:t>
            </a:r>
          </a:p>
          <a:p>
            <a:pPr lvl="1"/>
            <a:r>
              <a:rPr lang="en-US" dirty="0" smtClean="0"/>
              <a:t>UI need to present data elements</a:t>
            </a:r>
          </a:p>
          <a:p>
            <a:pPr lvl="1"/>
            <a:r>
              <a:rPr lang="en-US" dirty="0" smtClean="0"/>
              <a:t>So, if UI depends on each service, or each service depend on each other to provide data, we are back to coupling</a:t>
            </a:r>
            <a:endParaRPr lang="en-US" dirty="0"/>
          </a:p>
        </p:txBody>
      </p:sp>
    </p:spTree>
    <p:extLst>
      <p:ext uri="{BB962C8B-B14F-4D97-AF65-F5344CB8AC3E}">
        <p14:creationId xmlns:p14="http://schemas.microsoft.com/office/powerpoint/2010/main" xmlns="" val="32591590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Autonomy - UI</a:t>
            </a:r>
            <a:endParaRPr lang="en-US" dirty="0"/>
          </a:p>
        </p:txBody>
      </p:sp>
      <p:sp>
        <p:nvSpPr>
          <p:cNvPr id="3" name="Content Placeholder 2"/>
          <p:cNvSpPr>
            <a:spLocks noGrp="1"/>
          </p:cNvSpPr>
          <p:nvPr>
            <p:ph idx="1"/>
          </p:nvPr>
        </p:nvSpPr>
        <p:spPr/>
        <p:txBody>
          <a:bodyPr>
            <a:normAutofit/>
          </a:bodyPr>
          <a:lstStyle/>
          <a:p>
            <a:r>
              <a:rPr lang="en-US" dirty="0" smtClean="0"/>
              <a:t>Solution</a:t>
            </a:r>
          </a:p>
          <a:p>
            <a:pPr lvl="1"/>
            <a:r>
              <a:rPr lang="en-US" dirty="0" smtClean="0"/>
              <a:t>Browser Side Composition</a:t>
            </a:r>
          </a:p>
          <a:p>
            <a:pPr lvl="2"/>
            <a:r>
              <a:rPr lang="en-US" dirty="0" smtClean="0"/>
              <a:t>JavaScript Ajax to load each section asynchronously</a:t>
            </a:r>
          </a:p>
          <a:p>
            <a:pPr lvl="2"/>
            <a:r>
              <a:rPr lang="en-US" dirty="0" smtClean="0"/>
              <a:t>Each section’s content is provided by each Service</a:t>
            </a:r>
          </a:p>
          <a:p>
            <a:pPr lvl="2"/>
            <a:r>
              <a:rPr lang="en-US" dirty="0" smtClean="0"/>
              <a:t>The UI Layout only define the layout, each service fill in the blank</a:t>
            </a:r>
          </a:p>
          <a:p>
            <a:pPr lvl="2"/>
            <a:r>
              <a:rPr lang="en-US" dirty="0" smtClean="0"/>
              <a:t>E-Bay</a:t>
            </a:r>
          </a:p>
          <a:p>
            <a:pPr lvl="1"/>
            <a:endParaRPr lang="en-US" dirty="0"/>
          </a:p>
        </p:txBody>
      </p:sp>
    </p:spTree>
    <p:extLst>
      <p:ext uri="{BB962C8B-B14F-4D97-AF65-F5344CB8AC3E}">
        <p14:creationId xmlns:p14="http://schemas.microsoft.com/office/powerpoint/2010/main" xmlns="" val="10058300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Autonomy - UI</a:t>
            </a:r>
            <a:endParaRPr lang="en-US" dirty="0"/>
          </a:p>
        </p:txBody>
      </p:sp>
      <p:sp>
        <p:nvSpPr>
          <p:cNvPr id="3" name="Content Placeholder 2"/>
          <p:cNvSpPr>
            <a:spLocks noGrp="1"/>
          </p:cNvSpPr>
          <p:nvPr>
            <p:ph idx="1"/>
          </p:nvPr>
        </p:nvSpPr>
        <p:spPr/>
        <p:txBody>
          <a:bodyPr>
            <a:normAutofit lnSpcReduction="10000"/>
          </a:bodyPr>
          <a:lstStyle/>
          <a:p>
            <a:r>
              <a:rPr lang="en-US" dirty="0" smtClean="0"/>
              <a:t>Solution</a:t>
            </a:r>
          </a:p>
          <a:p>
            <a:pPr lvl="1"/>
            <a:r>
              <a:rPr lang="en-US" dirty="0" smtClean="0"/>
              <a:t>Service Side Composition</a:t>
            </a:r>
          </a:p>
          <a:p>
            <a:pPr lvl="2"/>
            <a:r>
              <a:rPr lang="en-US" dirty="0" smtClean="0"/>
              <a:t>Suitable when SEO is a requirement</a:t>
            </a:r>
          </a:p>
          <a:p>
            <a:pPr lvl="2"/>
            <a:r>
              <a:rPr lang="en-US" dirty="0" smtClean="0"/>
              <a:t>HTTP Request is seen by all services</a:t>
            </a:r>
          </a:p>
          <a:p>
            <a:pPr lvl="2"/>
            <a:r>
              <a:rPr lang="en-US" dirty="0" smtClean="0"/>
              <a:t>Each service register itself as subscriber to the HTTP Request (in ASP.NET this is implemented by </a:t>
            </a:r>
            <a:r>
              <a:rPr lang="en-US" dirty="0" err="1" smtClean="0"/>
              <a:t>HTTPModules</a:t>
            </a:r>
            <a:r>
              <a:rPr lang="en-US" dirty="0" smtClean="0"/>
              <a:t>)</a:t>
            </a:r>
          </a:p>
          <a:p>
            <a:pPr lvl="2"/>
            <a:r>
              <a:rPr lang="en-US" dirty="0" smtClean="0"/>
              <a:t>Each service inject the content</a:t>
            </a:r>
          </a:p>
          <a:p>
            <a:pPr lvl="2"/>
            <a:r>
              <a:rPr lang="en-US" dirty="0" smtClean="0"/>
              <a:t>At the end of the request, all contents are collected asynchronously</a:t>
            </a:r>
          </a:p>
          <a:p>
            <a:pPr lvl="2"/>
            <a:r>
              <a:rPr lang="en-US" dirty="0" smtClean="0"/>
              <a:t>Amazon</a:t>
            </a:r>
          </a:p>
          <a:p>
            <a:pPr lvl="1"/>
            <a:endParaRPr lang="en-US" dirty="0"/>
          </a:p>
        </p:txBody>
      </p:sp>
    </p:spTree>
    <p:extLst>
      <p:ext uri="{BB962C8B-B14F-4D97-AF65-F5344CB8AC3E}">
        <p14:creationId xmlns:p14="http://schemas.microsoft.com/office/powerpoint/2010/main" xmlns="" val="15542825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Share Data Across Services</a:t>
            </a:r>
            <a:endParaRPr lang="en-US" dirty="0"/>
          </a:p>
        </p:txBody>
      </p:sp>
      <p:sp>
        <p:nvSpPr>
          <p:cNvPr id="3" name="Content Placeholder 2"/>
          <p:cNvSpPr>
            <a:spLocks noGrp="1"/>
          </p:cNvSpPr>
          <p:nvPr>
            <p:ph idx="1"/>
          </p:nvPr>
        </p:nvSpPr>
        <p:spPr/>
        <p:txBody>
          <a:bodyPr/>
          <a:lstStyle/>
          <a:p>
            <a:r>
              <a:rPr lang="en-US" dirty="0" smtClean="0"/>
              <a:t>Think from Business Function’s Point of View</a:t>
            </a:r>
          </a:p>
          <a:p>
            <a:pPr lvl="1"/>
            <a:r>
              <a:rPr lang="en-US" dirty="0" smtClean="0"/>
              <a:t>When do you share data?</a:t>
            </a:r>
          </a:p>
          <a:p>
            <a:pPr lvl="1"/>
            <a:r>
              <a:rPr lang="en-US" dirty="0" smtClean="0"/>
              <a:t>How do you share data?</a:t>
            </a:r>
          </a:p>
          <a:p>
            <a:r>
              <a:rPr lang="en-US" dirty="0" smtClean="0"/>
              <a:t>Business unit don’t assume other business unit will always respond on time</a:t>
            </a:r>
          </a:p>
          <a:p>
            <a:r>
              <a:rPr lang="en-US" dirty="0" smtClean="0"/>
              <a:t>Pub-Sub is more nature for SOA</a:t>
            </a:r>
            <a:endParaRPr lang="en-US" dirty="0"/>
          </a:p>
        </p:txBody>
      </p:sp>
    </p:spTree>
    <p:extLst>
      <p:ext uri="{BB962C8B-B14F-4D97-AF65-F5344CB8AC3E}">
        <p14:creationId xmlns:p14="http://schemas.microsoft.com/office/powerpoint/2010/main" xmlns="" val="29183053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Pub-Sub</a:t>
            </a:r>
            <a:endParaRPr lang="en-US" dirty="0"/>
          </a:p>
        </p:txBody>
      </p:sp>
      <p:sp>
        <p:nvSpPr>
          <p:cNvPr id="3" name="Content Placeholder 2"/>
          <p:cNvSpPr>
            <a:spLocks noGrp="1"/>
          </p:cNvSpPr>
          <p:nvPr>
            <p:ph idx="1"/>
          </p:nvPr>
        </p:nvSpPr>
        <p:spPr/>
        <p:txBody>
          <a:bodyPr/>
          <a:lstStyle/>
          <a:p>
            <a:r>
              <a:rPr lang="en-US" dirty="0" smtClean="0"/>
              <a:t>When user place the order, Sales can respond quickly without depend on the response of Pricing or CRM</a:t>
            </a:r>
          </a:p>
          <a:p>
            <a:r>
              <a:rPr lang="en-US" dirty="0" smtClean="0"/>
              <a:t>Pub-Sub</a:t>
            </a:r>
          </a:p>
          <a:p>
            <a:r>
              <a:rPr lang="en-US" dirty="0" smtClean="0"/>
              <a:t>May have </a:t>
            </a:r>
            <a:br>
              <a:rPr lang="en-US" dirty="0" smtClean="0"/>
            </a:br>
            <a:r>
              <a:rPr lang="en-US" dirty="0" smtClean="0"/>
              <a:t>inconsistency of data</a:t>
            </a:r>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343400" y="3505200"/>
            <a:ext cx="4440376" cy="29533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464488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Eventual Consistency </a:t>
            </a:r>
            <a:r>
              <a:rPr lang="en-US" dirty="0" smtClean="0">
                <a:sym typeface="Wingdings" pitchFamily="2" charset="2"/>
              </a:rPr>
              <a:t> </a:t>
            </a:r>
            <a:r>
              <a:rPr lang="en-US" dirty="0" smtClean="0"/>
              <a:t>Flexibility</a:t>
            </a:r>
            <a:endParaRPr lang="en-US" dirty="0"/>
          </a:p>
        </p:txBody>
      </p:sp>
      <p:sp>
        <p:nvSpPr>
          <p:cNvPr id="3" name="Content Placeholder 2"/>
          <p:cNvSpPr>
            <a:spLocks noGrp="1"/>
          </p:cNvSpPr>
          <p:nvPr>
            <p:ph idx="1"/>
          </p:nvPr>
        </p:nvSpPr>
        <p:spPr/>
        <p:txBody>
          <a:bodyPr/>
          <a:lstStyle/>
          <a:p>
            <a:r>
              <a:rPr lang="en-US" dirty="0" smtClean="0"/>
              <a:t>Additional State</a:t>
            </a:r>
          </a:p>
          <a:p>
            <a:pPr lvl="1"/>
            <a:r>
              <a:rPr lang="en-US" dirty="0" smtClean="0"/>
              <a:t>Ex. Temporarily Accepted</a:t>
            </a:r>
          </a:p>
          <a:p>
            <a:pPr lvl="1"/>
            <a:r>
              <a:rPr lang="en-US" dirty="0" smtClean="0"/>
              <a:t>More complex, but more flexible in terms of business opportunities</a:t>
            </a:r>
            <a:endParaRPr lang="en-US" dirty="0"/>
          </a:p>
        </p:txBody>
      </p:sp>
    </p:spTree>
    <p:extLst>
      <p:ext uri="{BB962C8B-B14F-4D97-AF65-F5344CB8AC3E}">
        <p14:creationId xmlns:p14="http://schemas.microsoft.com/office/powerpoint/2010/main" xmlns="" val="18473439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 Means</a:t>
            </a:r>
            <a:endParaRPr lang="en-US" dirty="0"/>
          </a:p>
        </p:txBody>
      </p:sp>
      <p:sp>
        <p:nvSpPr>
          <p:cNvPr id="3" name="Content Placeholder 2"/>
          <p:cNvSpPr>
            <a:spLocks noGrp="1"/>
          </p:cNvSpPr>
          <p:nvPr>
            <p:ph idx="1"/>
          </p:nvPr>
        </p:nvSpPr>
        <p:spPr/>
        <p:txBody>
          <a:bodyPr/>
          <a:lstStyle/>
          <a:p>
            <a:r>
              <a:rPr lang="en-US" dirty="0" smtClean="0"/>
              <a:t>No cross service communication synchronously or blocking the other services</a:t>
            </a:r>
          </a:p>
          <a:p>
            <a:r>
              <a:rPr lang="en-US" dirty="0" smtClean="0"/>
              <a:t>Inside services, it is OK to have tight coupling to enforce data consistency</a:t>
            </a:r>
          </a:p>
          <a:p>
            <a:r>
              <a:rPr lang="en-US" dirty="0" smtClean="0"/>
              <a:t>Use business events to communicate </a:t>
            </a:r>
          </a:p>
          <a:p>
            <a:pPr lvl="1"/>
            <a:r>
              <a:rPr lang="en-US" dirty="0" smtClean="0"/>
              <a:t>Share less data (only IDs)</a:t>
            </a:r>
            <a:endParaRPr lang="en-US" dirty="0"/>
          </a:p>
        </p:txBody>
      </p:sp>
    </p:spTree>
    <p:extLst>
      <p:ext uri="{BB962C8B-B14F-4D97-AF65-F5344CB8AC3E}">
        <p14:creationId xmlns:p14="http://schemas.microsoft.com/office/powerpoint/2010/main" xmlns="" val="816660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Loose Coupling (Design-Time)</a:t>
            </a:r>
            <a:endParaRPr lang="en-US" dirty="0"/>
          </a:p>
        </p:txBody>
      </p:sp>
      <p:sp>
        <p:nvSpPr>
          <p:cNvPr id="3" name="Content Placeholder 2"/>
          <p:cNvSpPr>
            <a:spLocks noGrp="1"/>
          </p:cNvSpPr>
          <p:nvPr>
            <p:ph idx="1"/>
          </p:nvPr>
        </p:nvSpPr>
        <p:spPr/>
        <p:txBody>
          <a:bodyPr>
            <a:normAutofit/>
          </a:bodyPr>
          <a:lstStyle/>
          <a:p>
            <a:r>
              <a:rPr lang="en-US" dirty="0" smtClean="0"/>
              <a:t>Design/Development-Time Coupling</a:t>
            </a:r>
          </a:p>
          <a:p>
            <a:pPr lvl="1"/>
            <a:r>
              <a:rPr lang="en-US" dirty="0" smtClean="0"/>
              <a:t>One party’s change won’t request changes to the other party</a:t>
            </a:r>
          </a:p>
          <a:p>
            <a:pPr lvl="1"/>
            <a:r>
              <a:rPr lang="en-US" dirty="0" smtClean="0"/>
              <a:t>We have good understanding of this</a:t>
            </a:r>
            <a:br>
              <a:rPr lang="en-US" dirty="0" smtClean="0"/>
            </a:br>
            <a:r>
              <a:rPr lang="en-US" dirty="0" smtClean="0"/>
              <a:t>(Not that we have perfected it)</a:t>
            </a:r>
          </a:p>
          <a:p>
            <a:pPr lvl="2"/>
            <a:r>
              <a:rPr lang="en-US" dirty="0" smtClean="0"/>
              <a:t>Data Coupling </a:t>
            </a:r>
            <a:r>
              <a:rPr lang="en-US" dirty="0" smtClean="0">
                <a:sym typeface="Wingdings" pitchFamily="2" charset="2"/>
              </a:rPr>
              <a:t> Contract/Schema </a:t>
            </a:r>
            <a:endParaRPr lang="en-US" dirty="0" smtClean="0"/>
          </a:p>
          <a:p>
            <a:pPr lvl="2"/>
            <a:r>
              <a:rPr lang="en-US" dirty="0" smtClean="0"/>
              <a:t>Platform Coupling </a:t>
            </a:r>
            <a:r>
              <a:rPr lang="en-US" dirty="0" smtClean="0">
                <a:sym typeface="Wingdings" pitchFamily="2" charset="2"/>
              </a:rPr>
              <a:t> Standard</a:t>
            </a:r>
          </a:p>
          <a:p>
            <a:pPr lvl="2"/>
            <a:r>
              <a:rPr lang="en-US" dirty="0" smtClean="0">
                <a:sym typeface="Wingdings" pitchFamily="2" charset="2"/>
              </a:rPr>
              <a:t>Network Coupling  End-Point</a:t>
            </a:r>
          </a:p>
          <a:p>
            <a:pPr lvl="2"/>
            <a:r>
              <a:rPr lang="en-US" dirty="0" smtClean="0">
                <a:sym typeface="Wingdings" pitchFamily="2" charset="2"/>
              </a:rPr>
              <a:t>Behavior Coupling  Policies</a:t>
            </a:r>
            <a:endParaRPr lang="en-US" dirty="0" smtClean="0"/>
          </a:p>
        </p:txBody>
      </p:sp>
    </p:spTree>
    <p:extLst>
      <p:ext uri="{BB962C8B-B14F-4D97-AF65-F5344CB8AC3E}">
        <p14:creationId xmlns:p14="http://schemas.microsoft.com/office/powerpoint/2010/main" xmlns="" val="35492429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Issues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It is OK to deploy different services on the same node</a:t>
            </a:r>
          </a:p>
          <a:p>
            <a:pPr lvl="1"/>
            <a:r>
              <a:rPr lang="en-US" dirty="0" smtClean="0"/>
              <a:t>Each services should have different UI, BL, DAL, DBs though</a:t>
            </a:r>
          </a:p>
          <a:p>
            <a:r>
              <a:rPr lang="en-US" dirty="0" smtClean="0"/>
              <a:t>When to use SOA, when not to use SOA</a:t>
            </a:r>
          </a:p>
          <a:p>
            <a:pPr lvl="1"/>
            <a:r>
              <a:rPr lang="en-US" dirty="0" smtClean="0"/>
              <a:t>Use SOA when multiple domains are involved</a:t>
            </a:r>
          </a:p>
          <a:p>
            <a:pPr lvl="1"/>
            <a:r>
              <a:rPr lang="en-US" dirty="0" smtClean="0"/>
              <a:t>Not determined by the size of the app (team, line of code)</a:t>
            </a:r>
          </a:p>
          <a:p>
            <a:pPr lvl="1"/>
            <a:r>
              <a:rPr lang="en-US" dirty="0" smtClean="0"/>
              <a:t>Small app, if involves multiple domains, still can use SOA to lay good foundation</a:t>
            </a:r>
            <a:endParaRPr lang="en-US" dirty="0"/>
          </a:p>
        </p:txBody>
      </p:sp>
    </p:spTree>
    <p:extLst>
      <p:ext uri="{BB962C8B-B14F-4D97-AF65-F5344CB8AC3E}">
        <p14:creationId xmlns:p14="http://schemas.microsoft.com/office/powerpoint/2010/main" xmlns="" val="11578388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Issues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Each service can be maintained by different teams</a:t>
            </a:r>
          </a:p>
          <a:p>
            <a:pPr lvl="1"/>
            <a:r>
              <a:rPr lang="en-US" dirty="0" smtClean="0"/>
              <a:t>Each team need the full life-cycle management</a:t>
            </a:r>
          </a:p>
          <a:p>
            <a:pPr lvl="1"/>
            <a:r>
              <a:rPr lang="en-US" dirty="0" smtClean="0"/>
              <a:t>Requirement/Testing/</a:t>
            </a:r>
            <a:r>
              <a:rPr lang="en-US" dirty="0" err="1" smtClean="0"/>
              <a:t>Deve</a:t>
            </a:r>
            <a:r>
              <a:rPr lang="en-US" dirty="0" smtClean="0"/>
              <a:t>/Deployment/Operation Team</a:t>
            </a:r>
          </a:p>
          <a:p>
            <a:r>
              <a:rPr lang="en-US" dirty="0" smtClean="0"/>
              <a:t>Services do not have to be IT automated</a:t>
            </a:r>
          </a:p>
          <a:p>
            <a:pPr lvl="1"/>
            <a:r>
              <a:rPr lang="en-US" dirty="0" smtClean="0"/>
              <a:t>Manual process can participate in SOA too</a:t>
            </a:r>
          </a:p>
          <a:p>
            <a:r>
              <a:rPr lang="en-US" dirty="0" smtClean="0"/>
              <a:t>Only share IDs</a:t>
            </a:r>
          </a:p>
          <a:p>
            <a:r>
              <a:rPr lang="en-US" dirty="0" smtClean="0"/>
              <a:t>In requirements if the word ‘WHEN’ is used</a:t>
            </a:r>
            <a:br>
              <a:rPr lang="en-US" dirty="0" smtClean="0"/>
            </a:br>
            <a:r>
              <a:rPr lang="en-US" dirty="0" smtClean="0">
                <a:sym typeface="Wingdings" pitchFamily="2" charset="2"/>
              </a:rPr>
              <a:t> good indication for business events</a:t>
            </a:r>
            <a:r>
              <a:rPr lang="en-US" dirty="0" smtClean="0"/>
              <a:t> …</a:t>
            </a:r>
            <a:endParaRPr lang="en-US" dirty="0"/>
          </a:p>
        </p:txBody>
      </p:sp>
    </p:spTree>
    <p:extLst>
      <p:ext uri="{BB962C8B-B14F-4D97-AF65-F5344CB8AC3E}">
        <p14:creationId xmlns:p14="http://schemas.microsoft.com/office/powerpoint/2010/main" xmlns="" val="35630315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Note: Who Needs Service Bus Anyway</a:t>
            </a:r>
            <a:endParaRPr lang="en-US" dirty="0"/>
          </a:p>
        </p:txBody>
      </p:sp>
      <p:sp>
        <p:nvSpPr>
          <p:cNvPr id="3" name="Content Placeholder 2"/>
          <p:cNvSpPr>
            <a:spLocks noGrp="1"/>
          </p:cNvSpPr>
          <p:nvPr>
            <p:ph idx="1"/>
          </p:nvPr>
        </p:nvSpPr>
        <p:spPr/>
        <p:txBody>
          <a:bodyPr>
            <a:normAutofit lnSpcReduction="10000"/>
          </a:bodyPr>
          <a:lstStyle/>
          <a:p>
            <a:r>
              <a:rPr lang="en-US" dirty="0" smtClean="0"/>
              <a:t>Service Bus</a:t>
            </a:r>
          </a:p>
          <a:p>
            <a:pPr lvl="1"/>
            <a:r>
              <a:rPr lang="en-US" dirty="0" smtClean="0"/>
              <a:t>History: Hub/Spoke vs. Messaging</a:t>
            </a:r>
          </a:p>
          <a:p>
            <a:pPr lvl="1"/>
            <a:r>
              <a:rPr lang="en-US" dirty="0" smtClean="0"/>
              <a:t>Underlying Messaging Pattern</a:t>
            </a:r>
          </a:p>
          <a:p>
            <a:r>
              <a:rPr lang="en-US" dirty="0" smtClean="0"/>
              <a:t>Why Service Bus?</a:t>
            </a:r>
          </a:p>
          <a:p>
            <a:pPr lvl="1"/>
            <a:r>
              <a:rPr lang="en-US" dirty="0" smtClean="0"/>
              <a:t>Reliability</a:t>
            </a:r>
          </a:p>
          <a:p>
            <a:pPr lvl="2"/>
            <a:r>
              <a:rPr lang="en-US" dirty="0" smtClean="0"/>
              <a:t>Durable Message</a:t>
            </a:r>
          </a:p>
          <a:p>
            <a:pPr lvl="2"/>
            <a:r>
              <a:rPr lang="en-US" dirty="0" smtClean="0"/>
              <a:t>Fault Tolerance</a:t>
            </a:r>
          </a:p>
          <a:p>
            <a:pPr lvl="1"/>
            <a:r>
              <a:rPr lang="en-US" dirty="0" smtClean="0"/>
              <a:t>Pub/Sub</a:t>
            </a:r>
          </a:p>
          <a:p>
            <a:pPr lvl="2"/>
            <a:r>
              <a:rPr lang="en-US" dirty="0" smtClean="0"/>
              <a:t>Loose Coupling</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NServiceBus</a:t>
            </a:r>
            <a:r>
              <a:rPr lang="en-US" dirty="0" smtClean="0"/>
              <a:t> Fault Tolerance</a:t>
            </a:r>
            <a:endParaRPr lang="en-US" dirty="0"/>
          </a:p>
        </p:txBody>
      </p:sp>
      <p:sp>
        <p:nvSpPr>
          <p:cNvPr id="3" name="Content Placeholder 2"/>
          <p:cNvSpPr>
            <a:spLocks noGrp="1"/>
          </p:cNvSpPr>
          <p:nvPr>
            <p:ph idx="1"/>
          </p:nvPr>
        </p:nvSpPr>
        <p:spPr/>
        <p:txBody>
          <a:bodyPr>
            <a:normAutofit/>
          </a:bodyPr>
          <a:lstStyle/>
          <a:p>
            <a:r>
              <a:rPr lang="en-US" dirty="0" smtClean="0"/>
              <a:t>Durable Messaging provided by MSMQ</a:t>
            </a:r>
          </a:p>
          <a:p>
            <a:pPr lvl="1"/>
            <a:r>
              <a:rPr lang="en-US" dirty="0" smtClean="0"/>
              <a:t>MSMQ provides the store and send mechanism to ensure the message is delivered to the target queue</a:t>
            </a:r>
          </a:p>
          <a:p>
            <a:pPr lvl="1"/>
            <a:r>
              <a:rPr lang="en-US" dirty="0" smtClean="0"/>
              <a:t>If the target machine is down, the message will stay there until the target machine come back online and process the message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NServiceBus</a:t>
            </a:r>
            <a:r>
              <a:rPr lang="en-US" dirty="0" smtClean="0"/>
              <a:t> Fault Tolerance </a:t>
            </a:r>
            <a:endParaRPr lang="en-US" dirty="0"/>
          </a:p>
        </p:txBody>
      </p:sp>
      <p:sp>
        <p:nvSpPr>
          <p:cNvPr id="3" name="Content Placeholder 2"/>
          <p:cNvSpPr>
            <a:spLocks noGrp="1"/>
          </p:cNvSpPr>
          <p:nvPr>
            <p:ph idx="1"/>
          </p:nvPr>
        </p:nvSpPr>
        <p:spPr/>
        <p:txBody>
          <a:bodyPr>
            <a:normAutofit/>
          </a:bodyPr>
          <a:lstStyle/>
          <a:p>
            <a:r>
              <a:rPr lang="en-US" dirty="0" smtClean="0"/>
              <a:t>DTC Transaction </a:t>
            </a:r>
            <a:endParaRPr lang="en-US" dirty="0" smtClean="0"/>
          </a:p>
          <a:p>
            <a:pPr lvl="1"/>
            <a:r>
              <a:rPr lang="en-US" dirty="0" smtClean="0"/>
              <a:t>If </a:t>
            </a:r>
            <a:r>
              <a:rPr lang="en-US" dirty="0" smtClean="0"/>
              <a:t>the message queue is part of transaction DTC, if the processing App throws an exception: </a:t>
            </a:r>
          </a:p>
          <a:p>
            <a:pPr lvl="1"/>
            <a:r>
              <a:rPr lang="en-US" dirty="0" smtClean="0"/>
              <a:t>The message will go back to the receiving queue and the retry mechanism will start</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NServiceBus</a:t>
            </a:r>
            <a:r>
              <a:rPr lang="en-US" dirty="0" smtClean="0"/>
              <a:t> Fault Tolerance</a:t>
            </a:r>
            <a:endParaRPr lang="en-US" dirty="0"/>
          </a:p>
        </p:txBody>
      </p:sp>
      <p:sp>
        <p:nvSpPr>
          <p:cNvPr id="3" name="Content Placeholder 2"/>
          <p:cNvSpPr>
            <a:spLocks noGrp="1"/>
          </p:cNvSpPr>
          <p:nvPr>
            <p:ph idx="1"/>
          </p:nvPr>
        </p:nvSpPr>
        <p:spPr/>
        <p:txBody>
          <a:bodyPr>
            <a:normAutofit fontScale="92500"/>
          </a:bodyPr>
          <a:lstStyle/>
          <a:p>
            <a:r>
              <a:rPr lang="en-US" dirty="0" smtClean="0"/>
              <a:t>Retry mechanism</a:t>
            </a:r>
          </a:p>
          <a:p>
            <a:pPr lvl="1"/>
            <a:r>
              <a:rPr lang="en-US" dirty="0" smtClean="0"/>
              <a:t>Immediate Retry</a:t>
            </a:r>
          </a:p>
          <a:p>
            <a:pPr lvl="2"/>
            <a:r>
              <a:rPr lang="en-US" dirty="0" smtClean="0"/>
              <a:t>Retry N Times (based on </a:t>
            </a:r>
            <a:r>
              <a:rPr lang="en-US" dirty="0" err="1" smtClean="0"/>
              <a:t>config</a:t>
            </a:r>
            <a:r>
              <a:rPr lang="en-US" dirty="0" smtClean="0"/>
              <a:t>)</a:t>
            </a:r>
          </a:p>
          <a:p>
            <a:pPr lvl="1"/>
            <a:r>
              <a:rPr lang="en-US" dirty="0" smtClean="0"/>
              <a:t>Second Level Retry</a:t>
            </a:r>
          </a:p>
          <a:p>
            <a:pPr lvl="2"/>
            <a:r>
              <a:rPr lang="en-US" dirty="0" smtClean="0"/>
              <a:t>Retry after certain intervals (based on </a:t>
            </a:r>
            <a:r>
              <a:rPr lang="en-US" dirty="0" err="1" smtClean="0"/>
              <a:t>config</a:t>
            </a:r>
            <a:r>
              <a:rPr lang="en-US" dirty="0" smtClean="0"/>
              <a:t>)</a:t>
            </a:r>
          </a:p>
          <a:p>
            <a:pPr lvl="1"/>
            <a:r>
              <a:rPr lang="en-US" dirty="0" smtClean="0"/>
              <a:t>Error Queue &amp; Send-Back-To-Sender</a:t>
            </a:r>
          </a:p>
          <a:p>
            <a:pPr lvl="2"/>
            <a:r>
              <a:rPr lang="en-US" dirty="0" smtClean="0"/>
              <a:t>Centralized Error Queue </a:t>
            </a:r>
            <a:r>
              <a:rPr lang="en-US" dirty="0" smtClean="0">
                <a:sym typeface="Wingdings" pitchFamily="2" charset="2"/>
              </a:rPr>
              <a:t> Easier for </a:t>
            </a:r>
            <a:r>
              <a:rPr lang="en-US" dirty="0" smtClean="0">
                <a:sym typeface="Wingdings" pitchFamily="2" charset="2"/>
              </a:rPr>
              <a:t>Admin</a:t>
            </a:r>
          </a:p>
          <a:p>
            <a:r>
              <a:rPr lang="en-US" dirty="0" smtClean="0">
                <a:sym typeface="Wingdings" pitchFamily="2" charset="2"/>
              </a:rPr>
              <a:t>If the message cannot be de-serialized, it will by-pass all retry and goes directly to error queue</a:t>
            </a:r>
            <a:endParaRPr lang="en-US" dirty="0" smtClean="0"/>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NServiceBus</a:t>
            </a:r>
            <a:r>
              <a:rPr lang="en-US" dirty="0" smtClean="0"/>
              <a:t> Audit</a:t>
            </a:r>
            <a:endParaRPr lang="en-US" dirty="0"/>
          </a:p>
        </p:txBody>
      </p:sp>
      <p:sp>
        <p:nvSpPr>
          <p:cNvPr id="3" name="Content Placeholder 2"/>
          <p:cNvSpPr>
            <a:spLocks noGrp="1"/>
          </p:cNvSpPr>
          <p:nvPr>
            <p:ph idx="1"/>
          </p:nvPr>
        </p:nvSpPr>
        <p:spPr/>
        <p:txBody>
          <a:bodyPr/>
          <a:lstStyle/>
          <a:p>
            <a:r>
              <a:rPr lang="en-US" dirty="0" smtClean="0"/>
              <a:t>You can set </a:t>
            </a:r>
            <a:r>
              <a:rPr lang="en-US" dirty="0" err="1" smtClean="0"/>
              <a:t>ForwardReceivedMessagesTo</a:t>
            </a:r>
            <a:r>
              <a:rPr lang="en-US" dirty="0" smtClean="0"/>
              <a:t> on the end point to allow auditing to a centralized location or an auditing app</a:t>
            </a:r>
            <a:endParaRPr lang="en-US" dirty="0"/>
          </a:p>
        </p:txBody>
      </p:sp>
      <p:pic>
        <p:nvPicPr>
          <p:cNvPr id="1026" name="Picture 2" descr="System level queue configuration"/>
          <p:cNvPicPr>
            <a:picLocks noChangeAspect="1" noChangeArrowheads="1"/>
          </p:cNvPicPr>
          <p:nvPr/>
        </p:nvPicPr>
        <p:blipFill>
          <a:blip r:embed="rId2" cstate="print"/>
          <a:srcRect/>
          <a:stretch>
            <a:fillRect/>
          </a:stretch>
        </p:blipFill>
        <p:spPr bwMode="auto">
          <a:xfrm>
            <a:off x="5105400" y="3581400"/>
            <a:ext cx="2809875" cy="2171701"/>
          </a:xfrm>
          <a:prstGeom prst="rect">
            <a:avLst/>
          </a:prstGeom>
          <a:noFill/>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NServiceBus</a:t>
            </a:r>
            <a:r>
              <a:rPr lang="en-US" dirty="0" smtClean="0"/>
              <a:t> Pub/Sub</a:t>
            </a:r>
            <a:endParaRPr lang="en-US" dirty="0"/>
          </a:p>
        </p:txBody>
      </p:sp>
      <p:sp>
        <p:nvSpPr>
          <p:cNvPr id="3" name="Content Placeholder 2"/>
          <p:cNvSpPr>
            <a:spLocks noGrp="1"/>
          </p:cNvSpPr>
          <p:nvPr>
            <p:ph idx="1"/>
          </p:nvPr>
        </p:nvSpPr>
        <p:spPr>
          <a:xfrm>
            <a:off x="457200" y="1600200"/>
            <a:ext cx="5943600" cy="4525963"/>
          </a:xfrm>
        </p:spPr>
        <p:txBody>
          <a:bodyPr>
            <a:normAutofit/>
          </a:bodyPr>
          <a:lstStyle/>
          <a:p>
            <a:r>
              <a:rPr lang="en-US" dirty="0" smtClean="0"/>
              <a:t>Click on the component that publish the event</a:t>
            </a:r>
          </a:p>
          <a:p>
            <a:pPr lvl="1"/>
            <a:r>
              <a:rPr lang="en-US" dirty="0" smtClean="0"/>
              <a:t>Select </a:t>
            </a:r>
            <a:r>
              <a:rPr lang="en-US" dirty="0" smtClean="0"/>
              <a:t>"Publish Event</a:t>
            </a:r>
            <a:r>
              <a:rPr lang="en-US" dirty="0" smtClean="0"/>
              <a:t>...”</a:t>
            </a:r>
          </a:p>
          <a:p>
            <a:pPr lvl="1"/>
            <a:r>
              <a:rPr lang="en-US" dirty="0" smtClean="0"/>
              <a:t>Set Name “</a:t>
            </a:r>
            <a:r>
              <a:rPr lang="en-US" dirty="0" err="1" smtClean="0"/>
              <a:t>OrderAccepted</a:t>
            </a:r>
            <a:r>
              <a:rPr lang="en-US" dirty="0" smtClean="0"/>
              <a:t>”</a:t>
            </a:r>
          </a:p>
          <a:p>
            <a:r>
              <a:rPr lang="en-US" dirty="0" smtClean="0"/>
              <a:t>Create Subscriber</a:t>
            </a:r>
          </a:p>
          <a:p>
            <a:pPr lvl="1"/>
            <a:r>
              <a:rPr lang="en-US" dirty="0" smtClean="0"/>
              <a:t>Add subscriber ‘Billing’</a:t>
            </a:r>
          </a:p>
          <a:p>
            <a:pPr lvl="1"/>
            <a:r>
              <a:rPr lang="en-US" dirty="0" smtClean="0"/>
              <a:t>This will create a new Service</a:t>
            </a:r>
          </a:p>
          <a:p>
            <a:endParaRPr lang="en-US" dirty="0"/>
          </a:p>
        </p:txBody>
      </p:sp>
      <p:pic>
        <p:nvPicPr>
          <p:cNvPr id="70661" name="Picture 5"/>
          <p:cNvPicPr>
            <a:picLocks noChangeAspect="1" noChangeArrowheads="1"/>
          </p:cNvPicPr>
          <p:nvPr/>
        </p:nvPicPr>
        <p:blipFill>
          <a:blip r:embed="rId2" cstate="print"/>
          <a:srcRect/>
          <a:stretch>
            <a:fillRect/>
          </a:stretch>
        </p:blipFill>
        <p:spPr bwMode="auto">
          <a:xfrm>
            <a:off x="6238875" y="2057400"/>
            <a:ext cx="2905125" cy="1087079"/>
          </a:xfrm>
          <a:prstGeom prst="rect">
            <a:avLst/>
          </a:prstGeom>
          <a:noFill/>
          <a:ln w="9525">
            <a:noFill/>
            <a:miter lim="800000"/>
            <a:headEnd/>
            <a:tailEnd/>
          </a:ln>
        </p:spPr>
      </p:pic>
      <p:pic>
        <p:nvPicPr>
          <p:cNvPr id="70662" name="Picture 6"/>
          <p:cNvPicPr>
            <a:picLocks noChangeAspect="1" noChangeArrowheads="1"/>
          </p:cNvPicPr>
          <p:nvPr/>
        </p:nvPicPr>
        <p:blipFill>
          <a:blip r:embed="rId3" cstate="print"/>
          <a:srcRect/>
          <a:stretch>
            <a:fillRect/>
          </a:stretch>
        </p:blipFill>
        <p:spPr bwMode="auto">
          <a:xfrm>
            <a:off x="6298230" y="4038600"/>
            <a:ext cx="2703919" cy="2528888"/>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NServiceBus</a:t>
            </a:r>
            <a:r>
              <a:rPr lang="en-US" dirty="0" smtClean="0"/>
              <a:t> Pub/Sub</a:t>
            </a:r>
            <a:endParaRPr lang="en-US" dirty="0"/>
          </a:p>
        </p:txBody>
      </p:sp>
      <p:sp>
        <p:nvSpPr>
          <p:cNvPr id="3" name="Content Placeholder 2"/>
          <p:cNvSpPr>
            <a:spLocks noGrp="1"/>
          </p:cNvSpPr>
          <p:nvPr>
            <p:ph idx="1"/>
          </p:nvPr>
        </p:nvSpPr>
        <p:spPr>
          <a:xfrm>
            <a:off x="457200" y="1600200"/>
            <a:ext cx="5943600" cy="4525963"/>
          </a:xfrm>
        </p:spPr>
        <p:txBody>
          <a:bodyPr>
            <a:normAutofit/>
          </a:bodyPr>
          <a:lstStyle/>
          <a:p>
            <a:r>
              <a:rPr lang="en-US" dirty="0" smtClean="0"/>
              <a:t>Add a new endpoint ‘</a:t>
            </a:r>
            <a:r>
              <a:rPr lang="en-US" dirty="0" err="1" smtClean="0"/>
              <a:t>BillingProcessingApp</a:t>
            </a:r>
            <a:r>
              <a:rPr lang="en-US" dirty="0" smtClean="0"/>
              <a:t>’</a:t>
            </a:r>
          </a:p>
          <a:p>
            <a:r>
              <a:rPr lang="en-US" dirty="0" smtClean="0"/>
              <a:t>Deploy the component to the new endpoint</a:t>
            </a:r>
          </a:p>
          <a:p>
            <a:r>
              <a:rPr lang="en-US" dirty="0" smtClean="0"/>
              <a:t>To publish the event:</a:t>
            </a:r>
            <a:br>
              <a:rPr lang="en-US" dirty="0" smtClean="0"/>
            </a:br>
            <a:r>
              <a:rPr lang="en-US" dirty="0" err="1" smtClean="0"/>
              <a:t>Bus.Publish</a:t>
            </a:r>
            <a:r>
              <a:rPr lang="en-US" dirty="0" smtClean="0"/>
              <a:t>&lt;</a:t>
            </a:r>
            <a:r>
              <a:rPr lang="en-US" dirty="0" err="1" smtClean="0"/>
              <a:t>OrderAccepted</a:t>
            </a:r>
            <a:r>
              <a:rPr lang="en-US" dirty="0" smtClean="0"/>
              <a:t>&gt;();</a:t>
            </a:r>
          </a:p>
          <a:p>
            <a:endParaRPr lang="en-US" dirty="0"/>
          </a:p>
        </p:txBody>
      </p:sp>
      <p:pic>
        <p:nvPicPr>
          <p:cNvPr id="71682" name="Picture 2" descr="Full Solution Builder"/>
          <p:cNvPicPr>
            <a:picLocks noChangeAspect="1" noChangeArrowheads="1"/>
          </p:cNvPicPr>
          <p:nvPr/>
        </p:nvPicPr>
        <p:blipFill>
          <a:blip r:embed="rId2" cstate="print"/>
          <a:srcRect/>
          <a:stretch>
            <a:fillRect/>
          </a:stretch>
        </p:blipFill>
        <p:spPr bwMode="auto">
          <a:xfrm>
            <a:off x="6553200" y="1066800"/>
            <a:ext cx="2064456" cy="4886326"/>
          </a:xfrm>
          <a:prstGeom prst="rect">
            <a:avLst/>
          </a:prstGeom>
          <a:noFill/>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NServiceBus</a:t>
            </a:r>
            <a:r>
              <a:rPr lang="en-US" dirty="0" smtClean="0"/>
              <a:t> Pub/Sub Diagrams</a:t>
            </a:r>
            <a:endParaRPr lang="en-US" dirty="0"/>
          </a:p>
        </p:txBody>
      </p:sp>
      <p:sp>
        <p:nvSpPr>
          <p:cNvPr id="7" name="Vertical Text Placeholder 6"/>
          <p:cNvSpPr>
            <a:spLocks noGrp="1"/>
          </p:cNvSpPr>
          <p:nvPr>
            <p:ph type="body" orient="vert" idx="1"/>
          </p:nvPr>
        </p:nvSpPr>
        <p:spPr/>
        <p:txBody>
          <a:bodyPr vert="horz"/>
          <a:lstStyle/>
          <a:p>
            <a:r>
              <a:rPr lang="en-US" dirty="0" err="1" smtClean="0"/>
              <a:t>MVCSalesApp</a:t>
            </a:r>
            <a:endParaRPr lang="en-US" dirty="0" smtClean="0"/>
          </a:p>
          <a:p>
            <a:endParaRPr lang="en-US" dirty="0" smtClean="0"/>
          </a:p>
          <a:p>
            <a:endParaRPr lang="en-US" dirty="0" smtClean="0"/>
          </a:p>
          <a:p>
            <a:r>
              <a:rPr lang="en-US" dirty="0" err="1" smtClean="0"/>
              <a:t>BackendProcessingApp</a:t>
            </a:r>
            <a:endParaRPr lang="en-US" dirty="0" smtClean="0"/>
          </a:p>
          <a:p>
            <a:endParaRPr lang="en-US" dirty="0" smtClean="0"/>
          </a:p>
          <a:p>
            <a:endParaRPr lang="en-US" dirty="0" smtClean="0"/>
          </a:p>
          <a:p>
            <a:r>
              <a:rPr lang="en-US" dirty="0" err="1" smtClean="0"/>
              <a:t>BillingProcessingApp</a:t>
            </a:r>
            <a:endParaRPr lang="en-US" dirty="0"/>
          </a:p>
        </p:txBody>
      </p:sp>
      <p:pic>
        <p:nvPicPr>
          <p:cNvPr id="72707" name="Picture 3"/>
          <p:cNvPicPr>
            <a:picLocks noGrp="1" noChangeAspect="1" noChangeArrowheads="1"/>
          </p:cNvPicPr>
          <p:nvPr>
            <p:ph idx="4294967295"/>
          </p:nvPr>
        </p:nvPicPr>
        <p:blipFill>
          <a:blip r:embed="rId2" cstate="print"/>
          <a:srcRect/>
          <a:stretch>
            <a:fillRect/>
          </a:stretch>
        </p:blipFill>
        <p:spPr bwMode="auto">
          <a:xfrm>
            <a:off x="5334000" y="3429000"/>
            <a:ext cx="2900362" cy="850900"/>
          </a:xfrm>
          <a:prstGeom prst="rect">
            <a:avLst/>
          </a:prstGeom>
          <a:noFill/>
          <a:ln w="9525">
            <a:noFill/>
            <a:miter lim="800000"/>
            <a:headEnd/>
            <a:tailEnd/>
          </a:ln>
        </p:spPr>
      </p:pic>
      <p:pic>
        <p:nvPicPr>
          <p:cNvPr id="72706" name="Picture 2"/>
          <p:cNvPicPr>
            <a:picLocks noChangeAspect="1" noChangeArrowheads="1"/>
          </p:cNvPicPr>
          <p:nvPr/>
        </p:nvPicPr>
        <p:blipFill>
          <a:blip r:embed="rId3" cstate="print"/>
          <a:srcRect/>
          <a:stretch>
            <a:fillRect/>
          </a:stretch>
        </p:blipFill>
        <p:spPr bwMode="auto">
          <a:xfrm>
            <a:off x="4343400" y="1524000"/>
            <a:ext cx="2176463" cy="1027035"/>
          </a:xfrm>
          <a:prstGeom prst="rect">
            <a:avLst/>
          </a:prstGeom>
          <a:noFill/>
          <a:ln w="9525">
            <a:noFill/>
            <a:miter lim="800000"/>
            <a:headEnd/>
            <a:tailEnd/>
          </a:ln>
        </p:spPr>
      </p:pic>
      <p:pic>
        <p:nvPicPr>
          <p:cNvPr id="72708" name="Picture 4"/>
          <p:cNvPicPr>
            <a:picLocks noChangeAspect="1" noChangeArrowheads="1"/>
          </p:cNvPicPr>
          <p:nvPr/>
        </p:nvPicPr>
        <p:blipFill>
          <a:blip r:embed="rId4" cstate="print"/>
          <a:srcRect/>
          <a:stretch>
            <a:fillRect/>
          </a:stretch>
        </p:blipFill>
        <p:spPr bwMode="auto">
          <a:xfrm>
            <a:off x="4953000" y="5029200"/>
            <a:ext cx="2214563" cy="100662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Loose Coupling (Run-Time)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Run-Time Coupling</a:t>
            </a:r>
          </a:p>
          <a:p>
            <a:pPr lvl="1"/>
            <a:r>
              <a:rPr lang="en-US" dirty="0" smtClean="0"/>
              <a:t>One party’s error won’t cause the other party to error</a:t>
            </a:r>
          </a:p>
          <a:p>
            <a:pPr lvl="1"/>
            <a:r>
              <a:rPr lang="en-US" dirty="0" smtClean="0"/>
              <a:t>Related to Run-Time aspects of services:</a:t>
            </a:r>
          </a:p>
          <a:p>
            <a:pPr lvl="2"/>
            <a:r>
              <a:rPr lang="en-US" dirty="0" smtClean="0"/>
              <a:t>Availability, reliability, robustness, scalability</a:t>
            </a:r>
          </a:p>
          <a:p>
            <a:r>
              <a:rPr lang="en-US" dirty="0" smtClean="0"/>
              <a:t>Run-Time Autonomous Services</a:t>
            </a:r>
          </a:p>
          <a:p>
            <a:pPr lvl="1"/>
            <a:r>
              <a:rPr lang="en-US" dirty="0"/>
              <a:t>a service whose ability to function is not controlled or inhibited by other </a:t>
            </a:r>
            <a:r>
              <a:rPr lang="en-US" dirty="0" smtClean="0"/>
              <a:t>services</a:t>
            </a:r>
          </a:p>
          <a:p>
            <a:pPr lvl="1"/>
            <a:r>
              <a:rPr lang="en-US" dirty="0" smtClean="0"/>
              <a:t>self-governing</a:t>
            </a:r>
            <a:r>
              <a:rPr lang="en-US" dirty="0"/>
              <a:t>, self-controlling, independent, self-contained, and free from external control and constraint</a:t>
            </a:r>
          </a:p>
        </p:txBody>
      </p:sp>
    </p:spTree>
    <p:extLst>
      <p:ext uri="{BB962C8B-B14F-4D97-AF65-F5344CB8AC3E}">
        <p14:creationId xmlns:p14="http://schemas.microsoft.com/office/powerpoint/2010/main" xmlns="" val="22242381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NSeviceBus</a:t>
            </a:r>
            <a:r>
              <a:rPr lang="en-US" dirty="0" smtClean="0"/>
              <a:t> vs. RPC</a:t>
            </a:r>
            <a:endParaRPr lang="en-US" dirty="0"/>
          </a:p>
        </p:txBody>
      </p:sp>
      <p:sp>
        <p:nvSpPr>
          <p:cNvPr id="5" name="Content Placeholder 4"/>
          <p:cNvSpPr>
            <a:spLocks noGrp="1"/>
          </p:cNvSpPr>
          <p:nvPr>
            <p:ph idx="1"/>
          </p:nvPr>
        </p:nvSpPr>
        <p:spPr/>
        <p:txBody>
          <a:bodyPr>
            <a:normAutofit/>
          </a:bodyPr>
          <a:lstStyle/>
          <a:p>
            <a:r>
              <a:rPr lang="en-US" dirty="0" smtClean="0"/>
              <a:t>RPC: Remote Procedural Call</a:t>
            </a:r>
          </a:p>
          <a:p>
            <a:pPr lvl="1"/>
            <a:r>
              <a:rPr lang="en-US" dirty="0" smtClean="0"/>
              <a:t>Abstract out the ‘remote-</a:t>
            </a:r>
            <a:r>
              <a:rPr lang="en-US" dirty="0" err="1" smtClean="0"/>
              <a:t>ness</a:t>
            </a:r>
            <a:r>
              <a:rPr lang="en-US" dirty="0" smtClean="0"/>
              <a:t>’</a:t>
            </a:r>
          </a:p>
          <a:p>
            <a:pPr lvl="1"/>
            <a:r>
              <a:rPr lang="en-US" dirty="0" smtClean="0"/>
              <a:t>Call remote process just if it is a local method (same stack)</a:t>
            </a:r>
          </a:p>
          <a:p>
            <a:pPr lvl="1"/>
            <a:r>
              <a:rPr lang="en-US" dirty="0" smtClean="0"/>
              <a:t>Problem: coupling</a:t>
            </a:r>
          </a:p>
          <a:p>
            <a:pPr lvl="2"/>
            <a:r>
              <a:rPr lang="en-US" dirty="0" smtClean="0"/>
              <a:t>Design time</a:t>
            </a:r>
          </a:p>
          <a:p>
            <a:pPr lvl="2"/>
            <a:r>
              <a:rPr lang="en-US" dirty="0" smtClean="0"/>
              <a:t>Runtime</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Calling WCF/Web Service</a:t>
            </a:r>
            <a:endParaRPr lang="en-US" dirty="0"/>
          </a:p>
        </p:txBody>
      </p:sp>
      <p:sp>
        <p:nvSpPr>
          <p:cNvPr id="3" name="Content Placeholder 2"/>
          <p:cNvSpPr>
            <a:spLocks noGrp="1"/>
          </p:cNvSpPr>
          <p:nvPr>
            <p:ph idx="1"/>
          </p:nvPr>
        </p:nvSpPr>
        <p:spPr/>
        <p:txBody>
          <a:bodyPr>
            <a:normAutofit fontScale="85000" lnSpcReduction="20000"/>
          </a:bodyPr>
          <a:lstStyle/>
          <a:p>
            <a:r>
              <a:rPr lang="en-US" sz="3800" dirty="0" smtClean="0"/>
              <a:t>Calling web/</a:t>
            </a:r>
            <a:r>
              <a:rPr lang="en-US" sz="3800" dirty="0" err="1" smtClean="0"/>
              <a:t>wcf</a:t>
            </a:r>
            <a:r>
              <a:rPr lang="en-US" sz="3800" dirty="0" smtClean="0"/>
              <a:t> </a:t>
            </a:r>
            <a:r>
              <a:rPr lang="en-US" sz="3800" dirty="0" smtClean="0"/>
              <a:t>services </a:t>
            </a:r>
            <a:endParaRPr lang="en-US" sz="3800" dirty="0" smtClean="0"/>
          </a:p>
          <a:p>
            <a:pPr lvl="1"/>
            <a:r>
              <a:rPr lang="en-US" dirty="0" smtClean="0"/>
              <a:t>As part of message </a:t>
            </a:r>
            <a:r>
              <a:rPr lang="en-US" dirty="0" smtClean="0"/>
              <a:t>handling </a:t>
            </a:r>
            <a:r>
              <a:rPr lang="en-US" dirty="0" smtClean="0"/>
              <a:t>logic where </a:t>
            </a:r>
            <a:r>
              <a:rPr lang="en-US" dirty="0" smtClean="0"/>
              <a:t>that logic is also updating transactional resources like a database, the best practice is to split that up into two endpoints. </a:t>
            </a:r>
          </a:p>
          <a:p>
            <a:pPr lvl="1"/>
            <a:r>
              <a:rPr lang="en-US" dirty="0" smtClean="0"/>
              <a:t>In the case where you don't require a response from the web/</a:t>
            </a:r>
            <a:r>
              <a:rPr lang="en-US" dirty="0" err="1" smtClean="0"/>
              <a:t>wcf</a:t>
            </a:r>
            <a:r>
              <a:rPr lang="en-US" dirty="0" smtClean="0"/>
              <a:t> service, have the first endpoint publish an event that the second endpoint is subscribed to (</a:t>
            </a:r>
            <a:r>
              <a:rPr lang="en-US" dirty="0" smtClean="0">
                <a:hlinkClick r:id="rId2"/>
              </a:rPr>
              <a:t>more </a:t>
            </a:r>
            <a:r>
              <a:rPr lang="en-US" dirty="0" err="1" smtClean="0">
                <a:hlinkClick r:id="rId2"/>
              </a:rPr>
              <a:t>faq</a:t>
            </a:r>
            <a:r>
              <a:rPr lang="en-US" dirty="0" smtClean="0">
                <a:hlinkClick r:id="rId2"/>
              </a:rPr>
              <a:t> info</a:t>
            </a:r>
            <a:r>
              <a:rPr lang="en-US" dirty="0" smtClean="0"/>
              <a:t>) and have the second endpoint call the web/</a:t>
            </a:r>
            <a:r>
              <a:rPr lang="en-US" dirty="0" err="1" smtClean="0"/>
              <a:t>wcf</a:t>
            </a:r>
            <a:r>
              <a:rPr lang="en-US" dirty="0" smtClean="0"/>
              <a:t> service. </a:t>
            </a:r>
          </a:p>
          <a:p>
            <a:pPr lvl="1"/>
            <a:r>
              <a:rPr lang="en-US" dirty="0" smtClean="0"/>
              <a:t>In the case where you do need a response from the web/</a:t>
            </a:r>
            <a:r>
              <a:rPr lang="en-US" dirty="0" err="1" smtClean="0"/>
              <a:t>wcf</a:t>
            </a:r>
            <a:r>
              <a:rPr lang="en-US" dirty="0" smtClean="0"/>
              <a:t> service, turn the first endpoint into a </a:t>
            </a:r>
            <a:r>
              <a:rPr lang="en-US" dirty="0" smtClean="0">
                <a:hlinkClick r:id="rId3"/>
              </a:rPr>
              <a:t>saga</a:t>
            </a:r>
            <a:r>
              <a:rPr lang="en-US" dirty="0" smtClean="0"/>
              <a:t> that sends (not publishes) a message to the second endpoint, which calls the web/</a:t>
            </a:r>
            <a:r>
              <a:rPr lang="en-US" dirty="0" err="1" smtClean="0"/>
              <a:t>wcf</a:t>
            </a:r>
            <a:r>
              <a:rPr lang="en-US" dirty="0" smtClean="0"/>
              <a:t> service and </a:t>
            </a:r>
            <a:r>
              <a:rPr lang="en-US" dirty="0" smtClean="0">
                <a:hlinkClick r:id="rId4"/>
              </a:rPr>
              <a:t>replies</a:t>
            </a:r>
            <a:r>
              <a:rPr lang="en-US" dirty="0" smtClean="0"/>
              <a:t> with a response, that is handled by the saga in the first endpoint. </a:t>
            </a:r>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Availability by </a:t>
            </a:r>
            <a:r>
              <a:rPr lang="en-US" dirty="0" err="1" smtClean="0"/>
              <a:t>Udi</a:t>
            </a:r>
            <a:r>
              <a:rPr lang="en-US" dirty="0" smtClean="0"/>
              <a:t> </a:t>
            </a:r>
            <a:r>
              <a:rPr lang="en-US" dirty="0" err="1" smtClean="0"/>
              <a:t>Dahan</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smtClean="0">
                <a:hlinkClick r:id="rId2"/>
              </a:rPr>
              <a:t>://</a:t>
            </a:r>
            <a:r>
              <a:rPr lang="en-US" smtClean="0">
                <a:hlinkClick r:id="rId2"/>
              </a:rPr>
              <a:t>vimeo.com/6222577#at=0</a:t>
            </a:r>
            <a:endParaRPr lang="en-US"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Run-Time </a:t>
            </a:r>
            <a:r>
              <a:rPr lang="en-US" dirty="0" smtClean="0"/>
              <a:t>Autonomy – The Problem</a:t>
            </a:r>
            <a:endParaRPr lang="en-US" dirty="0"/>
          </a:p>
        </p:txBody>
      </p:sp>
      <p:sp>
        <p:nvSpPr>
          <p:cNvPr id="3" name="Content Placeholder 2"/>
          <p:cNvSpPr>
            <a:spLocks noGrp="1"/>
          </p:cNvSpPr>
          <p:nvPr>
            <p:ph idx="1"/>
          </p:nvPr>
        </p:nvSpPr>
        <p:spPr>
          <a:xfrm>
            <a:off x="420540" y="2819400"/>
            <a:ext cx="3465660" cy="3124200"/>
          </a:xfrm>
        </p:spPr>
        <p:txBody>
          <a:bodyPr>
            <a:normAutofit fontScale="92500" lnSpcReduction="20000"/>
          </a:bodyPr>
          <a:lstStyle/>
          <a:p>
            <a:r>
              <a:rPr lang="en-US" dirty="0" smtClean="0"/>
              <a:t>Service A is not Autonomous</a:t>
            </a:r>
          </a:p>
          <a:p>
            <a:pPr lvl="1"/>
            <a:r>
              <a:rPr lang="en-US" dirty="0" smtClean="0"/>
              <a:t>Rely on Service B to be available</a:t>
            </a:r>
          </a:p>
          <a:p>
            <a:pPr lvl="1"/>
            <a:r>
              <a:rPr lang="en-US" dirty="0"/>
              <a:t>Rely on </a:t>
            </a:r>
            <a:r>
              <a:rPr lang="en-US" dirty="0" smtClean="0"/>
              <a:t>Service B to be </a:t>
            </a:r>
            <a:r>
              <a:rPr lang="en-US" dirty="0" err="1" smtClean="0"/>
              <a:t>performant</a:t>
            </a:r>
            <a:endParaRPr lang="en-US" dirty="0" smtClean="0"/>
          </a:p>
          <a:p>
            <a:pPr lvl="1"/>
            <a:r>
              <a:rPr lang="en-US" dirty="0"/>
              <a:t>Rely on </a:t>
            </a:r>
            <a:r>
              <a:rPr lang="en-US" dirty="0" smtClean="0"/>
              <a:t>Service B to be correct</a:t>
            </a:r>
          </a:p>
          <a:p>
            <a:pPr lvl="1"/>
            <a:endParaRPr lang="en-US" dirty="0"/>
          </a:p>
        </p:txBody>
      </p:sp>
      <p:pic>
        <p:nvPicPr>
          <p:cNvPr id="1026" name="Picture 2" descr="http://msdn.microsoft.com/en-us/library/Bb245672.jour8autonomous01l(l=en-us).gi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49186" y="1524000"/>
            <a:ext cx="4832863" cy="37338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70081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Run-Time </a:t>
            </a:r>
            <a:r>
              <a:rPr lang="en-US" dirty="0" smtClean="0"/>
              <a:t>Autonomy – Solution 1</a:t>
            </a:r>
            <a:endParaRPr lang="en-US" dirty="0"/>
          </a:p>
        </p:txBody>
      </p:sp>
      <p:pic>
        <p:nvPicPr>
          <p:cNvPr id="3074" name="Picture 2" descr="http://msdn.microsoft.com/en-us/library/Bb245672.jour8autonomous02l(l=en-us).gi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52600" y="1143000"/>
            <a:ext cx="5781675" cy="539115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79396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Run-Time </a:t>
            </a:r>
            <a:r>
              <a:rPr lang="en-US" dirty="0" smtClean="0"/>
              <a:t>Autonomy – Solution 2</a:t>
            </a:r>
            <a:endParaRPr lang="en-US" dirty="0"/>
          </a:p>
        </p:txBody>
      </p:sp>
      <p:pic>
        <p:nvPicPr>
          <p:cNvPr id="2050" name="Picture 2" descr="http://msdn.microsoft.com/en-us/library/Bb245672.jour8autonomous01l(l=en-us).gi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24000" y="1371600"/>
            <a:ext cx="6115050" cy="47244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29208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18215</TotalTime>
  <Words>2145</Words>
  <Application>Microsoft Office PowerPoint</Application>
  <PresentationFormat>On-screen Show (4:3)</PresentationFormat>
  <Paragraphs>413</Paragraphs>
  <Slides>62</Slides>
  <Notes>0</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Office Theme</vt:lpstr>
      <vt:lpstr>SOA, DDD, CQRS, CAP/BASE, and NServiceBus</vt:lpstr>
      <vt:lpstr>System</vt:lpstr>
      <vt:lpstr>Availability</vt:lpstr>
      <vt:lpstr>Reliability</vt:lpstr>
      <vt:lpstr>Loose Coupling (Design-Time)</vt:lpstr>
      <vt:lpstr>Loose Coupling (Run-Time)</vt:lpstr>
      <vt:lpstr>Run-Time Autonomy – The Problem</vt:lpstr>
      <vt:lpstr>Run-Time Autonomy – Solution 1</vt:lpstr>
      <vt:lpstr>Run-Time Autonomy – Solution 2</vt:lpstr>
      <vt:lpstr>UI Autonomy (Draft)</vt:lpstr>
      <vt:lpstr>Transaction</vt:lpstr>
      <vt:lpstr>Domain Driven Design</vt:lpstr>
      <vt:lpstr>SOA Conceptual Model</vt:lpstr>
      <vt:lpstr>SOA Defined</vt:lpstr>
      <vt:lpstr>End Point</vt:lpstr>
      <vt:lpstr>NServiceBus – Get Started</vt:lpstr>
      <vt:lpstr>NServiceBus – File/New</vt:lpstr>
      <vt:lpstr>NServiceBus – File/New</vt:lpstr>
      <vt:lpstr>NServiceBus – New Web UI</vt:lpstr>
      <vt:lpstr>NServiceBus – Backend Service</vt:lpstr>
      <vt:lpstr>NServiceBus – Create Service</vt:lpstr>
      <vt:lpstr>NServiceBus – Add Command-Type Contract</vt:lpstr>
      <vt:lpstr>NServiceBus – Add Command-Type Contract</vt:lpstr>
      <vt:lpstr>NServiceBus – Deploy to EndPoint</vt:lpstr>
      <vt:lpstr>NServiceBus – Deploy to Endpoint</vt:lpstr>
      <vt:lpstr>NServiceBus – Durable Messaging</vt:lpstr>
      <vt:lpstr>NServiceBus – Fault Tolerance</vt:lpstr>
      <vt:lpstr>CAP Theorem – BASE vs. ACID</vt:lpstr>
      <vt:lpstr>CAP Theorem</vt:lpstr>
      <vt:lpstr>Consistency</vt:lpstr>
      <vt:lpstr>Availability</vt:lpstr>
      <vt:lpstr>Tolerance to Partition</vt:lpstr>
      <vt:lpstr>No Partitions</vt:lpstr>
      <vt:lpstr>SOA</vt:lpstr>
      <vt:lpstr>SOA</vt:lpstr>
      <vt:lpstr>What is SOA then?</vt:lpstr>
      <vt:lpstr>SOA Conceptual Model</vt:lpstr>
      <vt:lpstr>Microsoft’s Tenets of SOA</vt:lpstr>
      <vt:lpstr>SOA’s Promises</vt:lpstr>
      <vt:lpstr>How to Find Autonomous Services</vt:lpstr>
      <vt:lpstr>Autonomous Service</vt:lpstr>
      <vt:lpstr>Service Autonomy - DB</vt:lpstr>
      <vt:lpstr>Service Autonomy - UI</vt:lpstr>
      <vt:lpstr>Service Autonomy - UI</vt:lpstr>
      <vt:lpstr>Service Autonomy - UI</vt:lpstr>
      <vt:lpstr>How to Share Data Across Services</vt:lpstr>
      <vt:lpstr>Example of Pub-Sub</vt:lpstr>
      <vt:lpstr>Eventual Consistency  Flexibility</vt:lpstr>
      <vt:lpstr>SOA Means</vt:lpstr>
      <vt:lpstr>Other Issues</vt:lpstr>
      <vt:lpstr>Other Issues</vt:lpstr>
      <vt:lpstr>Note: Who Needs Service Bus Anyway</vt:lpstr>
      <vt:lpstr>NServiceBus Fault Tolerance</vt:lpstr>
      <vt:lpstr>NServiceBus Fault Tolerance </vt:lpstr>
      <vt:lpstr>NServiceBus Fault Tolerance</vt:lpstr>
      <vt:lpstr>NServiceBus Audit</vt:lpstr>
      <vt:lpstr>NServiceBus Pub/Sub</vt:lpstr>
      <vt:lpstr>NServiceBus Pub/Sub</vt:lpstr>
      <vt:lpstr>NServiceBus Pub/Sub Diagrams</vt:lpstr>
      <vt:lpstr>NSeviceBus vs. RPC</vt:lpstr>
      <vt:lpstr>Calling WCF/Web Service</vt:lpstr>
      <vt:lpstr>Note: Availability by Udi Dahan</vt:lpstr>
    </vt:vector>
  </TitlesOfParts>
  <Company>Constellation Energy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SOA and NServiceBus</dc:title>
  <dc:creator>Chou, Harry</dc:creator>
  <cp:lastModifiedBy>Harry</cp:lastModifiedBy>
  <cp:revision>64</cp:revision>
  <cp:lastPrinted>2012-07-19T18:43:45Z</cp:lastPrinted>
  <dcterms:created xsi:type="dcterms:W3CDTF">2012-07-19T14:31:07Z</dcterms:created>
  <dcterms:modified xsi:type="dcterms:W3CDTF">2012-08-28T03:10:07Z</dcterms:modified>
</cp:coreProperties>
</file>