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7" r:id="rId5"/>
    <p:sldId id="266" r:id="rId6"/>
    <p:sldId id="268" r:id="rId7"/>
    <p:sldId id="271" r:id="rId8"/>
    <p:sldId id="269" r:id="rId9"/>
    <p:sldId id="270" r:id="rId10"/>
    <p:sldId id="272" r:id="rId11"/>
    <p:sldId id="265" r:id="rId12"/>
    <p:sldId id="273" r:id="rId13"/>
    <p:sldId id="278" r:id="rId14"/>
    <p:sldId id="274" r:id="rId15"/>
    <p:sldId id="275" r:id="rId16"/>
    <p:sldId id="279" r:id="rId17"/>
    <p:sldId id="276" r:id="rId18"/>
    <p:sldId id="277" r:id="rId19"/>
    <p:sldId id="404" r:id="rId20"/>
    <p:sldId id="280" r:id="rId21"/>
    <p:sldId id="405" r:id="rId22"/>
    <p:sldId id="406" r:id="rId23"/>
    <p:sldId id="407" r:id="rId24"/>
    <p:sldId id="408" r:id="rId25"/>
    <p:sldId id="414" r:id="rId26"/>
    <p:sldId id="415" r:id="rId27"/>
    <p:sldId id="411" r:id="rId28"/>
    <p:sldId id="409" r:id="rId29"/>
    <p:sldId id="416" r:id="rId30"/>
    <p:sldId id="413" r:id="rId31"/>
    <p:sldId id="417" r:id="rId32"/>
    <p:sldId id="418" r:id="rId33"/>
    <p:sldId id="410" r:id="rId34"/>
    <p:sldId id="420" r:id="rId35"/>
    <p:sldId id="421" r:id="rId36"/>
    <p:sldId id="422" r:id="rId37"/>
    <p:sldId id="423" r:id="rId38"/>
    <p:sldId id="424" r:id="rId39"/>
    <p:sldId id="426" r:id="rId40"/>
    <p:sldId id="425" r:id="rId41"/>
    <p:sldId id="427" r:id="rId42"/>
    <p:sldId id="428" r:id="rId43"/>
    <p:sldId id="429" r:id="rId44"/>
    <p:sldId id="430" r:id="rId45"/>
    <p:sldId id="432"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48" r:id="rId60"/>
    <p:sldId id="450" r:id="rId61"/>
    <p:sldId id="449" r:id="rId62"/>
    <p:sldId id="451" r:id="rId63"/>
    <p:sldId id="452" r:id="rId64"/>
    <p:sldId id="453" r:id="rId65"/>
    <p:sldId id="454" r:id="rId66"/>
    <p:sldId id="458" r:id="rId67"/>
    <p:sldId id="459" r:id="rId68"/>
    <p:sldId id="455" r:id="rId69"/>
    <p:sldId id="462" r:id="rId70"/>
    <p:sldId id="463" r:id="rId71"/>
    <p:sldId id="464" r:id="rId72"/>
    <p:sldId id="460" r:id="rId73"/>
    <p:sldId id="465" r:id="rId74"/>
    <p:sldId id="466" r:id="rId75"/>
    <p:sldId id="467" r:id="rId76"/>
    <p:sldId id="468" r:id="rId77"/>
    <p:sldId id="469" r:id="rId78"/>
    <p:sldId id="470" r:id="rId79"/>
    <p:sldId id="474" r:id="rId80"/>
    <p:sldId id="471" r:id="rId81"/>
    <p:sldId id="475" r:id="rId82"/>
    <p:sldId id="472" r:id="rId83"/>
    <p:sldId id="476" r:id="rId84"/>
    <p:sldId id="473" r:id="rId85"/>
    <p:sldId id="477" r:id="rId86"/>
    <p:sldId id="478" r:id="rId87"/>
    <p:sldId id="479" r:id="rId88"/>
    <p:sldId id="480" r:id="rId89"/>
    <p:sldId id="481" r:id="rId90"/>
    <p:sldId id="482"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3"/>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9A70-218E-CB4D-A4B7-8D6EB272E2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6066B6A-14E7-F945-9F85-DD97DBEDF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6E09254-DC96-D64E-BE5D-951D2CECC581}"/>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5" name="Footer Placeholder 4">
            <a:extLst>
              <a:ext uri="{FF2B5EF4-FFF2-40B4-BE49-F238E27FC236}">
                <a16:creationId xmlns:a16="http://schemas.microsoft.com/office/drawing/2014/main" id="{80E1888B-1DDC-B644-8C2E-E727E807A6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23750D-232A-BF4A-A24D-D956BE9C7C83}"/>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338150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A40A-4A73-2142-8DE2-F3E0401E402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5F6EC2F-898A-D645-960E-45CA2DE204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5A00AF4-59B0-044E-B962-4EC48926B8F3}"/>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5" name="Footer Placeholder 4">
            <a:extLst>
              <a:ext uri="{FF2B5EF4-FFF2-40B4-BE49-F238E27FC236}">
                <a16:creationId xmlns:a16="http://schemas.microsoft.com/office/drawing/2014/main" id="{94B28178-63A8-9241-A55A-39CBA6F5C6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A2A5A2-F6C2-404E-BACD-D6CD16F6905D}"/>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30587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F7D76-F9CA-AF43-8ABD-97A998140B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A3FEA5E-CA7F-074B-9236-B5CE1F44F1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F43DFFF-00BD-DE45-A067-3BF8D37A6345}"/>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5" name="Footer Placeholder 4">
            <a:extLst>
              <a:ext uri="{FF2B5EF4-FFF2-40B4-BE49-F238E27FC236}">
                <a16:creationId xmlns:a16="http://schemas.microsoft.com/office/drawing/2014/main" id="{78D3F508-30E3-4E4F-A9E7-E76CFF57B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F9D49-54FC-5643-B163-070F1A98CDA7}"/>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328995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6B20-0A1F-E74D-9FF3-35FA6C5D8FB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039E7F7-A2E0-6547-A795-A7AD0786A8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09E5583-9FD7-0F46-9A38-3F90588F4E22}"/>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5" name="Footer Placeholder 4">
            <a:extLst>
              <a:ext uri="{FF2B5EF4-FFF2-40B4-BE49-F238E27FC236}">
                <a16:creationId xmlns:a16="http://schemas.microsoft.com/office/drawing/2014/main" id="{2655B811-8567-7C4E-B5A9-E27E0E9DEE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BAB487-ED21-3F41-9703-B283DEFDB48A}"/>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4938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E32E-0110-9D4C-94AB-933CA59768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9E58DA5-5754-B847-9C81-C4D90F434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D16659-F93E-5D48-B5FE-7A61792FA57B}"/>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5" name="Footer Placeholder 4">
            <a:extLst>
              <a:ext uri="{FF2B5EF4-FFF2-40B4-BE49-F238E27FC236}">
                <a16:creationId xmlns:a16="http://schemas.microsoft.com/office/drawing/2014/main" id="{FAD53A7D-C370-AF45-B596-577E9CCC97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B11E6C-F3DA-7648-8D09-54A924057FDD}"/>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33860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2698-A96C-1E4F-9C8F-003752608BF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15BAA6D-A461-FB46-B950-C098AF5FC9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AC90C70-41EA-D342-81EF-8A60150033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BBDF3BD-A5FB-2E4F-B460-CCCFADBD5A3C}"/>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6" name="Footer Placeholder 5">
            <a:extLst>
              <a:ext uri="{FF2B5EF4-FFF2-40B4-BE49-F238E27FC236}">
                <a16:creationId xmlns:a16="http://schemas.microsoft.com/office/drawing/2014/main" id="{097C5F92-CAEA-A342-B323-9D9DB8AA2D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92754B-9C9B-8949-AD98-A610A4F2A3CB}"/>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368162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1D5F-6FCC-F746-8806-0BC3886CD30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F816FEB-3EDA-BE40-867F-B6C7642BD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FAC19C-8E8F-9442-9BBE-936EBA4200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8C68C83-39BB-684E-BDB4-521F02DF5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7EF234-EFF2-F246-8C54-1269494F6D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DF0188C-B8FA-9F41-A786-91E653FF5F55}"/>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8" name="Footer Placeholder 7">
            <a:extLst>
              <a:ext uri="{FF2B5EF4-FFF2-40B4-BE49-F238E27FC236}">
                <a16:creationId xmlns:a16="http://schemas.microsoft.com/office/drawing/2014/main" id="{26CD1820-27A9-2C47-9B28-C31B1DCCF7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EBB6B4-4A78-E84A-B692-2B018316DB48}"/>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44414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E662-34D2-594A-843B-761674419E9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70DABD4-3A63-6040-8258-5A7FD452AA0A}"/>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4" name="Footer Placeholder 3">
            <a:extLst>
              <a:ext uri="{FF2B5EF4-FFF2-40B4-BE49-F238E27FC236}">
                <a16:creationId xmlns:a16="http://schemas.microsoft.com/office/drawing/2014/main" id="{0705FF83-EC8A-6641-8CE9-00D6C8A250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C1D7D2-8B44-7648-B958-5D31403B67D6}"/>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99554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07DEE-3FAF-7745-AE78-1A513DC3D6ED}"/>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3" name="Footer Placeholder 2">
            <a:extLst>
              <a:ext uri="{FF2B5EF4-FFF2-40B4-BE49-F238E27FC236}">
                <a16:creationId xmlns:a16="http://schemas.microsoft.com/office/drawing/2014/main" id="{695F16CD-F377-7B42-B25D-37A6EE8668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0E8624-EEA4-4147-9914-5716B9DC32B1}"/>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27962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74B1-68AD-9F45-BE2D-5BF2EAE4DA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B890FD6-6E73-2F49-A137-FA0368602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DB2B90F-806C-F54E-93B2-0303E1834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218F59-D85A-DF4D-9F6B-58665E6B280D}"/>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6" name="Footer Placeholder 5">
            <a:extLst>
              <a:ext uri="{FF2B5EF4-FFF2-40B4-BE49-F238E27FC236}">
                <a16:creationId xmlns:a16="http://schemas.microsoft.com/office/drawing/2014/main" id="{98C7BEF8-3322-E942-BA84-2A4492BA97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31E4A0-BAD5-8A42-9782-E071509E037E}"/>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402293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EE05-C232-A04E-BD40-5029730E1D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57CB91C-FF4E-1D4F-9185-AA552E484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6BC13E-46D3-B24E-9CF1-86BB55DE0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5BD22A-B026-5249-9852-56B0A9E6D73B}"/>
              </a:ext>
            </a:extLst>
          </p:cNvPr>
          <p:cNvSpPr>
            <a:spLocks noGrp="1"/>
          </p:cNvSpPr>
          <p:nvPr>
            <p:ph type="dt" sz="half" idx="10"/>
          </p:nvPr>
        </p:nvSpPr>
        <p:spPr/>
        <p:txBody>
          <a:bodyPr/>
          <a:lstStyle/>
          <a:p>
            <a:fld id="{C40B272F-412D-CF40-9DA2-D6D02564DA66}" type="datetimeFigureOut">
              <a:rPr lang="en-GB" smtClean="0"/>
              <a:t>19/04/2023</a:t>
            </a:fld>
            <a:endParaRPr lang="en-GB"/>
          </a:p>
        </p:txBody>
      </p:sp>
      <p:sp>
        <p:nvSpPr>
          <p:cNvPr id="6" name="Footer Placeholder 5">
            <a:extLst>
              <a:ext uri="{FF2B5EF4-FFF2-40B4-BE49-F238E27FC236}">
                <a16:creationId xmlns:a16="http://schemas.microsoft.com/office/drawing/2014/main" id="{396B9582-6209-8A44-8370-BE0DC15158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7FCE25-9A43-0640-9484-A87C60021CDC}"/>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684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F82E5-2D7C-3945-A5FA-E11766C78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95F58A8-EB26-4249-94E9-4C1631284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DB7E592-9564-7841-B4F4-C1B76D01B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B272F-412D-CF40-9DA2-D6D02564DA66}" type="datetimeFigureOut">
              <a:rPr lang="en-GB" smtClean="0"/>
              <a:t>19/04/2023</a:t>
            </a:fld>
            <a:endParaRPr lang="en-GB"/>
          </a:p>
        </p:txBody>
      </p:sp>
      <p:sp>
        <p:nvSpPr>
          <p:cNvPr id="5" name="Footer Placeholder 4">
            <a:extLst>
              <a:ext uri="{FF2B5EF4-FFF2-40B4-BE49-F238E27FC236}">
                <a16:creationId xmlns:a16="http://schemas.microsoft.com/office/drawing/2014/main" id="{B3DD21BD-952B-9F4D-BE91-E7F61E7E2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7FB553-54CE-DE48-A3F4-BDA729060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24BC7-3336-3F4E-ABE8-0A6AFE9E0405}" type="slidenum">
              <a:rPr lang="en-GB" smtClean="0"/>
              <a:t>‹#›</a:t>
            </a:fld>
            <a:endParaRPr lang="en-GB"/>
          </a:p>
        </p:txBody>
      </p:sp>
    </p:spTree>
    <p:extLst>
      <p:ext uri="{BB962C8B-B14F-4D97-AF65-F5344CB8AC3E}">
        <p14:creationId xmlns:p14="http://schemas.microsoft.com/office/powerpoint/2010/main" val="1318059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ixabay.com/en/spain-flag-heraldry-red-yellow-2906824/"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en.wikipedia.org/wiki/Flag_of_England" TargetMode="Externa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freesvg.org/fossil-layer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pngimg.com/download/26116"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pngimg.com/download/26116"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pngimg.com/download/26116"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pngimg.com/download/16260" TargetMode="External"/><Relationship Id="rId4" Type="http://schemas.openxmlformats.org/officeDocument/2006/relationships/image" Target="../media/image19.png"/></Relationships>
</file>

<file path=ppt/slides/_rels/slide83.xml.rels><?xml version="1.0" encoding="UTF-8" standalone="yes"?>
<Relationships xmlns="http://schemas.openxmlformats.org/package/2006/relationships"><Relationship Id="rId3" Type="http://schemas.openxmlformats.org/officeDocument/2006/relationships/hyperlink" Target="https://pngimg.com/download/26116"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pngimg.com/download/16260" TargetMode="External"/><Relationship Id="rId4" Type="http://schemas.openxmlformats.org/officeDocument/2006/relationships/image" Target="../media/image19.png"/></Relationships>
</file>

<file path=ppt/slides/_rels/slide84.xml.rels><?xml version="1.0" encoding="UTF-8" standalone="yes"?>
<Relationships xmlns="http://schemas.openxmlformats.org/package/2006/relationships"><Relationship Id="rId3" Type="http://schemas.openxmlformats.org/officeDocument/2006/relationships/hyperlink" Target="https://pngimg.com/download/26116" TargetMode="External"/><Relationship Id="rId7" Type="http://schemas.openxmlformats.org/officeDocument/2006/relationships/hyperlink" Target="https://en.wikipedia.org/wiki/Food_Network_(Canada)"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ngimg.com/download/16260" TargetMode="Externa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3" Type="http://schemas.openxmlformats.org/officeDocument/2006/relationships/hyperlink" Target="https://pngimg.com/download/26116" TargetMode="External"/><Relationship Id="rId7" Type="http://schemas.openxmlformats.org/officeDocument/2006/relationships/hyperlink" Target="https://en.wikipedia.org/wiki/Food_Network_(Canada)"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ngimg.com/download/16260" TargetMode="External"/><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pngimg.com/download/26116" TargetMode="External"/><Relationship Id="rId7" Type="http://schemas.openxmlformats.org/officeDocument/2006/relationships/hyperlink" Target="https://en.wikipedia.org/wiki/Food_Network_(Canada)"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ngimg.com/download/16260" TargetMode="External"/><Relationship Id="rId4" Type="http://schemas.openxmlformats.org/officeDocument/2006/relationships/image" Target="../media/image19.png"/><Relationship Id="rId9" Type="http://schemas.openxmlformats.org/officeDocument/2006/relationships/hyperlink" Target="https://pixabay.com/en/usb-flash-drive-jump-drive-data-41108/" TargetMode="External"/></Relationships>
</file>

<file path=ppt/slides/_rels/slide8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pngimg.com/download/26116" TargetMode="External"/><Relationship Id="rId7" Type="http://schemas.openxmlformats.org/officeDocument/2006/relationships/hyperlink" Target="https://en.wikipedia.org/wiki/Food_Network_(Canada)"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ngimg.com/download/16260" TargetMode="External"/><Relationship Id="rId4" Type="http://schemas.openxmlformats.org/officeDocument/2006/relationships/image" Target="../media/image19.png"/><Relationship Id="rId9" Type="http://schemas.openxmlformats.org/officeDocument/2006/relationships/hyperlink" Target="https://pixabay.com/en/usb-flash-drive-jump-drive-data-41108/" TargetMode="External"/></Relationships>
</file>

<file path=ppt/slides/_rels/slide8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pngimg.com/download/26116" TargetMode="External"/><Relationship Id="rId7" Type="http://schemas.openxmlformats.org/officeDocument/2006/relationships/hyperlink" Target="https://en.wikipedia.org/wiki/Food_Network_(Canada)"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ngimg.com/download/16260" TargetMode="External"/><Relationship Id="rId4" Type="http://schemas.openxmlformats.org/officeDocument/2006/relationships/image" Target="../media/image19.png"/><Relationship Id="rId9" Type="http://schemas.openxmlformats.org/officeDocument/2006/relationships/hyperlink" Target="https://pixabay.com/en/usb-flash-drive-jump-drive-data-41108/"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D308-7043-ED4E-8F75-13CB2DF82C5E}"/>
              </a:ext>
            </a:extLst>
          </p:cNvPr>
          <p:cNvSpPr>
            <a:spLocks noGrp="1"/>
          </p:cNvSpPr>
          <p:nvPr>
            <p:ph type="ctrTitle"/>
          </p:nvPr>
        </p:nvSpPr>
        <p:spPr/>
        <p:txBody>
          <a:bodyPr/>
          <a:lstStyle/>
          <a:p>
            <a:r>
              <a:rPr lang="en-GB" dirty="0"/>
              <a:t>Computer Networks</a:t>
            </a:r>
          </a:p>
        </p:txBody>
      </p:sp>
    </p:spTree>
    <p:extLst>
      <p:ext uri="{BB962C8B-B14F-4D97-AF65-F5344CB8AC3E}">
        <p14:creationId xmlns:p14="http://schemas.microsoft.com/office/powerpoint/2010/main" val="334899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Arial" panose="020B0604020202020204" pitchFamily="34" charset="0"/>
              <a:buChar char="•"/>
            </a:pPr>
            <a:r>
              <a:rPr lang="en-GB" sz="2400" b="0" i="0" u="none" strike="noStrike" dirty="0">
                <a:solidFill>
                  <a:srgbClr val="231F20"/>
                </a:solidFill>
                <a:effectLst/>
                <a:latin typeface="ReithSans"/>
              </a:rPr>
              <a:t>cost - additional equipment is needed to allow computers to communicate</a:t>
            </a:r>
          </a:p>
          <a:p>
            <a:pPr algn="l">
              <a:buFont typeface="Arial" panose="020B0604020202020204" pitchFamily="34" charset="0"/>
              <a:buChar char="•"/>
            </a:pPr>
            <a:r>
              <a:rPr lang="en-GB" sz="2400" b="0" i="0" u="none" strike="noStrike" dirty="0">
                <a:solidFill>
                  <a:srgbClr val="231F20"/>
                </a:solidFill>
                <a:effectLst/>
                <a:latin typeface="ReithSans"/>
              </a:rPr>
              <a:t>management - networks require management by technical staff such as a network manager</a:t>
            </a:r>
          </a:p>
          <a:p>
            <a:pPr algn="l">
              <a:buFont typeface="Arial" panose="020B0604020202020204" pitchFamily="34" charset="0"/>
              <a:buChar char="•"/>
            </a:pPr>
            <a:r>
              <a:rPr lang="en-GB" sz="2400" b="0" i="0" u="none" strike="noStrike" dirty="0">
                <a:solidFill>
                  <a:srgbClr val="231F20"/>
                </a:solidFill>
                <a:effectLst/>
                <a:latin typeface="ReithSans"/>
              </a:rPr>
              <a:t>spread of </a:t>
            </a:r>
            <a:r>
              <a:rPr lang="en-GB" sz="2400" b="1" i="0" u="sng" strike="noStrike" dirty="0">
                <a:solidFill>
                  <a:srgbClr val="231F20"/>
                </a:solidFill>
                <a:effectLst/>
                <a:latin typeface="ReithSans"/>
              </a:rPr>
              <a:t>malware</a:t>
            </a:r>
            <a:r>
              <a:rPr lang="en-GB" sz="2400" b="0" i="0" u="none" strike="noStrike" dirty="0">
                <a:solidFill>
                  <a:srgbClr val="231F20"/>
                </a:solidFill>
                <a:effectLst/>
                <a:latin typeface="ReithSans"/>
              </a:rPr>
              <a:t> - viruses and other forms of malware can easily spread across an improperly secured network</a:t>
            </a:r>
          </a:p>
          <a:p>
            <a:pPr algn="l">
              <a:buFont typeface="Arial" panose="020B0604020202020204" pitchFamily="34" charset="0"/>
              <a:buChar char="•"/>
            </a:pPr>
            <a:r>
              <a:rPr lang="en-GB" sz="2400" b="1" i="0" u="sng" strike="noStrike" dirty="0">
                <a:solidFill>
                  <a:srgbClr val="231F20"/>
                </a:solidFill>
                <a:effectLst/>
                <a:latin typeface="ReithSans"/>
              </a:rPr>
              <a:t>hacking</a:t>
            </a:r>
            <a:r>
              <a:rPr lang="en-GB" sz="2400" b="0" i="0" u="none" strike="noStrike" dirty="0">
                <a:solidFill>
                  <a:srgbClr val="231F20"/>
                </a:solidFill>
                <a:effectLst/>
                <a:latin typeface="ReithSans"/>
              </a:rPr>
              <a:t> - once a device is connected to another device, it is possible that data may be accessed without the device owner's permission</a:t>
            </a:r>
          </a:p>
        </p:txBody>
      </p:sp>
    </p:spTree>
    <p:extLst>
      <p:ext uri="{BB962C8B-B14F-4D97-AF65-F5344CB8AC3E}">
        <p14:creationId xmlns:p14="http://schemas.microsoft.com/office/powerpoint/2010/main" val="225930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p:txBody>
          <a:bodyPr/>
          <a:lstStyle/>
          <a:p>
            <a:r>
              <a:rPr lang="en-GB" dirty="0"/>
              <a:t>How can we make connections?</a:t>
            </a:r>
          </a:p>
        </p:txBody>
      </p:sp>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a:spcBef>
                <a:spcPts val="1050"/>
              </a:spcBef>
              <a:tabLst>
                <a:tab pos="2637155" algn="ctr"/>
              </a:tabLst>
            </a:pPr>
            <a:endParaRPr lang="en-GB" dirty="0"/>
          </a:p>
        </p:txBody>
      </p:sp>
    </p:spTree>
    <p:extLst>
      <p:ext uri="{BB962C8B-B14F-4D97-AF65-F5344CB8AC3E}">
        <p14:creationId xmlns:p14="http://schemas.microsoft.com/office/powerpoint/2010/main" val="311213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p:txBody>
          <a:bodyPr/>
          <a:lstStyle/>
          <a:p>
            <a:r>
              <a:rPr lang="en-GB" dirty="0"/>
              <a:t>How can we make connections?</a:t>
            </a:r>
          </a:p>
        </p:txBody>
      </p:sp>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marL="0" indent="0">
              <a:spcBef>
                <a:spcPts val="1050"/>
              </a:spcBef>
              <a:buNone/>
              <a:tabLst>
                <a:tab pos="2637155" algn="ctr"/>
              </a:tabLst>
            </a:pPr>
            <a:r>
              <a:rPr lang="en-GB" dirty="0"/>
              <a:t>WIRED				VS			WIRELESS</a:t>
            </a:r>
          </a:p>
        </p:txBody>
      </p:sp>
    </p:spTree>
    <p:extLst>
      <p:ext uri="{BB962C8B-B14F-4D97-AF65-F5344CB8AC3E}">
        <p14:creationId xmlns:p14="http://schemas.microsoft.com/office/powerpoint/2010/main" val="303150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marL="0" indent="0">
              <a:spcBef>
                <a:spcPts val="1050"/>
              </a:spcBef>
              <a:buNone/>
              <a:tabLst>
                <a:tab pos="2637155" algn="ctr"/>
              </a:tabLst>
            </a:pPr>
            <a:r>
              <a:rPr lang="en-GB" dirty="0"/>
              <a:t>Pro’s and con’s of wired connections…go!</a:t>
            </a:r>
          </a:p>
        </p:txBody>
      </p:sp>
    </p:spTree>
    <p:extLst>
      <p:ext uri="{BB962C8B-B14F-4D97-AF65-F5344CB8AC3E}">
        <p14:creationId xmlns:p14="http://schemas.microsoft.com/office/powerpoint/2010/main" val="125401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B961A7-5156-514B-9FC9-0CB67DBCB99E}"/>
              </a:ext>
            </a:extLst>
          </p:cNvPr>
          <p:cNvSpPr txBox="1"/>
          <p:nvPr/>
        </p:nvSpPr>
        <p:spPr>
          <a:xfrm>
            <a:off x="259644" y="90312"/>
            <a:ext cx="11932356" cy="6186309"/>
          </a:xfrm>
          <a:prstGeom prst="rect">
            <a:avLst/>
          </a:prstGeom>
          <a:noFill/>
        </p:spPr>
        <p:txBody>
          <a:bodyPr wrap="square">
            <a:spAutoFit/>
          </a:bodyPr>
          <a:lstStyle/>
          <a:p>
            <a:pPr algn="l"/>
            <a:r>
              <a:rPr lang="en-GB" b="1" i="0" u="none" strike="noStrike" dirty="0">
                <a:solidFill>
                  <a:srgbClr val="0E6BA8"/>
                </a:solidFill>
                <a:effectLst/>
                <a:latin typeface="urw-din"/>
              </a:rPr>
              <a:t>Advantages of Wired Networks</a:t>
            </a:r>
          </a:p>
          <a:p>
            <a:pPr algn="l"/>
            <a:r>
              <a:rPr lang="en-GB" b="1" i="0" u="none" strike="noStrike" dirty="0">
                <a:solidFill>
                  <a:srgbClr val="6F6F6F"/>
                </a:solidFill>
                <a:effectLst/>
                <a:latin typeface="urw-din"/>
              </a:rPr>
              <a:t>Stability and Reliability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When configured and utilised properly, wired networks can provide unparalleled reliability. As soon as the hubs, switches, and cables are installed, you can have a reliable network at your disposal.</a:t>
            </a:r>
          </a:p>
          <a:p>
            <a:pPr algn="l"/>
            <a:r>
              <a:rPr lang="en-GB" b="0" i="0" u="none" strike="noStrike" dirty="0">
                <a:solidFill>
                  <a:srgbClr val="6F6F6F"/>
                </a:solidFill>
                <a:effectLst/>
                <a:latin typeface="urw-din"/>
              </a:rPr>
              <a:t>Wired connections do not get influenced by other network connections in the vicinity or get bogged down by connectivity issues as much as their wireless counterparts. This is why you will find that wired networking based infrastructures are generally more stable.</a:t>
            </a:r>
          </a:p>
          <a:p>
            <a:pPr algn="l"/>
            <a:r>
              <a:rPr lang="en-GB" b="1" i="0" u="none" strike="noStrike" dirty="0">
                <a:solidFill>
                  <a:srgbClr val="6F6F6F"/>
                </a:solidFill>
                <a:effectLst/>
                <a:latin typeface="urw-din"/>
              </a:rPr>
              <a:t>Faster Speeds and High Connectivity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Wired networks deliver much faster speeds than wireless networks. The speeds have kept on improving since the use of Gigabit routers became a common practice. In addition to that, a wired network has a limited set of users connecting to it at any time, so it’s rarely bogged down by unexpected traffic – delivering nearly constant high speeds at all times.</a:t>
            </a:r>
          </a:p>
          <a:p>
            <a:pPr algn="l"/>
            <a:r>
              <a:rPr lang="en-GB" b="0" i="0" u="none" strike="noStrike" dirty="0">
                <a:solidFill>
                  <a:srgbClr val="6F6F6F"/>
                </a:solidFill>
                <a:effectLst/>
                <a:latin typeface="urw-din"/>
              </a:rPr>
              <a:t>Apart from this, since a separate ethernet cable is used to connect each of the devices directly to the network, users can’t run into common connectivity issues (like dead spots, for example), when connected to a wired network.</a:t>
            </a:r>
          </a:p>
          <a:p>
            <a:pPr algn="l"/>
            <a:r>
              <a:rPr lang="en-GB" b="1" i="0" u="none" strike="noStrike" dirty="0">
                <a:solidFill>
                  <a:srgbClr val="6F6F6F"/>
                </a:solidFill>
                <a:effectLst/>
                <a:latin typeface="urw-din"/>
              </a:rPr>
              <a:t>Better Security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Once the firewalls and other necessary security applications are configured on the network, a wired network is quite well-protected from unwanted and unauthorised access. Such a connection can provide your office with ample protection for daily business operations, as long as the network is being monitored for any highly suspicious activity.</a:t>
            </a:r>
          </a:p>
          <a:p>
            <a:pPr algn="l"/>
            <a:r>
              <a:rPr lang="en-GB" b="1" i="0" u="none" strike="noStrike" dirty="0">
                <a:solidFill>
                  <a:srgbClr val="6F6F6F"/>
                </a:solidFill>
                <a:effectLst/>
                <a:latin typeface="urw-din"/>
              </a:rPr>
              <a:t>Accessibility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Wired networks are not visible to devices on other networks. This means it’s nearly impossible for users outside the network to try and directly connect to the network. At the same time, any device that can access the wired network can freely communicate with other devices on the network, as long as it’s allowed to. And this means, network admins can exercise a high level of user access control with relative ease.</a:t>
            </a:r>
          </a:p>
        </p:txBody>
      </p:sp>
    </p:spTree>
    <p:extLst>
      <p:ext uri="{BB962C8B-B14F-4D97-AF65-F5344CB8AC3E}">
        <p14:creationId xmlns:p14="http://schemas.microsoft.com/office/powerpoint/2010/main" val="332926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5CBD2-03F0-8848-9679-7C7EC206D847}"/>
              </a:ext>
            </a:extLst>
          </p:cNvPr>
          <p:cNvSpPr txBox="1"/>
          <p:nvPr/>
        </p:nvSpPr>
        <p:spPr>
          <a:xfrm>
            <a:off x="0" y="116428"/>
            <a:ext cx="12112978" cy="5078313"/>
          </a:xfrm>
          <a:prstGeom prst="rect">
            <a:avLst/>
          </a:prstGeom>
          <a:noFill/>
        </p:spPr>
        <p:txBody>
          <a:bodyPr wrap="square">
            <a:spAutoFit/>
          </a:bodyPr>
          <a:lstStyle/>
          <a:p>
            <a:pPr algn="l"/>
            <a:r>
              <a:rPr lang="en-GB" b="1" i="0" u="none" strike="noStrike" dirty="0">
                <a:solidFill>
                  <a:srgbClr val="0E6BA8"/>
                </a:solidFill>
                <a:effectLst/>
                <a:latin typeface="urw-din"/>
              </a:rPr>
              <a:t>Disadvantages of Wired Networks</a:t>
            </a:r>
          </a:p>
          <a:p>
            <a:pPr algn="l"/>
            <a:r>
              <a:rPr lang="en-GB" b="1" i="0" u="none" strike="noStrike" dirty="0">
                <a:solidFill>
                  <a:srgbClr val="6F6F6F"/>
                </a:solidFill>
                <a:effectLst/>
                <a:latin typeface="urw-din"/>
              </a:rPr>
              <a:t>Inconvenience Due to Lack of Mobility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Needless to say, wired networks are very inflexible when it comes to mobility. To be able to access a wired network at a different location, there’s no other option but to run extra cables and install switches at that location – which may or may not always be inconvenient, depending on how much mobility your business or staff demands.</a:t>
            </a:r>
          </a:p>
          <a:p>
            <a:pPr algn="l"/>
            <a:r>
              <a:rPr lang="en-GB" b="1" i="0" u="none" strike="noStrike" dirty="0">
                <a:solidFill>
                  <a:srgbClr val="6F6F6F"/>
                </a:solidFill>
                <a:effectLst/>
                <a:latin typeface="urw-din"/>
              </a:rPr>
              <a:t>May Require More Time to Install</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In order to connect each and every device directly to the network, installation of the switches, routers, and hubs can be a lengthy and complex process. Installation of a wired network may also take longer, because more components may be required, depending on the size of your infrastructure and other requirements.</a:t>
            </a:r>
          </a:p>
          <a:p>
            <a:pPr algn="l"/>
            <a:r>
              <a:rPr lang="en-GB" b="1" i="0" u="none" strike="noStrike" dirty="0">
                <a:solidFill>
                  <a:srgbClr val="6F6F6F"/>
                </a:solidFill>
                <a:effectLst/>
                <a:latin typeface="urw-din"/>
              </a:rPr>
              <a:t>Larger Infrastructures Require More Maintenance</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If you are setting up a small wired network, it may or may not need a server. However, once you begin growing the network or start adding more devices to the network, it’s essential to install a server, in order to handle the required bandwidth and network load. In such a situation, the maintenance costs could increase. In addition to this, you may also need to hire staff to oversee the maintenance, in case you need to set up multiple servers.</a:t>
            </a:r>
          </a:p>
          <a:p>
            <a:pPr algn="l"/>
            <a:r>
              <a:rPr lang="en-GB" b="1" i="0" u="none" strike="noStrike" dirty="0">
                <a:solidFill>
                  <a:srgbClr val="6F6F6F"/>
                </a:solidFill>
                <a:effectLst/>
                <a:latin typeface="urw-din"/>
              </a:rPr>
              <a:t>Slight Inconvenience Due to Too Many Cables</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Relying on a wired network would mean dealing with a bunch of cables that won’t just be unsightly, but also inconvenient. The ethernet cables can also get disconnected by the office staff or cleaning crews, by mistake. However, this disadvantage may not bother you if the security, stability, and reliability of your network connections are more of a priority for your business.</a:t>
            </a:r>
          </a:p>
        </p:txBody>
      </p:sp>
    </p:spTree>
    <p:extLst>
      <p:ext uri="{BB962C8B-B14F-4D97-AF65-F5344CB8AC3E}">
        <p14:creationId xmlns:p14="http://schemas.microsoft.com/office/powerpoint/2010/main" val="217937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marL="0" indent="0">
              <a:spcBef>
                <a:spcPts val="1050"/>
              </a:spcBef>
              <a:buNone/>
              <a:tabLst>
                <a:tab pos="2637155" algn="ctr"/>
              </a:tabLst>
            </a:pPr>
            <a:r>
              <a:rPr lang="en-GB" dirty="0"/>
              <a:t>Pro’s and con’s of wireless connections…go!</a:t>
            </a:r>
          </a:p>
        </p:txBody>
      </p:sp>
    </p:spTree>
    <p:extLst>
      <p:ext uri="{BB962C8B-B14F-4D97-AF65-F5344CB8AC3E}">
        <p14:creationId xmlns:p14="http://schemas.microsoft.com/office/powerpoint/2010/main" val="205735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41326-4920-8045-B027-5B872479D8C7}"/>
              </a:ext>
            </a:extLst>
          </p:cNvPr>
          <p:cNvSpPr txBox="1"/>
          <p:nvPr/>
        </p:nvSpPr>
        <p:spPr>
          <a:xfrm>
            <a:off x="169332" y="0"/>
            <a:ext cx="12022667" cy="5632311"/>
          </a:xfrm>
          <a:prstGeom prst="rect">
            <a:avLst/>
          </a:prstGeom>
          <a:noFill/>
        </p:spPr>
        <p:txBody>
          <a:bodyPr wrap="square">
            <a:spAutoFit/>
          </a:bodyPr>
          <a:lstStyle/>
          <a:p>
            <a:pPr algn="l"/>
            <a:r>
              <a:rPr lang="en-GB" b="1" i="0" u="none" strike="noStrike" dirty="0">
                <a:solidFill>
                  <a:srgbClr val="0E6BA8"/>
                </a:solidFill>
                <a:effectLst/>
                <a:latin typeface="urw-din"/>
              </a:rPr>
              <a:t>Advantages of Wireless Networks</a:t>
            </a:r>
          </a:p>
          <a:p>
            <a:pPr algn="l"/>
            <a:r>
              <a:rPr lang="en-GB" b="1" i="0" u="none" strike="noStrike" dirty="0">
                <a:solidFill>
                  <a:srgbClr val="6F6F6F"/>
                </a:solidFill>
                <a:effectLst/>
                <a:latin typeface="urw-din"/>
              </a:rPr>
              <a:t>High Mobility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When you set up a wireless network, all your employees can access the network from almost anywhere in the office. This way, they can bring laptops and other devices into the meeting rooms and continue to access or download the important files and reference documents for discussions – without having to rely on a set of cables to stay online. It may not sound like a big deal, but it may improve your teams’ productivity, especially during meetings.</a:t>
            </a:r>
          </a:p>
          <a:p>
            <a:pPr algn="l"/>
            <a:r>
              <a:rPr lang="en-GB" b="1" i="0" u="none" strike="noStrike" dirty="0">
                <a:solidFill>
                  <a:srgbClr val="6F6F6F"/>
                </a:solidFill>
                <a:effectLst/>
                <a:latin typeface="urw-din"/>
              </a:rPr>
              <a:t>Lower Cost of Setup</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Setting up a wireless network typically requires far fewer switches, routers, ethernet cables, and other hardware, as compared to installing wired networks. This is why the cost of implementing it is relatively cheap, in most cases – unless your network setup requires additional equipment, such as a commercial-grade router or wireless repeaters.</a:t>
            </a:r>
          </a:p>
          <a:p>
            <a:pPr algn="l"/>
            <a:r>
              <a:rPr lang="en-GB" b="1" i="0" u="none" strike="noStrike" dirty="0">
                <a:solidFill>
                  <a:srgbClr val="6F6F6F"/>
                </a:solidFill>
                <a:effectLst/>
                <a:latin typeface="urw-din"/>
              </a:rPr>
              <a:t>BYOD Policy is Easy to Implement</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It’s becoming commonplace for workplaces to implement a BYOD (Bring Your Own Device) policy. It’s much easier to implement such a policy on a wireless network, as compared to a wired network.</a:t>
            </a:r>
          </a:p>
          <a:p>
            <a:pPr algn="l"/>
            <a:r>
              <a:rPr lang="en-GB" b="1" i="0" u="none" strike="noStrike" dirty="0">
                <a:solidFill>
                  <a:srgbClr val="6F6F6F"/>
                </a:solidFill>
                <a:effectLst/>
                <a:latin typeface="urw-din"/>
              </a:rPr>
              <a:t>Makes Your Office Look Neat and Organised</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Needless to say, wireless networks make your workplace look neater, since there are far fewer cables to worry about. Again this isn’t a big deal, but worth considering, if you are serious about making your office space look more organised and clutter-free.</a:t>
            </a:r>
          </a:p>
          <a:p>
            <a:pPr algn="l"/>
            <a:r>
              <a:rPr lang="en-GB" b="1" i="0" u="none" strike="noStrike" dirty="0">
                <a:solidFill>
                  <a:srgbClr val="6F6F6F"/>
                </a:solidFill>
                <a:effectLst/>
                <a:latin typeface="urw-din"/>
              </a:rPr>
              <a:t>Easier to Install and Maintain</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Overall, a wireless network can be installed much faster and with relative ease, because it requires far less equipment to set up. Plus, you don’t need to spend time installing countless cables and connecting each device to your network separately. If this wasn’t enough, maintenance is also easier, since most of the job is software-based, and not hardware-based.</a:t>
            </a:r>
          </a:p>
        </p:txBody>
      </p:sp>
    </p:spTree>
    <p:extLst>
      <p:ext uri="{BB962C8B-B14F-4D97-AF65-F5344CB8AC3E}">
        <p14:creationId xmlns:p14="http://schemas.microsoft.com/office/powerpoint/2010/main" val="50239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5F61E1-06A4-0144-9923-2BA5C626E424}"/>
              </a:ext>
            </a:extLst>
          </p:cNvPr>
          <p:cNvSpPr txBox="1"/>
          <p:nvPr/>
        </p:nvSpPr>
        <p:spPr>
          <a:xfrm>
            <a:off x="0" y="0"/>
            <a:ext cx="12192000" cy="4247317"/>
          </a:xfrm>
          <a:prstGeom prst="rect">
            <a:avLst/>
          </a:prstGeom>
          <a:noFill/>
        </p:spPr>
        <p:txBody>
          <a:bodyPr wrap="square">
            <a:spAutoFit/>
          </a:bodyPr>
          <a:lstStyle/>
          <a:p>
            <a:pPr algn="l"/>
            <a:r>
              <a:rPr lang="en-GB" b="1" i="0" u="none" strike="noStrike" dirty="0">
                <a:solidFill>
                  <a:srgbClr val="0E6BA8"/>
                </a:solidFill>
                <a:effectLst/>
                <a:latin typeface="urw-din"/>
              </a:rPr>
              <a:t>Disadvantages of Wireless Networks</a:t>
            </a:r>
          </a:p>
          <a:p>
            <a:pPr algn="l"/>
            <a:r>
              <a:rPr lang="en-GB" b="1" i="0" u="none" strike="noStrike" dirty="0">
                <a:solidFill>
                  <a:srgbClr val="6F6F6F"/>
                </a:solidFill>
                <a:effectLst/>
                <a:latin typeface="urw-din"/>
              </a:rPr>
              <a:t>Connectivity May Suffer Occasionally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The possibility of interference or obstructions due to other wireless-enabled devices in the vicinity is higher. This can compromise both the performance as well as the quality of your connection. Users may also run into dead spots or areas that have a bad connection, an issue that is occasionally present in a wireless network area, due to objects or walls that might obstruct the connection. So, if your staff needs to work closely with other teams or change in location, for example, the strength of the signal may a lot and cause inconvenience.</a:t>
            </a:r>
          </a:p>
          <a:p>
            <a:pPr algn="l"/>
            <a:r>
              <a:rPr lang="en-GB" b="1" i="0" u="none" strike="noStrike" dirty="0">
                <a:solidFill>
                  <a:srgbClr val="6F6F6F"/>
                </a:solidFill>
                <a:effectLst/>
                <a:latin typeface="urw-din"/>
              </a:rPr>
              <a:t>Security Can Be a Concern</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Generally, wireless networks are a bit less secure than wired networks. The main reason for this is the communication signals that get transmitted through the air and easier to intercept by bad actors. You would need proper encryption technology (WEP, WPA2), firewalls, and several other security measures in place to render it safe for business use.</a:t>
            </a:r>
          </a:p>
          <a:p>
            <a:pPr algn="l"/>
            <a:r>
              <a:rPr lang="en-GB" b="1" i="0" u="none" strike="noStrike" dirty="0">
                <a:solidFill>
                  <a:srgbClr val="6F6F6F"/>
                </a:solidFill>
                <a:effectLst/>
                <a:latin typeface="urw-din"/>
              </a:rPr>
              <a:t>Slightly Lower and Unreliable Data Transfer Speed</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Wireless networks typically can’t match the speed of wired networks. However, since the data transmission speed is primarily dependent on your current configuration’s maximum speed capability, you can always improve it further by using a hybrid solution (using both wired and wireless connections together).</a:t>
            </a:r>
          </a:p>
        </p:txBody>
      </p:sp>
    </p:spTree>
    <p:extLst>
      <p:ext uri="{BB962C8B-B14F-4D97-AF65-F5344CB8AC3E}">
        <p14:creationId xmlns:p14="http://schemas.microsoft.com/office/powerpoint/2010/main" val="75070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339980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4259728" y="3044279"/>
            <a:ext cx="3672544" cy="769441"/>
          </a:xfrm>
          <a:prstGeom prst="rect">
            <a:avLst/>
          </a:prstGeom>
          <a:noFill/>
        </p:spPr>
        <p:txBody>
          <a:bodyPr wrap="none" rtlCol="0">
            <a:spAutoFit/>
          </a:bodyPr>
          <a:lstStyle/>
          <a:p>
            <a:r>
              <a:rPr lang="en-GB" sz="4400" dirty="0"/>
              <a:t>Network basics</a:t>
            </a:r>
          </a:p>
        </p:txBody>
      </p:sp>
      <p:pic>
        <p:nvPicPr>
          <p:cNvPr id="1026" name="Picture 2" descr="Computer - Networking">
            <a:extLst>
              <a:ext uri="{FF2B5EF4-FFF2-40B4-BE49-F238E27FC236}">
                <a16:creationId xmlns:a16="http://schemas.microsoft.com/office/drawing/2014/main" id="{FCDCB218-529E-0D4A-860A-B3F7CC1CC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469" y="555139"/>
            <a:ext cx="3143003" cy="220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2400" b="0" dirty="0">
                <a:effectLst/>
                <a:ea typeface="MS Gothic" panose="020B0609070205080204" pitchFamily="49" charset="-128"/>
                <a:cs typeface="Times New Roman" panose="02020603050405020304" pitchFamily="18" charset="0"/>
              </a:rPr>
              <a:t>Students should be able to explain what a computer network is, discuss risks and benefits of networks and the relative merits of wired and wireless networking.</a:t>
            </a:r>
            <a:endParaRPr lang="en-GB" sz="2400" b="1" dirty="0">
              <a:effectLst/>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0022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4259728" y="3044279"/>
            <a:ext cx="4343753" cy="769441"/>
          </a:xfrm>
          <a:prstGeom prst="rect">
            <a:avLst/>
          </a:prstGeom>
          <a:noFill/>
        </p:spPr>
        <p:txBody>
          <a:bodyPr wrap="none" rtlCol="0">
            <a:spAutoFit/>
          </a:bodyPr>
          <a:lstStyle/>
          <a:p>
            <a:r>
              <a:rPr lang="en-GB" sz="4400" dirty="0"/>
              <a:t>Types of networks</a:t>
            </a:r>
          </a:p>
        </p:txBody>
      </p:sp>
      <p:pic>
        <p:nvPicPr>
          <p:cNvPr id="2" name="Picture 2" descr="Wood Wide Web: Scientists to map hotspots of fungal life - BBC News">
            <a:extLst>
              <a:ext uri="{FF2B5EF4-FFF2-40B4-BE49-F238E27FC236}">
                <a16:creationId xmlns:a16="http://schemas.microsoft.com/office/drawing/2014/main" id="{B0997628-52AD-E240-86E3-F75B3C811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575" y="654754"/>
            <a:ext cx="3361580" cy="189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1800" b="0" dirty="0">
                <a:solidFill>
                  <a:srgbClr val="412878"/>
                </a:solidFill>
                <a:effectLst/>
                <a:latin typeface="Arial" panose="020B0604020202020204" pitchFamily="34" charset="0"/>
                <a:ea typeface="MS Gothic" panose="020B0609070205080204" pitchFamily="49" charset="-128"/>
                <a:cs typeface="Times New Roman" panose="02020603050405020304" pitchFamily="18" charset="0"/>
              </a:rPr>
              <a:t>Students can describe LAN, WAN and PAN and understand star and bus topologies, including their relative merits.</a:t>
            </a:r>
            <a:endParaRPr lang="en-GB" sz="1800" b="1" dirty="0">
              <a:solidFill>
                <a:srgbClr val="412878"/>
              </a:solidFill>
              <a:effectLst/>
              <a:latin typeface="AQA Chevin Pro Medium"/>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4173201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1D105-FE55-3A4F-ABE6-4DFE1FE6F84A}"/>
              </a:ext>
            </a:extLst>
          </p:cNvPr>
          <p:cNvSpPr>
            <a:spLocks noGrp="1"/>
          </p:cNvSpPr>
          <p:nvPr>
            <p:ph idx="1"/>
          </p:nvPr>
        </p:nvSpPr>
        <p:spPr/>
        <p:txBody>
          <a:bodyPr/>
          <a:lstStyle/>
          <a:p>
            <a:r>
              <a:rPr lang="en-GB" dirty="0"/>
              <a:t>https://</a:t>
            </a:r>
            <a:r>
              <a:rPr lang="en-GB" dirty="0" err="1"/>
              <a:t>www.youtube.com</a:t>
            </a:r>
            <a:r>
              <a:rPr lang="en-GB" dirty="0"/>
              <a:t>/</a:t>
            </a:r>
            <a:r>
              <a:rPr lang="en-GB" dirty="0" err="1"/>
              <a:t>watch?v</a:t>
            </a:r>
            <a:r>
              <a:rPr lang="en-GB" dirty="0"/>
              <a:t>=PBwAxmrE194</a:t>
            </a:r>
          </a:p>
        </p:txBody>
      </p:sp>
      <p:grpSp>
        <p:nvGrpSpPr>
          <p:cNvPr id="5" name="Group 4">
            <a:extLst>
              <a:ext uri="{FF2B5EF4-FFF2-40B4-BE49-F238E27FC236}">
                <a16:creationId xmlns:a16="http://schemas.microsoft.com/office/drawing/2014/main" id="{849B6EC2-C166-8743-B6FD-1CFEF39BEEFF}"/>
              </a:ext>
            </a:extLst>
          </p:cNvPr>
          <p:cNvGrpSpPr/>
          <p:nvPr/>
        </p:nvGrpSpPr>
        <p:grpSpPr>
          <a:xfrm>
            <a:off x="3386137" y="3101622"/>
            <a:ext cx="4050096" cy="1446551"/>
            <a:chOff x="1557337" y="3135489"/>
            <a:chExt cx="4050096" cy="1446551"/>
          </a:xfrm>
        </p:grpSpPr>
        <p:pic>
          <p:nvPicPr>
            <p:cNvPr id="2050" name="Picture 2" descr="How the Wu-Tang Clan Got Their Logo - Extra Chill">
              <a:extLst>
                <a:ext uri="{FF2B5EF4-FFF2-40B4-BE49-F238E27FC236}">
                  <a16:creationId xmlns:a16="http://schemas.microsoft.com/office/drawing/2014/main" id="{856BD072-133C-CF49-868A-533A505F9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46" b="18129"/>
            <a:stretch/>
          </p:blipFill>
          <p:spPr bwMode="auto">
            <a:xfrm>
              <a:off x="1557337" y="3135490"/>
              <a:ext cx="2624137" cy="1446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FBE055-0112-B24C-9004-8AA4C323CC86}"/>
                </a:ext>
              </a:extLst>
            </p:cNvPr>
            <p:cNvSpPr txBox="1"/>
            <p:nvPr/>
          </p:nvSpPr>
          <p:spPr>
            <a:xfrm>
              <a:off x="4042581" y="3135489"/>
              <a:ext cx="1564852" cy="1446550"/>
            </a:xfrm>
            <a:prstGeom prst="rect">
              <a:avLst/>
            </a:prstGeom>
            <a:solidFill>
              <a:schemeClr val="tx1"/>
            </a:solidFill>
          </p:spPr>
          <p:txBody>
            <a:bodyPr wrap="none" rtlCol="0">
              <a:spAutoFit/>
            </a:bodyPr>
            <a:lstStyle/>
            <a:p>
              <a:r>
                <a:rPr lang="en-GB" sz="8800" dirty="0">
                  <a:solidFill>
                    <a:srgbClr val="FFFF00"/>
                  </a:solidFill>
                </a:rPr>
                <a:t>AN</a:t>
              </a:r>
            </a:p>
          </p:txBody>
        </p:sp>
      </p:grpSp>
    </p:spTree>
    <p:extLst>
      <p:ext uri="{BB962C8B-B14F-4D97-AF65-F5344CB8AC3E}">
        <p14:creationId xmlns:p14="http://schemas.microsoft.com/office/powerpoint/2010/main" val="285923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Tree>
    <p:extLst>
      <p:ext uri="{BB962C8B-B14F-4D97-AF65-F5344CB8AC3E}">
        <p14:creationId xmlns:p14="http://schemas.microsoft.com/office/powerpoint/2010/main" val="1594975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
        <p:nvSpPr>
          <p:cNvPr id="7" name="TextBox 6">
            <a:extLst>
              <a:ext uri="{FF2B5EF4-FFF2-40B4-BE49-F238E27FC236}">
                <a16:creationId xmlns:a16="http://schemas.microsoft.com/office/drawing/2014/main" id="{8AAA6387-7800-6945-AD9A-CCADB38CA1EF}"/>
              </a:ext>
            </a:extLst>
          </p:cNvPr>
          <p:cNvSpPr txBox="1"/>
          <p:nvPr/>
        </p:nvSpPr>
        <p:spPr>
          <a:xfrm>
            <a:off x="838200" y="1573368"/>
            <a:ext cx="6096000" cy="923330"/>
          </a:xfrm>
          <a:prstGeom prst="rect">
            <a:avLst/>
          </a:prstGeom>
          <a:noFill/>
        </p:spPr>
        <p:txBody>
          <a:bodyPr wrap="square">
            <a:spAutoFit/>
          </a:bodyPr>
          <a:lstStyle/>
          <a:p>
            <a:r>
              <a:rPr lang="en-GB" b="0" i="0" u="none" strike="noStrike" dirty="0">
                <a:solidFill>
                  <a:srgbClr val="231F20"/>
                </a:solidFill>
                <a:effectLst/>
                <a:latin typeface="ReithSans"/>
              </a:rPr>
              <a:t>A local area network (LAN) is a network that is geographically confined to one building or site.</a:t>
            </a:r>
          </a:p>
          <a:p>
            <a:r>
              <a:rPr lang="en-GB" b="0" i="0" u="none" strike="noStrike" dirty="0">
                <a:solidFill>
                  <a:srgbClr val="231F20"/>
                </a:solidFill>
                <a:effectLst/>
                <a:latin typeface="ReithSans"/>
              </a:rPr>
              <a:t>LANs are owned and maintained by the organisation.</a:t>
            </a:r>
            <a:endParaRPr lang="en-GB" dirty="0"/>
          </a:p>
        </p:txBody>
      </p:sp>
      <p:pic>
        <p:nvPicPr>
          <p:cNvPr id="9" name="Picture 8">
            <a:extLst>
              <a:ext uri="{FF2B5EF4-FFF2-40B4-BE49-F238E27FC236}">
                <a16:creationId xmlns:a16="http://schemas.microsoft.com/office/drawing/2014/main" id="{4555A512-1D5F-6645-8165-1C1795F5C8E3}"/>
              </a:ext>
            </a:extLst>
          </p:cNvPr>
          <p:cNvPicPr>
            <a:picLocks noChangeAspect="1"/>
          </p:cNvPicPr>
          <p:nvPr/>
        </p:nvPicPr>
        <p:blipFill>
          <a:blip r:embed="rId2"/>
          <a:stretch>
            <a:fillRect/>
          </a:stretch>
        </p:blipFill>
        <p:spPr>
          <a:xfrm>
            <a:off x="7202311" y="1573368"/>
            <a:ext cx="4314281" cy="4211397"/>
          </a:xfrm>
          <a:prstGeom prst="rect">
            <a:avLst/>
          </a:prstGeom>
        </p:spPr>
      </p:pic>
    </p:spTree>
    <p:extLst>
      <p:ext uri="{BB962C8B-B14F-4D97-AF65-F5344CB8AC3E}">
        <p14:creationId xmlns:p14="http://schemas.microsoft.com/office/powerpoint/2010/main" val="327999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
        <p:nvSpPr>
          <p:cNvPr id="7" name="TextBox 6">
            <a:extLst>
              <a:ext uri="{FF2B5EF4-FFF2-40B4-BE49-F238E27FC236}">
                <a16:creationId xmlns:a16="http://schemas.microsoft.com/office/drawing/2014/main" id="{8AAA6387-7800-6945-AD9A-CCADB38CA1EF}"/>
              </a:ext>
            </a:extLst>
          </p:cNvPr>
          <p:cNvSpPr txBox="1"/>
          <p:nvPr/>
        </p:nvSpPr>
        <p:spPr>
          <a:xfrm>
            <a:off x="838200" y="1573368"/>
            <a:ext cx="6096000" cy="923330"/>
          </a:xfrm>
          <a:prstGeom prst="rect">
            <a:avLst/>
          </a:prstGeom>
          <a:noFill/>
        </p:spPr>
        <p:txBody>
          <a:bodyPr wrap="square">
            <a:spAutoFit/>
          </a:bodyPr>
          <a:lstStyle/>
          <a:p>
            <a:r>
              <a:rPr lang="en-GB" b="0" i="0" u="none" strike="noStrike" dirty="0">
                <a:solidFill>
                  <a:srgbClr val="231F20"/>
                </a:solidFill>
                <a:effectLst/>
                <a:latin typeface="ReithSans"/>
              </a:rPr>
              <a:t>A local area network (LAN) is a network that is geographically confined to one building or site.</a:t>
            </a:r>
          </a:p>
          <a:p>
            <a:r>
              <a:rPr lang="en-GB" b="0" i="0" u="none" strike="noStrike" dirty="0">
                <a:solidFill>
                  <a:srgbClr val="231F20"/>
                </a:solidFill>
                <a:effectLst/>
                <a:latin typeface="ReithSans"/>
              </a:rPr>
              <a:t>LANs are owned and maintained by the organisation.</a:t>
            </a:r>
            <a:endParaRPr lang="en-GB" dirty="0"/>
          </a:p>
        </p:txBody>
      </p:sp>
      <p:sp>
        <p:nvSpPr>
          <p:cNvPr id="8" name="TextBox 7">
            <a:extLst>
              <a:ext uri="{FF2B5EF4-FFF2-40B4-BE49-F238E27FC236}">
                <a16:creationId xmlns:a16="http://schemas.microsoft.com/office/drawing/2014/main" id="{180D41D4-D36E-6340-8A3E-FE67D9E9402B}"/>
              </a:ext>
            </a:extLst>
          </p:cNvPr>
          <p:cNvSpPr txBox="1"/>
          <p:nvPr/>
        </p:nvSpPr>
        <p:spPr>
          <a:xfrm>
            <a:off x="4921640" y="2898931"/>
            <a:ext cx="1174360" cy="369332"/>
          </a:xfrm>
          <a:prstGeom prst="rect">
            <a:avLst/>
          </a:prstGeom>
          <a:noFill/>
        </p:spPr>
        <p:txBody>
          <a:bodyPr wrap="none" rtlCol="0">
            <a:spAutoFit/>
          </a:bodyPr>
          <a:lstStyle/>
          <a:p>
            <a:r>
              <a:rPr lang="en-GB" dirty="0"/>
              <a:t>Examples?</a:t>
            </a:r>
          </a:p>
        </p:txBody>
      </p:sp>
      <p:pic>
        <p:nvPicPr>
          <p:cNvPr id="9" name="Picture 8">
            <a:extLst>
              <a:ext uri="{FF2B5EF4-FFF2-40B4-BE49-F238E27FC236}">
                <a16:creationId xmlns:a16="http://schemas.microsoft.com/office/drawing/2014/main" id="{4555A512-1D5F-6645-8165-1C1795F5C8E3}"/>
              </a:ext>
            </a:extLst>
          </p:cNvPr>
          <p:cNvPicPr>
            <a:picLocks noChangeAspect="1"/>
          </p:cNvPicPr>
          <p:nvPr/>
        </p:nvPicPr>
        <p:blipFill>
          <a:blip r:embed="rId2"/>
          <a:stretch>
            <a:fillRect/>
          </a:stretch>
        </p:blipFill>
        <p:spPr>
          <a:xfrm>
            <a:off x="7202311" y="1573368"/>
            <a:ext cx="4314281" cy="4211397"/>
          </a:xfrm>
          <a:prstGeom prst="rect">
            <a:avLst/>
          </a:prstGeom>
        </p:spPr>
      </p:pic>
    </p:spTree>
    <p:extLst>
      <p:ext uri="{BB962C8B-B14F-4D97-AF65-F5344CB8AC3E}">
        <p14:creationId xmlns:p14="http://schemas.microsoft.com/office/powerpoint/2010/main" val="3646910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
        <p:nvSpPr>
          <p:cNvPr id="7" name="TextBox 6">
            <a:extLst>
              <a:ext uri="{FF2B5EF4-FFF2-40B4-BE49-F238E27FC236}">
                <a16:creationId xmlns:a16="http://schemas.microsoft.com/office/drawing/2014/main" id="{8AAA6387-7800-6945-AD9A-CCADB38CA1EF}"/>
              </a:ext>
            </a:extLst>
          </p:cNvPr>
          <p:cNvSpPr txBox="1"/>
          <p:nvPr/>
        </p:nvSpPr>
        <p:spPr>
          <a:xfrm>
            <a:off x="838200" y="1573368"/>
            <a:ext cx="6096000" cy="923330"/>
          </a:xfrm>
          <a:prstGeom prst="rect">
            <a:avLst/>
          </a:prstGeom>
          <a:noFill/>
        </p:spPr>
        <p:txBody>
          <a:bodyPr wrap="square">
            <a:spAutoFit/>
          </a:bodyPr>
          <a:lstStyle/>
          <a:p>
            <a:r>
              <a:rPr lang="en-GB" b="0" i="0" u="none" strike="noStrike" dirty="0">
                <a:solidFill>
                  <a:srgbClr val="231F20"/>
                </a:solidFill>
                <a:effectLst/>
                <a:latin typeface="ReithSans"/>
              </a:rPr>
              <a:t>A local area network (LAN) is a network that is geographically confined to one building or site.</a:t>
            </a:r>
          </a:p>
          <a:p>
            <a:r>
              <a:rPr lang="en-GB" b="0" i="0" u="none" strike="noStrike" dirty="0">
                <a:solidFill>
                  <a:srgbClr val="231F20"/>
                </a:solidFill>
                <a:effectLst/>
                <a:latin typeface="ReithSans"/>
              </a:rPr>
              <a:t>LANs are owned and maintained by the organisation.</a:t>
            </a:r>
            <a:endParaRPr lang="en-GB" dirty="0"/>
          </a:p>
        </p:txBody>
      </p:sp>
      <p:sp>
        <p:nvSpPr>
          <p:cNvPr id="8" name="TextBox 7">
            <a:extLst>
              <a:ext uri="{FF2B5EF4-FFF2-40B4-BE49-F238E27FC236}">
                <a16:creationId xmlns:a16="http://schemas.microsoft.com/office/drawing/2014/main" id="{180D41D4-D36E-6340-8A3E-FE67D9E9402B}"/>
              </a:ext>
            </a:extLst>
          </p:cNvPr>
          <p:cNvSpPr txBox="1"/>
          <p:nvPr/>
        </p:nvSpPr>
        <p:spPr>
          <a:xfrm>
            <a:off x="4921640" y="2898931"/>
            <a:ext cx="1174360" cy="369332"/>
          </a:xfrm>
          <a:prstGeom prst="rect">
            <a:avLst/>
          </a:prstGeom>
          <a:noFill/>
        </p:spPr>
        <p:txBody>
          <a:bodyPr wrap="none" rtlCol="0">
            <a:spAutoFit/>
          </a:bodyPr>
          <a:lstStyle/>
          <a:p>
            <a:r>
              <a:rPr lang="en-GB" dirty="0"/>
              <a:t>Examples?</a:t>
            </a:r>
          </a:p>
        </p:txBody>
      </p:sp>
      <p:pic>
        <p:nvPicPr>
          <p:cNvPr id="9" name="Picture 8">
            <a:extLst>
              <a:ext uri="{FF2B5EF4-FFF2-40B4-BE49-F238E27FC236}">
                <a16:creationId xmlns:a16="http://schemas.microsoft.com/office/drawing/2014/main" id="{4555A512-1D5F-6645-8165-1C1795F5C8E3}"/>
              </a:ext>
            </a:extLst>
          </p:cNvPr>
          <p:cNvPicPr>
            <a:picLocks noChangeAspect="1"/>
          </p:cNvPicPr>
          <p:nvPr/>
        </p:nvPicPr>
        <p:blipFill>
          <a:blip r:embed="rId2"/>
          <a:stretch>
            <a:fillRect/>
          </a:stretch>
        </p:blipFill>
        <p:spPr>
          <a:xfrm>
            <a:off x="7202311" y="1573368"/>
            <a:ext cx="4314281" cy="4211397"/>
          </a:xfrm>
          <a:prstGeom prst="rect">
            <a:avLst/>
          </a:prstGeom>
        </p:spPr>
      </p:pic>
      <p:sp>
        <p:nvSpPr>
          <p:cNvPr id="10" name="TextBox 9">
            <a:extLst>
              <a:ext uri="{FF2B5EF4-FFF2-40B4-BE49-F238E27FC236}">
                <a16:creationId xmlns:a16="http://schemas.microsoft.com/office/drawing/2014/main" id="{485CBCF6-D623-3D4C-944C-6C22B93FF8C8}"/>
              </a:ext>
            </a:extLst>
          </p:cNvPr>
          <p:cNvSpPr txBox="1"/>
          <p:nvPr/>
        </p:nvSpPr>
        <p:spPr>
          <a:xfrm>
            <a:off x="4861046" y="3429000"/>
            <a:ext cx="1295547" cy="369332"/>
          </a:xfrm>
          <a:prstGeom prst="rect">
            <a:avLst/>
          </a:prstGeom>
          <a:noFill/>
        </p:spPr>
        <p:txBody>
          <a:bodyPr wrap="none" rtlCol="0">
            <a:spAutoFit/>
          </a:bodyPr>
          <a:lstStyle/>
          <a:p>
            <a:r>
              <a:rPr lang="en-GB" dirty="0"/>
              <a:t>This school!</a:t>
            </a:r>
          </a:p>
        </p:txBody>
      </p:sp>
    </p:spTree>
    <p:extLst>
      <p:ext uri="{BB962C8B-B14F-4D97-AF65-F5344CB8AC3E}">
        <p14:creationId xmlns:p14="http://schemas.microsoft.com/office/powerpoint/2010/main" val="3624212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Tree>
    <p:extLst>
      <p:ext uri="{BB962C8B-B14F-4D97-AF65-F5344CB8AC3E}">
        <p14:creationId xmlns:p14="http://schemas.microsoft.com/office/powerpoint/2010/main" val="294580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Tree>
    <p:extLst>
      <p:ext uri="{BB962C8B-B14F-4D97-AF65-F5344CB8AC3E}">
        <p14:creationId xmlns:p14="http://schemas.microsoft.com/office/powerpoint/2010/main" val="15115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2400" b="0" dirty="0">
                <a:effectLst/>
                <a:ea typeface="MS Gothic" panose="020B0609070205080204" pitchFamily="49" charset="-128"/>
                <a:cs typeface="Times New Roman" panose="02020603050405020304" pitchFamily="18" charset="0"/>
              </a:rPr>
              <a:t>Students should be able to explain what a computer network is, discuss risks and benefits of networks and the relative merits of wired and wireless networking.</a:t>
            </a:r>
            <a:endParaRPr lang="en-GB" sz="2400" b="1" dirty="0">
              <a:effectLst/>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57418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
        <p:nvSpPr>
          <p:cNvPr id="4" name="TextBox 3">
            <a:extLst>
              <a:ext uri="{FF2B5EF4-FFF2-40B4-BE49-F238E27FC236}">
                <a16:creationId xmlns:a16="http://schemas.microsoft.com/office/drawing/2014/main" id="{D751FD38-8AED-0342-AF4A-C820CA063282}"/>
              </a:ext>
            </a:extLst>
          </p:cNvPr>
          <p:cNvSpPr txBox="1"/>
          <p:nvPr/>
        </p:nvSpPr>
        <p:spPr>
          <a:xfrm>
            <a:off x="838200" y="1690688"/>
            <a:ext cx="6096000" cy="3970318"/>
          </a:xfrm>
          <a:prstGeom prst="rect">
            <a:avLst/>
          </a:prstGeom>
          <a:noFill/>
        </p:spPr>
        <p:txBody>
          <a:bodyPr wrap="square">
            <a:spAutoFit/>
          </a:bodyPr>
          <a:lstStyle/>
          <a:p>
            <a:pPr algn="l"/>
            <a:r>
              <a:rPr lang="en-GB" b="0" i="0" u="none" strike="noStrike" dirty="0">
                <a:solidFill>
                  <a:srgbClr val="231F20"/>
                </a:solidFill>
                <a:effectLst/>
                <a:latin typeface="ReithSans"/>
              </a:rPr>
              <a:t>A wide area network (WAN) is a network that is spread over a wide geographical area. It can cover more than one site, or be spread across a country, or even the world!</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Organisations that have more than one office or branch, such as banks, tend to use a WAN. The WAN allows the head office to communicate and share data with the sub-offices and branches. </a:t>
            </a:r>
          </a:p>
          <a:p>
            <a:pPr algn="l"/>
            <a:endParaRPr lang="en-GB" dirty="0">
              <a:solidFill>
                <a:srgbClr val="231F20"/>
              </a:solidFill>
              <a:latin typeface="ReithSans"/>
            </a:endParaRPr>
          </a:p>
          <a:p>
            <a:pPr algn="l"/>
            <a:r>
              <a:rPr lang="en-GB" b="0" i="0" u="none" strike="noStrike" dirty="0">
                <a:solidFill>
                  <a:srgbClr val="231F20"/>
                </a:solidFill>
                <a:effectLst/>
                <a:latin typeface="ReithSans"/>
              </a:rPr>
              <a:t>Communication is through national telephone infrastructures or via </a:t>
            </a:r>
            <a:r>
              <a:rPr lang="en-GB" b="1" i="0" u="sng" strike="noStrike" dirty="0">
                <a:solidFill>
                  <a:srgbClr val="231F20"/>
                </a:solidFill>
                <a:effectLst/>
                <a:latin typeface="ReithSans"/>
              </a:rPr>
              <a:t>wireless</a:t>
            </a:r>
            <a:r>
              <a:rPr lang="en-GB" b="0" i="0" u="none" strike="noStrike" dirty="0">
                <a:solidFill>
                  <a:srgbClr val="231F20"/>
                </a:solidFill>
                <a:effectLst/>
                <a:latin typeface="ReithSans"/>
              </a:rPr>
              <a:t> transmission. While each office or branch has its own LAN, they are connected together using the WAN.</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The </a:t>
            </a:r>
            <a:r>
              <a:rPr lang="en-GB" b="1" i="0" u="sng" strike="noStrike" dirty="0">
                <a:solidFill>
                  <a:srgbClr val="231F20"/>
                </a:solidFill>
                <a:effectLst/>
                <a:latin typeface="ReithSans"/>
              </a:rPr>
              <a:t>internet</a:t>
            </a:r>
            <a:r>
              <a:rPr lang="en-GB" b="0" i="0" u="none" strike="noStrike" dirty="0">
                <a:solidFill>
                  <a:srgbClr val="231F20"/>
                </a:solidFill>
                <a:effectLst/>
                <a:latin typeface="ReithSans"/>
              </a:rPr>
              <a:t> is essentially a huge, international WAN.</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Tree>
    <p:extLst>
      <p:ext uri="{BB962C8B-B14F-4D97-AF65-F5344CB8AC3E}">
        <p14:creationId xmlns:p14="http://schemas.microsoft.com/office/powerpoint/2010/main" val="360497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
        <p:nvSpPr>
          <p:cNvPr id="4" name="TextBox 3">
            <a:extLst>
              <a:ext uri="{FF2B5EF4-FFF2-40B4-BE49-F238E27FC236}">
                <a16:creationId xmlns:a16="http://schemas.microsoft.com/office/drawing/2014/main" id="{D751FD38-8AED-0342-AF4A-C820CA063282}"/>
              </a:ext>
            </a:extLst>
          </p:cNvPr>
          <p:cNvSpPr txBox="1"/>
          <p:nvPr/>
        </p:nvSpPr>
        <p:spPr>
          <a:xfrm>
            <a:off x="838200" y="1690688"/>
            <a:ext cx="6096000" cy="3970318"/>
          </a:xfrm>
          <a:prstGeom prst="rect">
            <a:avLst/>
          </a:prstGeom>
          <a:noFill/>
        </p:spPr>
        <p:txBody>
          <a:bodyPr wrap="square">
            <a:spAutoFit/>
          </a:bodyPr>
          <a:lstStyle/>
          <a:p>
            <a:pPr algn="l"/>
            <a:r>
              <a:rPr lang="en-GB" b="0" i="0" u="none" strike="noStrike" dirty="0">
                <a:solidFill>
                  <a:srgbClr val="231F20"/>
                </a:solidFill>
                <a:effectLst/>
                <a:latin typeface="ReithSans"/>
              </a:rPr>
              <a:t>A wide area network (WAN) is a network that is spread over a wide geographical area. It can cover more than one site, or be spread across a country, or even the world!</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Organisations that have more than one office or branch, such as banks, tend to use a WAN. The WAN allows the head office to communicate and share data with the sub-offices and branches. </a:t>
            </a:r>
          </a:p>
          <a:p>
            <a:pPr algn="l"/>
            <a:endParaRPr lang="en-GB" dirty="0">
              <a:solidFill>
                <a:srgbClr val="231F20"/>
              </a:solidFill>
              <a:latin typeface="ReithSans"/>
            </a:endParaRPr>
          </a:p>
          <a:p>
            <a:pPr algn="l"/>
            <a:r>
              <a:rPr lang="en-GB" b="0" i="0" u="none" strike="noStrike" dirty="0">
                <a:solidFill>
                  <a:srgbClr val="231F20"/>
                </a:solidFill>
                <a:effectLst/>
                <a:latin typeface="ReithSans"/>
              </a:rPr>
              <a:t>Communication is through national telephone infrastructures or via </a:t>
            </a:r>
            <a:r>
              <a:rPr lang="en-GB" b="1" i="0" u="sng" strike="noStrike" dirty="0">
                <a:solidFill>
                  <a:srgbClr val="231F20"/>
                </a:solidFill>
                <a:effectLst/>
                <a:latin typeface="ReithSans"/>
              </a:rPr>
              <a:t>wireless</a:t>
            </a:r>
            <a:r>
              <a:rPr lang="en-GB" b="0" i="0" u="none" strike="noStrike" dirty="0">
                <a:solidFill>
                  <a:srgbClr val="231F20"/>
                </a:solidFill>
                <a:effectLst/>
                <a:latin typeface="ReithSans"/>
              </a:rPr>
              <a:t> transmission. While each office or branch has its own LAN, they are connected together using the WAN.</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The </a:t>
            </a:r>
            <a:r>
              <a:rPr lang="en-GB" b="1" i="0" u="sng" strike="noStrike" dirty="0">
                <a:solidFill>
                  <a:srgbClr val="231F20"/>
                </a:solidFill>
                <a:effectLst/>
                <a:latin typeface="ReithSans"/>
              </a:rPr>
              <a:t>internet</a:t>
            </a:r>
            <a:r>
              <a:rPr lang="en-GB" b="0" i="0" u="none" strike="noStrike" dirty="0">
                <a:solidFill>
                  <a:srgbClr val="231F20"/>
                </a:solidFill>
                <a:effectLst/>
                <a:latin typeface="ReithSans"/>
              </a:rPr>
              <a:t> is essentially a huge, international WAN.</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
        <p:nvSpPr>
          <p:cNvPr id="3" name="TextBox 2">
            <a:extLst>
              <a:ext uri="{FF2B5EF4-FFF2-40B4-BE49-F238E27FC236}">
                <a16:creationId xmlns:a16="http://schemas.microsoft.com/office/drawing/2014/main" id="{766F584B-E11A-0847-A6CF-E35D5EBDCD59}"/>
              </a:ext>
            </a:extLst>
          </p:cNvPr>
          <p:cNvSpPr txBox="1"/>
          <p:nvPr/>
        </p:nvSpPr>
        <p:spPr>
          <a:xfrm>
            <a:off x="4083441" y="5863155"/>
            <a:ext cx="1174360" cy="369332"/>
          </a:xfrm>
          <a:prstGeom prst="rect">
            <a:avLst/>
          </a:prstGeom>
          <a:noFill/>
        </p:spPr>
        <p:txBody>
          <a:bodyPr wrap="none" rtlCol="0">
            <a:spAutoFit/>
          </a:bodyPr>
          <a:lstStyle/>
          <a:p>
            <a:r>
              <a:rPr lang="en-GB" dirty="0"/>
              <a:t>Examples?</a:t>
            </a:r>
          </a:p>
        </p:txBody>
      </p:sp>
    </p:spTree>
    <p:extLst>
      <p:ext uri="{BB962C8B-B14F-4D97-AF65-F5344CB8AC3E}">
        <p14:creationId xmlns:p14="http://schemas.microsoft.com/office/powerpoint/2010/main" val="2218577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
        <p:nvSpPr>
          <p:cNvPr id="4" name="TextBox 3">
            <a:extLst>
              <a:ext uri="{FF2B5EF4-FFF2-40B4-BE49-F238E27FC236}">
                <a16:creationId xmlns:a16="http://schemas.microsoft.com/office/drawing/2014/main" id="{D751FD38-8AED-0342-AF4A-C820CA063282}"/>
              </a:ext>
            </a:extLst>
          </p:cNvPr>
          <p:cNvSpPr txBox="1"/>
          <p:nvPr/>
        </p:nvSpPr>
        <p:spPr>
          <a:xfrm>
            <a:off x="838200" y="1690688"/>
            <a:ext cx="6096000" cy="3970318"/>
          </a:xfrm>
          <a:prstGeom prst="rect">
            <a:avLst/>
          </a:prstGeom>
          <a:noFill/>
        </p:spPr>
        <p:txBody>
          <a:bodyPr wrap="square">
            <a:spAutoFit/>
          </a:bodyPr>
          <a:lstStyle/>
          <a:p>
            <a:pPr algn="l"/>
            <a:r>
              <a:rPr lang="en-GB" b="0" i="0" u="none" strike="noStrike" dirty="0">
                <a:solidFill>
                  <a:srgbClr val="231F20"/>
                </a:solidFill>
                <a:effectLst/>
                <a:latin typeface="ReithSans"/>
              </a:rPr>
              <a:t>A wide area network (WAN) is a network that is spread over a wide geographical area. It can cover more than one site, or be spread across a country, or even the world!</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Organisations that have more than one office or branch, such as banks, tend to use a WAN. The WAN allows the head office to communicate and share data with the sub-offices and branches. </a:t>
            </a:r>
          </a:p>
          <a:p>
            <a:pPr algn="l"/>
            <a:endParaRPr lang="en-GB" dirty="0">
              <a:solidFill>
                <a:srgbClr val="231F20"/>
              </a:solidFill>
              <a:latin typeface="ReithSans"/>
            </a:endParaRPr>
          </a:p>
          <a:p>
            <a:pPr algn="l"/>
            <a:r>
              <a:rPr lang="en-GB" b="0" i="0" u="none" strike="noStrike" dirty="0">
                <a:solidFill>
                  <a:srgbClr val="231F20"/>
                </a:solidFill>
                <a:effectLst/>
                <a:latin typeface="ReithSans"/>
              </a:rPr>
              <a:t>Communication is through national telephone infrastructures or via </a:t>
            </a:r>
            <a:r>
              <a:rPr lang="en-GB" b="1" i="0" u="sng" strike="noStrike" dirty="0">
                <a:solidFill>
                  <a:srgbClr val="231F20"/>
                </a:solidFill>
                <a:effectLst/>
                <a:latin typeface="ReithSans"/>
              </a:rPr>
              <a:t>wireless</a:t>
            </a:r>
            <a:r>
              <a:rPr lang="en-GB" b="0" i="0" u="none" strike="noStrike" dirty="0">
                <a:solidFill>
                  <a:srgbClr val="231F20"/>
                </a:solidFill>
                <a:effectLst/>
                <a:latin typeface="ReithSans"/>
              </a:rPr>
              <a:t> transmission. While each office or branch has its own LAN, they are connected together using the WAN.</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The </a:t>
            </a:r>
            <a:r>
              <a:rPr lang="en-GB" b="1" i="0" u="sng" strike="noStrike" dirty="0">
                <a:solidFill>
                  <a:srgbClr val="231F20"/>
                </a:solidFill>
                <a:effectLst/>
                <a:latin typeface="ReithSans"/>
              </a:rPr>
              <a:t>internet</a:t>
            </a:r>
            <a:r>
              <a:rPr lang="en-GB" b="0" i="0" u="none" strike="noStrike" dirty="0">
                <a:solidFill>
                  <a:srgbClr val="231F20"/>
                </a:solidFill>
                <a:effectLst/>
                <a:latin typeface="ReithSans"/>
              </a:rPr>
              <a:t> is essentially a huge, international WAN.</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
        <p:nvSpPr>
          <p:cNvPr id="3" name="TextBox 2">
            <a:extLst>
              <a:ext uri="{FF2B5EF4-FFF2-40B4-BE49-F238E27FC236}">
                <a16:creationId xmlns:a16="http://schemas.microsoft.com/office/drawing/2014/main" id="{766F584B-E11A-0847-A6CF-E35D5EBDCD59}"/>
              </a:ext>
            </a:extLst>
          </p:cNvPr>
          <p:cNvSpPr txBox="1"/>
          <p:nvPr/>
        </p:nvSpPr>
        <p:spPr>
          <a:xfrm>
            <a:off x="4083441" y="5863155"/>
            <a:ext cx="1174360" cy="369332"/>
          </a:xfrm>
          <a:prstGeom prst="rect">
            <a:avLst/>
          </a:prstGeom>
          <a:noFill/>
        </p:spPr>
        <p:txBody>
          <a:bodyPr wrap="none" rtlCol="0">
            <a:spAutoFit/>
          </a:bodyPr>
          <a:lstStyle/>
          <a:p>
            <a:r>
              <a:rPr lang="en-GB" dirty="0"/>
              <a:t>Examples?</a:t>
            </a:r>
          </a:p>
        </p:txBody>
      </p:sp>
      <p:sp>
        <p:nvSpPr>
          <p:cNvPr id="5" name="TextBox 4">
            <a:extLst>
              <a:ext uri="{FF2B5EF4-FFF2-40B4-BE49-F238E27FC236}">
                <a16:creationId xmlns:a16="http://schemas.microsoft.com/office/drawing/2014/main" id="{D28FD46B-13B3-9649-B8A3-CDFADF485E9E}"/>
              </a:ext>
            </a:extLst>
          </p:cNvPr>
          <p:cNvSpPr txBox="1"/>
          <p:nvPr/>
        </p:nvSpPr>
        <p:spPr>
          <a:xfrm>
            <a:off x="3019089" y="6249970"/>
            <a:ext cx="3915111" cy="369332"/>
          </a:xfrm>
          <a:prstGeom prst="rect">
            <a:avLst/>
          </a:prstGeom>
          <a:noFill/>
        </p:spPr>
        <p:txBody>
          <a:bodyPr wrap="none" rtlCol="0">
            <a:spAutoFit/>
          </a:bodyPr>
          <a:lstStyle/>
          <a:p>
            <a:r>
              <a:rPr lang="en-GB" dirty="0"/>
              <a:t>International businesses such as Twitter</a:t>
            </a:r>
          </a:p>
        </p:txBody>
      </p:sp>
    </p:spTree>
    <p:extLst>
      <p:ext uri="{BB962C8B-B14F-4D97-AF65-F5344CB8AC3E}">
        <p14:creationId xmlns:p14="http://schemas.microsoft.com/office/powerpoint/2010/main" val="3760967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PAN – personal area networks</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690688"/>
            <a:ext cx="6100762" cy="2308324"/>
          </a:xfrm>
          <a:prstGeom prst="rect">
            <a:avLst/>
          </a:prstGeom>
          <a:noFill/>
        </p:spPr>
        <p:txBody>
          <a:bodyPr wrap="square">
            <a:spAutoFit/>
          </a:bodyPr>
          <a:lstStyle/>
          <a:p>
            <a:pPr algn="l"/>
            <a:r>
              <a:rPr lang="en-GB" b="0" i="0" u="none" strike="noStrike" dirty="0">
                <a:solidFill>
                  <a:srgbClr val="231F20"/>
                </a:solidFill>
                <a:effectLst/>
              </a:rPr>
              <a:t>A personal area network (PAN) is a network that is spread over a very small area. It often covers no more than a few metres and is used to connect personal devices such as a smartphone and wireless headphones or a laptop.</a:t>
            </a:r>
          </a:p>
          <a:p>
            <a:pPr algn="l"/>
            <a:endParaRPr lang="en-GB" b="0" i="0" u="none" strike="noStrike" dirty="0">
              <a:solidFill>
                <a:srgbClr val="231F20"/>
              </a:solidFill>
              <a:effectLst/>
            </a:endParaRPr>
          </a:p>
          <a:p>
            <a:pPr algn="l"/>
            <a:r>
              <a:rPr lang="en-GB" b="0" i="0" u="none" strike="noStrike" dirty="0">
                <a:solidFill>
                  <a:srgbClr val="231F20"/>
                </a:solidFill>
                <a:effectLst/>
              </a:rPr>
              <a:t>Setting up a PAN using a smartphone is also known as creating a ‘hotspot’ and makes use of limited </a:t>
            </a:r>
            <a:r>
              <a:rPr lang="en-GB" b="1" i="0" u="sng" strike="noStrike" dirty="0">
                <a:solidFill>
                  <a:srgbClr val="231F20"/>
                </a:solidFill>
                <a:effectLst/>
              </a:rPr>
              <a:t>Wi-Fi</a:t>
            </a:r>
            <a:r>
              <a:rPr lang="en-GB" b="0" i="0" u="none" strike="noStrike" dirty="0">
                <a:solidFill>
                  <a:srgbClr val="231F20"/>
                </a:solidFill>
                <a:effectLst/>
              </a:rPr>
              <a:t> or </a:t>
            </a:r>
            <a:r>
              <a:rPr lang="en-GB" b="1" i="0" u="sng" strike="noStrike" dirty="0" err="1">
                <a:solidFill>
                  <a:srgbClr val="231F20"/>
                </a:solidFill>
                <a:effectLst/>
              </a:rPr>
              <a:t>bluetooth</a:t>
            </a:r>
            <a:r>
              <a:rPr lang="en-GB" b="0" i="0" u="none" strike="noStrike" dirty="0">
                <a:solidFill>
                  <a:srgbClr val="231F20"/>
                </a:solidFill>
                <a:effectLst/>
              </a:rPr>
              <a:t> to connect devices.</a:t>
            </a:r>
          </a:p>
        </p:txBody>
      </p:sp>
      <p:pic>
        <p:nvPicPr>
          <p:cNvPr id="6" name="Picture 5">
            <a:extLst>
              <a:ext uri="{FF2B5EF4-FFF2-40B4-BE49-F238E27FC236}">
                <a16:creationId xmlns:a16="http://schemas.microsoft.com/office/drawing/2014/main" id="{CD3F274B-31AB-D44B-B607-F3B5ADFAF106}"/>
              </a:ext>
            </a:extLst>
          </p:cNvPr>
          <p:cNvPicPr>
            <a:picLocks noChangeAspect="1"/>
          </p:cNvPicPr>
          <p:nvPr/>
        </p:nvPicPr>
        <p:blipFill>
          <a:blip r:embed="rId2"/>
          <a:stretch>
            <a:fillRect/>
          </a:stretch>
        </p:blipFill>
        <p:spPr>
          <a:xfrm>
            <a:off x="6799439" y="2509837"/>
            <a:ext cx="5392561" cy="2518681"/>
          </a:xfrm>
          <a:prstGeom prst="rect">
            <a:avLst/>
          </a:prstGeom>
        </p:spPr>
      </p:pic>
    </p:spTree>
    <p:extLst>
      <p:ext uri="{BB962C8B-B14F-4D97-AF65-F5344CB8AC3E}">
        <p14:creationId xmlns:p14="http://schemas.microsoft.com/office/powerpoint/2010/main" val="687932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star topology</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587952"/>
            <a:ext cx="6100762" cy="646331"/>
          </a:xfrm>
          <a:prstGeom prst="rect">
            <a:avLst/>
          </a:prstGeom>
          <a:noFill/>
        </p:spPr>
        <p:txBody>
          <a:bodyPr wrap="square">
            <a:spAutoFit/>
          </a:bodyPr>
          <a:lstStyle/>
          <a:p>
            <a:pPr algn="l"/>
            <a:r>
              <a:rPr lang="en-GB" b="0" i="0" u="none" strike="noStrike" dirty="0">
                <a:solidFill>
                  <a:srgbClr val="231F20"/>
                </a:solidFill>
                <a:effectLst/>
              </a:rPr>
              <a:t>Network topology: physical arrangements of nodes and connections in a network</a:t>
            </a:r>
          </a:p>
        </p:txBody>
      </p:sp>
    </p:spTree>
    <p:extLst>
      <p:ext uri="{BB962C8B-B14F-4D97-AF65-F5344CB8AC3E}">
        <p14:creationId xmlns:p14="http://schemas.microsoft.com/office/powerpoint/2010/main" val="2518297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star topology</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587952"/>
            <a:ext cx="6100762" cy="2031325"/>
          </a:xfrm>
          <a:prstGeom prst="rect">
            <a:avLst/>
          </a:prstGeom>
          <a:noFill/>
        </p:spPr>
        <p:txBody>
          <a:bodyPr wrap="square">
            <a:spAutoFit/>
          </a:bodyPr>
          <a:lstStyle/>
          <a:p>
            <a:pPr algn="l"/>
            <a:r>
              <a:rPr lang="en-GB" b="0" i="0" u="none" strike="noStrike" dirty="0">
                <a:solidFill>
                  <a:srgbClr val="231F20"/>
                </a:solidFill>
                <a:effectLst/>
              </a:rPr>
              <a:t>Network topology: physical arrangements of nodes and connections in a network</a:t>
            </a:r>
          </a:p>
          <a:p>
            <a:pPr algn="l"/>
            <a:endParaRPr lang="en-GB" b="0" i="0" u="none" strike="noStrike" dirty="0">
              <a:solidFill>
                <a:srgbClr val="231F20"/>
              </a:solidFill>
              <a:effectLst/>
            </a:endParaRPr>
          </a:p>
          <a:p>
            <a:pPr algn="l"/>
            <a:r>
              <a:rPr lang="en-GB" dirty="0">
                <a:solidFill>
                  <a:srgbClr val="231F20"/>
                </a:solidFill>
              </a:rPr>
              <a:t>Star topology:</a:t>
            </a:r>
          </a:p>
          <a:p>
            <a:pPr algn="l"/>
            <a:r>
              <a:rPr lang="en-GB" b="0" i="0" u="none" strike="noStrike" dirty="0">
                <a:solidFill>
                  <a:srgbClr val="231F20"/>
                </a:solidFill>
                <a:effectLst/>
              </a:rPr>
              <a:t>All devices connected to a centra</a:t>
            </a:r>
            <a:r>
              <a:rPr lang="en-GB" b="0" i="0" u="none" strike="noStrike" dirty="0">
                <a:effectLst/>
              </a:rPr>
              <a:t>l hub</a:t>
            </a:r>
          </a:p>
          <a:p>
            <a:pPr algn="l"/>
            <a:r>
              <a:rPr lang="en-GB" dirty="0"/>
              <a:t>Central hub controls connection between all nodes</a:t>
            </a:r>
            <a:r>
              <a:rPr lang="en-GB" b="0" i="0" u="none" strike="noStrike" dirty="0">
                <a:effectLst/>
              </a:rPr>
              <a:t> </a:t>
            </a:r>
          </a:p>
          <a:p>
            <a:pPr algn="l"/>
            <a:r>
              <a:rPr lang="en-GB" dirty="0">
                <a:solidFill>
                  <a:srgbClr val="231F20"/>
                </a:solidFill>
              </a:rPr>
              <a:t>Wires needed for each node connection</a:t>
            </a:r>
            <a:endParaRPr lang="en-GB" b="0" i="0" u="none" strike="noStrike" dirty="0">
              <a:solidFill>
                <a:srgbClr val="231F20"/>
              </a:solidFill>
              <a:effectLst/>
            </a:endParaRPr>
          </a:p>
        </p:txBody>
      </p:sp>
      <p:pic>
        <p:nvPicPr>
          <p:cNvPr id="21" name="Picture 20">
            <a:extLst>
              <a:ext uri="{FF2B5EF4-FFF2-40B4-BE49-F238E27FC236}">
                <a16:creationId xmlns:a16="http://schemas.microsoft.com/office/drawing/2014/main" id="{64506B2B-B1D9-DC47-8415-3F74DBCC3768}"/>
              </a:ext>
            </a:extLst>
          </p:cNvPr>
          <p:cNvPicPr>
            <a:picLocks noChangeAspect="1"/>
          </p:cNvPicPr>
          <p:nvPr/>
        </p:nvPicPr>
        <p:blipFill>
          <a:blip r:embed="rId2"/>
          <a:stretch>
            <a:fillRect/>
          </a:stretch>
        </p:blipFill>
        <p:spPr>
          <a:xfrm>
            <a:off x="4074723" y="3557588"/>
            <a:ext cx="3907424" cy="2935287"/>
          </a:xfrm>
          <a:prstGeom prst="rect">
            <a:avLst/>
          </a:prstGeom>
        </p:spPr>
      </p:pic>
    </p:spTree>
    <p:extLst>
      <p:ext uri="{BB962C8B-B14F-4D97-AF65-F5344CB8AC3E}">
        <p14:creationId xmlns:p14="http://schemas.microsoft.com/office/powerpoint/2010/main" val="160519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star topology</a:t>
            </a:r>
          </a:p>
        </p:txBody>
      </p:sp>
      <p:pic>
        <p:nvPicPr>
          <p:cNvPr id="19" name="Picture 18">
            <a:extLst>
              <a:ext uri="{FF2B5EF4-FFF2-40B4-BE49-F238E27FC236}">
                <a16:creationId xmlns:a16="http://schemas.microsoft.com/office/drawing/2014/main" id="{DB03FF9B-553C-3B47-BF24-D90497D5C1C4}"/>
              </a:ext>
            </a:extLst>
          </p:cNvPr>
          <p:cNvPicPr>
            <a:picLocks noChangeAspect="1"/>
          </p:cNvPicPr>
          <p:nvPr/>
        </p:nvPicPr>
        <p:blipFill>
          <a:blip r:embed="rId2"/>
          <a:stretch>
            <a:fillRect/>
          </a:stretch>
        </p:blipFill>
        <p:spPr>
          <a:xfrm>
            <a:off x="9025332" y="3146323"/>
            <a:ext cx="2209037" cy="2156357"/>
          </a:xfrm>
          <a:prstGeom prst="rect">
            <a:avLst/>
          </a:prstGeom>
        </p:spPr>
      </p:pic>
      <p:pic>
        <p:nvPicPr>
          <p:cNvPr id="15" name="Picture 14">
            <a:extLst>
              <a:ext uri="{FF2B5EF4-FFF2-40B4-BE49-F238E27FC236}">
                <a16:creationId xmlns:a16="http://schemas.microsoft.com/office/drawing/2014/main" id="{546858AB-77E5-CC43-967E-F3AE28BB6481}"/>
              </a:ext>
            </a:extLst>
          </p:cNvPr>
          <p:cNvPicPr>
            <a:picLocks noChangeAspect="1"/>
          </p:cNvPicPr>
          <p:nvPr/>
        </p:nvPicPr>
        <p:blipFill>
          <a:blip r:embed="rId3"/>
          <a:stretch>
            <a:fillRect/>
          </a:stretch>
        </p:blipFill>
        <p:spPr>
          <a:xfrm>
            <a:off x="4074723" y="3557588"/>
            <a:ext cx="3907424" cy="2935287"/>
          </a:xfrm>
          <a:prstGeom prst="rect">
            <a:avLst/>
          </a:prstGeom>
        </p:spPr>
      </p:pic>
      <p:sp>
        <p:nvSpPr>
          <p:cNvPr id="16" name="TextBox 15">
            <a:extLst>
              <a:ext uri="{FF2B5EF4-FFF2-40B4-BE49-F238E27FC236}">
                <a16:creationId xmlns:a16="http://schemas.microsoft.com/office/drawing/2014/main" id="{A27A21BB-74DC-1041-A051-EF959C59C812}"/>
              </a:ext>
            </a:extLst>
          </p:cNvPr>
          <p:cNvSpPr txBox="1"/>
          <p:nvPr/>
        </p:nvSpPr>
        <p:spPr>
          <a:xfrm>
            <a:off x="838200" y="1587952"/>
            <a:ext cx="6100762" cy="2031325"/>
          </a:xfrm>
          <a:prstGeom prst="rect">
            <a:avLst/>
          </a:prstGeom>
          <a:noFill/>
        </p:spPr>
        <p:txBody>
          <a:bodyPr wrap="square">
            <a:spAutoFit/>
          </a:bodyPr>
          <a:lstStyle/>
          <a:p>
            <a:pPr algn="l"/>
            <a:r>
              <a:rPr lang="en-GB" b="0" i="0" u="none" strike="noStrike" dirty="0">
                <a:solidFill>
                  <a:srgbClr val="231F20"/>
                </a:solidFill>
                <a:effectLst/>
              </a:rPr>
              <a:t>Network topology: physical arrangements of nodes and connections in a network</a:t>
            </a:r>
          </a:p>
          <a:p>
            <a:pPr algn="l"/>
            <a:endParaRPr lang="en-GB" b="0" i="0" u="none" strike="noStrike" dirty="0">
              <a:solidFill>
                <a:srgbClr val="231F20"/>
              </a:solidFill>
              <a:effectLst/>
            </a:endParaRPr>
          </a:p>
          <a:p>
            <a:pPr algn="l"/>
            <a:r>
              <a:rPr lang="en-GB" dirty="0">
                <a:solidFill>
                  <a:srgbClr val="231F20"/>
                </a:solidFill>
              </a:rPr>
              <a:t>Star topology:</a:t>
            </a:r>
          </a:p>
          <a:p>
            <a:pPr algn="l"/>
            <a:r>
              <a:rPr lang="en-GB" b="0" i="0" u="none" strike="noStrike" dirty="0">
                <a:solidFill>
                  <a:srgbClr val="231F20"/>
                </a:solidFill>
                <a:effectLst/>
              </a:rPr>
              <a:t>All devices connected to a centra</a:t>
            </a:r>
            <a:r>
              <a:rPr lang="en-GB" b="0" i="0" u="none" strike="noStrike" dirty="0">
                <a:effectLst/>
              </a:rPr>
              <a:t>l hub</a:t>
            </a:r>
          </a:p>
          <a:p>
            <a:pPr algn="l"/>
            <a:r>
              <a:rPr lang="en-GB" dirty="0"/>
              <a:t>Central hub controls connection between all nodes</a:t>
            </a:r>
            <a:r>
              <a:rPr lang="en-GB" b="0" i="0" u="none" strike="noStrike" dirty="0">
                <a:effectLst/>
              </a:rPr>
              <a:t> </a:t>
            </a:r>
          </a:p>
          <a:p>
            <a:pPr algn="l"/>
            <a:r>
              <a:rPr lang="en-GB" dirty="0">
                <a:solidFill>
                  <a:srgbClr val="231F20"/>
                </a:solidFill>
              </a:rPr>
              <a:t>Wires needed for each node connection</a:t>
            </a:r>
            <a:endParaRPr lang="en-GB" b="0" i="0" u="none" strike="noStrike" dirty="0">
              <a:solidFill>
                <a:srgbClr val="231F20"/>
              </a:solidFill>
              <a:effectLst/>
            </a:endParaRPr>
          </a:p>
        </p:txBody>
      </p:sp>
    </p:spTree>
    <p:extLst>
      <p:ext uri="{BB962C8B-B14F-4D97-AF65-F5344CB8AC3E}">
        <p14:creationId xmlns:p14="http://schemas.microsoft.com/office/powerpoint/2010/main" val="3849467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bus topology</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587952"/>
            <a:ext cx="6100762" cy="1200329"/>
          </a:xfrm>
          <a:prstGeom prst="rect">
            <a:avLst/>
          </a:prstGeom>
          <a:noFill/>
        </p:spPr>
        <p:txBody>
          <a:bodyPr wrap="square">
            <a:spAutoFit/>
          </a:bodyPr>
          <a:lstStyle/>
          <a:p>
            <a:pPr algn="l"/>
            <a:r>
              <a:rPr lang="en-GB" dirty="0">
                <a:solidFill>
                  <a:srgbClr val="231F20"/>
                </a:solidFill>
              </a:rPr>
              <a:t>Bus topology:</a:t>
            </a:r>
          </a:p>
          <a:p>
            <a:pPr algn="l"/>
            <a:endParaRPr lang="en-GB" b="0" i="0" u="none" strike="noStrike" dirty="0">
              <a:solidFill>
                <a:srgbClr val="231F20"/>
              </a:solidFill>
              <a:effectLst/>
            </a:endParaRPr>
          </a:p>
          <a:p>
            <a:pPr algn="l"/>
            <a:r>
              <a:rPr lang="en-GB" dirty="0">
                <a:solidFill>
                  <a:srgbClr val="231F20"/>
                </a:solidFill>
              </a:rPr>
              <a:t>All devices connected to a single cable</a:t>
            </a:r>
          </a:p>
          <a:p>
            <a:pPr algn="l"/>
            <a:r>
              <a:rPr lang="en-GB" b="0" i="0" u="none" strike="noStrike" dirty="0">
                <a:solidFill>
                  <a:srgbClr val="231F20"/>
                </a:solidFill>
                <a:effectLst/>
              </a:rPr>
              <a:t>Easi</a:t>
            </a:r>
            <a:r>
              <a:rPr lang="en-GB" dirty="0">
                <a:solidFill>
                  <a:srgbClr val="231F20"/>
                </a:solidFill>
              </a:rPr>
              <a:t>est topology when devices are added linearly</a:t>
            </a:r>
            <a:endParaRPr lang="en-GB" b="0" i="0" u="none" strike="noStrike" dirty="0">
              <a:solidFill>
                <a:srgbClr val="231F20"/>
              </a:solidFill>
              <a:effectLst/>
            </a:endParaRPr>
          </a:p>
        </p:txBody>
      </p:sp>
      <p:pic>
        <p:nvPicPr>
          <p:cNvPr id="3" name="Picture 2">
            <a:extLst>
              <a:ext uri="{FF2B5EF4-FFF2-40B4-BE49-F238E27FC236}">
                <a16:creationId xmlns:a16="http://schemas.microsoft.com/office/drawing/2014/main" id="{015EB97A-B188-534A-8B8E-83540C2A52CF}"/>
              </a:ext>
            </a:extLst>
          </p:cNvPr>
          <p:cNvPicPr>
            <a:picLocks noChangeAspect="1"/>
          </p:cNvPicPr>
          <p:nvPr/>
        </p:nvPicPr>
        <p:blipFill>
          <a:blip r:embed="rId2"/>
          <a:stretch>
            <a:fillRect/>
          </a:stretch>
        </p:blipFill>
        <p:spPr>
          <a:xfrm>
            <a:off x="3814762" y="3429000"/>
            <a:ext cx="5081587" cy="2500463"/>
          </a:xfrm>
          <a:prstGeom prst="rect">
            <a:avLst/>
          </a:prstGeom>
        </p:spPr>
      </p:pic>
    </p:spTree>
    <p:extLst>
      <p:ext uri="{BB962C8B-B14F-4D97-AF65-F5344CB8AC3E}">
        <p14:creationId xmlns:p14="http://schemas.microsoft.com/office/powerpoint/2010/main" val="3950388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E6E37-1D53-354C-9E42-FEF21107FEAF}"/>
              </a:ext>
            </a:extLst>
          </p:cNvPr>
          <p:cNvPicPr>
            <a:picLocks noChangeAspect="1"/>
          </p:cNvPicPr>
          <p:nvPr/>
        </p:nvPicPr>
        <p:blipFill>
          <a:blip r:embed="rId2"/>
          <a:stretch>
            <a:fillRect/>
          </a:stretch>
        </p:blipFill>
        <p:spPr>
          <a:xfrm>
            <a:off x="3771899" y="1462087"/>
            <a:ext cx="5153025" cy="5153025"/>
          </a:xfrm>
          <a:prstGeom prst="rect">
            <a:avLst/>
          </a:prstGeom>
        </p:spPr>
      </p:pic>
      <p:sp>
        <p:nvSpPr>
          <p:cNvPr id="5" name="TextBox 4">
            <a:extLst>
              <a:ext uri="{FF2B5EF4-FFF2-40B4-BE49-F238E27FC236}">
                <a16:creationId xmlns:a16="http://schemas.microsoft.com/office/drawing/2014/main" id="{DE2A159F-233D-3143-A47A-7B96E1919C22}"/>
              </a:ext>
            </a:extLst>
          </p:cNvPr>
          <p:cNvSpPr txBox="1"/>
          <p:nvPr/>
        </p:nvSpPr>
        <p:spPr>
          <a:xfrm>
            <a:off x="4830109" y="1148829"/>
            <a:ext cx="555345" cy="369332"/>
          </a:xfrm>
          <a:prstGeom prst="rect">
            <a:avLst/>
          </a:prstGeom>
          <a:noFill/>
        </p:spPr>
        <p:txBody>
          <a:bodyPr wrap="none" rtlCol="0">
            <a:spAutoFit/>
          </a:bodyPr>
          <a:lstStyle/>
          <a:p>
            <a:r>
              <a:rPr lang="en-GB" dirty="0"/>
              <a:t>Star</a:t>
            </a:r>
          </a:p>
        </p:txBody>
      </p:sp>
      <p:sp>
        <p:nvSpPr>
          <p:cNvPr id="6" name="TextBox 5">
            <a:extLst>
              <a:ext uri="{FF2B5EF4-FFF2-40B4-BE49-F238E27FC236}">
                <a16:creationId xmlns:a16="http://schemas.microsoft.com/office/drawing/2014/main" id="{2041680D-1B6C-0E4D-810D-7E7A0A1B2024}"/>
              </a:ext>
            </a:extLst>
          </p:cNvPr>
          <p:cNvSpPr txBox="1"/>
          <p:nvPr/>
        </p:nvSpPr>
        <p:spPr>
          <a:xfrm>
            <a:off x="7396163" y="1148829"/>
            <a:ext cx="521297" cy="369332"/>
          </a:xfrm>
          <a:prstGeom prst="rect">
            <a:avLst/>
          </a:prstGeom>
          <a:noFill/>
        </p:spPr>
        <p:txBody>
          <a:bodyPr wrap="none" rtlCol="0">
            <a:spAutoFit/>
          </a:bodyPr>
          <a:lstStyle/>
          <a:p>
            <a:r>
              <a:rPr lang="en-GB" dirty="0"/>
              <a:t>Bus</a:t>
            </a:r>
          </a:p>
        </p:txBody>
      </p:sp>
      <p:sp>
        <p:nvSpPr>
          <p:cNvPr id="7" name="TextBox 6">
            <a:extLst>
              <a:ext uri="{FF2B5EF4-FFF2-40B4-BE49-F238E27FC236}">
                <a16:creationId xmlns:a16="http://schemas.microsoft.com/office/drawing/2014/main" id="{01616A8B-A752-EA46-B50C-0FA8732EA20E}"/>
              </a:ext>
            </a:extLst>
          </p:cNvPr>
          <p:cNvSpPr txBox="1"/>
          <p:nvPr/>
        </p:nvSpPr>
        <p:spPr>
          <a:xfrm>
            <a:off x="6443664" y="1148829"/>
            <a:ext cx="377604" cy="369332"/>
          </a:xfrm>
          <a:prstGeom prst="rect">
            <a:avLst/>
          </a:prstGeom>
          <a:noFill/>
        </p:spPr>
        <p:txBody>
          <a:bodyPr wrap="none" rtlCol="0">
            <a:spAutoFit/>
          </a:bodyPr>
          <a:lstStyle/>
          <a:p>
            <a:r>
              <a:rPr lang="en-GB" dirty="0"/>
              <a:t>vs</a:t>
            </a:r>
          </a:p>
        </p:txBody>
      </p:sp>
    </p:spTree>
    <p:extLst>
      <p:ext uri="{BB962C8B-B14F-4D97-AF65-F5344CB8AC3E}">
        <p14:creationId xmlns:p14="http://schemas.microsoft.com/office/powerpoint/2010/main" val="2835526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351926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p:txBody>
          <a:bodyPr/>
          <a:lstStyle/>
          <a:p>
            <a:r>
              <a:rPr lang="en-GB" dirty="0"/>
              <a:t>Computer networks</a:t>
            </a:r>
          </a:p>
        </p:txBody>
      </p:sp>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a:spcBef>
                <a:spcPts val="1050"/>
              </a:spcBef>
              <a:tabLst>
                <a:tab pos="2637155" algn="ctr"/>
              </a:tabLst>
            </a:pPr>
            <a:r>
              <a:rPr lang="en-GB" dirty="0"/>
              <a:t>Computer networks connect computers and/or devices together</a:t>
            </a:r>
          </a:p>
          <a:p>
            <a:pPr>
              <a:spcBef>
                <a:spcPts val="1050"/>
              </a:spcBef>
              <a:tabLst>
                <a:tab pos="2637155" algn="ctr"/>
              </a:tabLst>
            </a:pPr>
            <a:r>
              <a:rPr lang="en-GB" dirty="0"/>
              <a:t>This can enable them to share information</a:t>
            </a:r>
          </a:p>
          <a:p>
            <a:pPr>
              <a:spcBef>
                <a:spcPts val="1050"/>
              </a:spcBef>
              <a:tabLst>
                <a:tab pos="2637155" algn="ctr"/>
              </a:tabLst>
            </a:pPr>
            <a:endParaRPr lang="en-GB" dirty="0"/>
          </a:p>
          <a:p>
            <a:pPr>
              <a:spcBef>
                <a:spcPts val="1050"/>
              </a:spcBef>
              <a:tabLst>
                <a:tab pos="2637155" algn="ctr"/>
              </a:tabLst>
            </a:pPr>
            <a:r>
              <a:rPr lang="en-GB" dirty="0"/>
              <a:t>For example we can connect a printer to laptop using a network, enabling us to print documents</a:t>
            </a:r>
          </a:p>
        </p:txBody>
      </p:sp>
    </p:spTree>
    <p:extLst>
      <p:ext uri="{BB962C8B-B14F-4D97-AF65-F5344CB8AC3E}">
        <p14:creationId xmlns:p14="http://schemas.microsoft.com/office/powerpoint/2010/main" val="356411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1800" b="0" dirty="0">
                <a:solidFill>
                  <a:srgbClr val="412878"/>
                </a:solidFill>
                <a:effectLst/>
                <a:latin typeface="Arial" panose="020B0604020202020204" pitchFamily="34" charset="0"/>
                <a:ea typeface="MS Gothic" panose="020B0609070205080204" pitchFamily="49" charset="-128"/>
                <a:cs typeface="Times New Roman" panose="02020603050405020304" pitchFamily="18" charset="0"/>
              </a:rPr>
              <a:t>Students can describe LAN, WAN and PAN and understand star and bus topologies, including their relative merits.</a:t>
            </a:r>
            <a:endParaRPr lang="en-GB" sz="1800" b="1" dirty="0">
              <a:solidFill>
                <a:srgbClr val="412878"/>
              </a:solidFill>
              <a:effectLst/>
              <a:latin typeface="AQA Chevin Pro Medium"/>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452424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3925653" y="3044279"/>
            <a:ext cx="4441922" cy="769441"/>
          </a:xfrm>
          <a:prstGeom prst="rect">
            <a:avLst/>
          </a:prstGeom>
          <a:noFill/>
        </p:spPr>
        <p:txBody>
          <a:bodyPr wrap="none" rtlCol="0">
            <a:spAutoFit/>
          </a:bodyPr>
          <a:lstStyle/>
          <a:p>
            <a:r>
              <a:rPr lang="en-GB" sz="4400" dirty="0"/>
              <a:t>Network protocols</a:t>
            </a:r>
          </a:p>
        </p:txBody>
      </p:sp>
      <p:pic>
        <p:nvPicPr>
          <p:cNvPr id="3074" name="Picture 2" descr="Rule book &amp; guidance notes | TSSA">
            <a:extLst>
              <a:ext uri="{FF2B5EF4-FFF2-40B4-BE49-F238E27FC236}">
                <a16:creationId xmlns:a16="http://schemas.microsoft.com/office/drawing/2014/main" id="{4190346E-0EFE-054F-99E0-AB5C5390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442" y="780665"/>
            <a:ext cx="3797300"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36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1102866"/>
          </a:xfrm>
          <a:prstGeom prst="rect">
            <a:avLst/>
          </a:prstGeom>
          <a:noFill/>
        </p:spPr>
        <p:txBody>
          <a:bodyPr wrap="square">
            <a:spAutoFit/>
          </a:bodyPr>
          <a:lstStyle/>
          <a:p>
            <a:pPr marL="342900" lvl="0" indent="-342900">
              <a:spcAft>
                <a:spcPts val="144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understand and can describe what a protocol is.</a:t>
            </a:r>
            <a:endParaRPr lang="en-GB" sz="18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60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can explain the purpose of the protocols and their use. They don’t need to know any technical details about implementation.</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9034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13996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pPr algn="l"/>
            <a:r>
              <a:rPr lang="en-GB" b="0" i="0" u="none" strike="noStrike" dirty="0">
                <a:solidFill>
                  <a:srgbClr val="231F20"/>
                </a:solidFill>
                <a:effectLst/>
                <a:latin typeface="ReithSans"/>
              </a:rPr>
              <a:t>Any form of communication requires rules </a:t>
            </a:r>
          </a:p>
          <a:p>
            <a:endParaRPr lang="en-GB" dirty="0"/>
          </a:p>
        </p:txBody>
      </p:sp>
      <p:pic>
        <p:nvPicPr>
          <p:cNvPr id="5" name="Picture 4" descr="A picture containing graphical user interface&#10;&#10;Description automatically generated">
            <a:extLst>
              <a:ext uri="{FF2B5EF4-FFF2-40B4-BE49-F238E27FC236}">
                <a16:creationId xmlns:a16="http://schemas.microsoft.com/office/drawing/2014/main" id="{759649C2-F6D3-FA43-8F99-34F6474CF3A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30415" y="3077100"/>
            <a:ext cx="2772582" cy="1848388"/>
          </a:xfrm>
          <a:prstGeom prst="rect">
            <a:avLst/>
          </a:prstGeom>
        </p:spPr>
      </p:pic>
      <p:pic>
        <p:nvPicPr>
          <p:cNvPr id="7" name="Picture 6" descr="Shape, arrow&#10;&#10;Description automatically generated">
            <a:extLst>
              <a:ext uri="{FF2B5EF4-FFF2-40B4-BE49-F238E27FC236}">
                <a16:creationId xmlns:a16="http://schemas.microsoft.com/office/drawing/2014/main" id="{7564D4CB-42A4-C34A-AE98-3A8E8ECD64C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589005" y="3077100"/>
            <a:ext cx="3080647" cy="1848388"/>
          </a:xfrm>
          <a:prstGeom prst="rect">
            <a:avLst/>
          </a:prstGeom>
        </p:spPr>
      </p:pic>
      <p:cxnSp>
        <p:nvCxnSpPr>
          <p:cNvPr id="10" name="Straight Arrow Connector 9">
            <a:extLst>
              <a:ext uri="{FF2B5EF4-FFF2-40B4-BE49-F238E27FC236}">
                <a16:creationId xmlns:a16="http://schemas.microsoft.com/office/drawing/2014/main" id="{347A686B-B25A-7840-8858-B5A80F9A2A42}"/>
              </a:ext>
            </a:extLst>
          </p:cNvPr>
          <p:cNvCxnSpPr>
            <a:cxnSpLocks/>
          </p:cNvCxnSpPr>
          <p:nvPr/>
        </p:nvCxnSpPr>
        <p:spPr>
          <a:xfrm>
            <a:off x="4711485" y="4001294"/>
            <a:ext cx="2526223"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quot;No&quot; Symbol 10">
            <a:extLst>
              <a:ext uri="{FF2B5EF4-FFF2-40B4-BE49-F238E27FC236}">
                <a16:creationId xmlns:a16="http://schemas.microsoft.com/office/drawing/2014/main" id="{01C4AC10-1E57-4940-B6AC-D6341AE8D8E0}"/>
              </a:ext>
            </a:extLst>
          </p:cNvPr>
          <p:cNvSpPr/>
          <p:nvPr/>
        </p:nvSpPr>
        <p:spPr>
          <a:xfrm>
            <a:off x="5406325" y="3429000"/>
            <a:ext cx="1136542" cy="1266986"/>
          </a:xfrm>
          <a:prstGeom prst="noSmoking">
            <a:avLst>
              <a:gd name="adj" fmla="val 78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780707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pPr algn="l"/>
            <a:r>
              <a:rPr lang="en-GB" b="0" i="0" u="none" strike="noStrike" dirty="0">
                <a:solidFill>
                  <a:srgbClr val="231F20"/>
                </a:solidFill>
                <a:effectLst/>
                <a:latin typeface="ReithSans"/>
              </a:rPr>
              <a:t>Any form of communication requires rules.</a:t>
            </a:r>
          </a:p>
          <a:p>
            <a:pPr algn="l"/>
            <a:r>
              <a:rPr lang="en-GB" b="0" i="0" u="none" strike="noStrike" dirty="0">
                <a:solidFill>
                  <a:srgbClr val="231F20"/>
                </a:solidFill>
                <a:effectLst/>
                <a:latin typeface="ReithSans"/>
              </a:rPr>
              <a:t>These determine how the communication is actually made and manage key factors like transmission speed, error checking and methods of addressing, for example, how to locate another node on the network</a:t>
            </a:r>
          </a:p>
          <a:p>
            <a:endParaRPr lang="en-GB" dirty="0"/>
          </a:p>
        </p:txBody>
      </p:sp>
    </p:spTree>
    <p:extLst>
      <p:ext uri="{BB962C8B-B14F-4D97-AF65-F5344CB8AC3E}">
        <p14:creationId xmlns:p14="http://schemas.microsoft.com/office/powerpoint/2010/main" val="3408045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pPr algn="l"/>
            <a:r>
              <a:rPr lang="en-GB" b="0" i="0" u="none" strike="noStrike" dirty="0">
                <a:solidFill>
                  <a:srgbClr val="231F20"/>
                </a:solidFill>
                <a:effectLst/>
                <a:latin typeface="ReithSans"/>
              </a:rPr>
              <a:t>Any form of communication requires rules.</a:t>
            </a:r>
          </a:p>
          <a:p>
            <a:pPr algn="l"/>
            <a:r>
              <a:rPr lang="en-GB" b="0" i="0" u="none" strike="noStrike" dirty="0">
                <a:solidFill>
                  <a:srgbClr val="231F20"/>
                </a:solidFill>
                <a:effectLst/>
                <a:latin typeface="ReithSans"/>
              </a:rPr>
              <a:t>These determine how the communication is actually made and manage key factors like transmission speed, error checking and methods of addressing, for example, how to locate another node on the network</a:t>
            </a:r>
          </a:p>
          <a:p>
            <a:pPr algn="l"/>
            <a:r>
              <a:rPr lang="en-GB" b="0" i="0" u="none" strike="noStrike" dirty="0">
                <a:solidFill>
                  <a:srgbClr val="231F20"/>
                </a:solidFill>
                <a:effectLst/>
                <a:latin typeface="ReithSans"/>
              </a:rPr>
              <a:t>Rules that govern communication are known as </a:t>
            </a:r>
            <a:r>
              <a:rPr lang="en-GB" b="1" i="0" u="sng" strike="noStrike" dirty="0">
                <a:solidFill>
                  <a:srgbClr val="231F20"/>
                </a:solidFill>
                <a:effectLst/>
                <a:latin typeface="ReithSans"/>
              </a:rPr>
              <a:t>protocols</a:t>
            </a:r>
            <a:endParaRPr lang="en-GB" dirty="0"/>
          </a:p>
        </p:txBody>
      </p:sp>
    </p:spTree>
    <p:extLst>
      <p:ext uri="{BB962C8B-B14F-4D97-AF65-F5344CB8AC3E}">
        <p14:creationId xmlns:p14="http://schemas.microsoft.com/office/powerpoint/2010/main" val="17324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Tree>
    <p:extLst>
      <p:ext uri="{BB962C8B-B14F-4D97-AF65-F5344CB8AC3E}">
        <p14:creationId xmlns:p14="http://schemas.microsoft.com/office/powerpoint/2010/main" val="2802261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
        <p:nvSpPr>
          <p:cNvPr id="5" name="TextBox 4">
            <a:extLst>
              <a:ext uri="{FF2B5EF4-FFF2-40B4-BE49-F238E27FC236}">
                <a16:creationId xmlns:a16="http://schemas.microsoft.com/office/drawing/2014/main" id="{437FBD2A-7500-5D40-942C-B9F2B95E4819}"/>
              </a:ext>
            </a:extLst>
          </p:cNvPr>
          <p:cNvSpPr txBox="1"/>
          <p:nvPr/>
        </p:nvSpPr>
        <p:spPr>
          <a:xfrm>
            <a:off x="838200" y="1690688"/>
            <a:ext cx="10515600" cy="954107"/>
          </a:xfrm>
          <a:prstGeom prst="rect">
            <a:avLst/>
          </a:prstGeom>
          <a:noFill/>
        </p:spPr>
        <p:txBody>
          <a:bodyPr wrap="square">
            <a:spAutoFit/>
          </a:bodyPr>
          <a:lstStyle/>
          <a:p>
            <a:pPr algn="l">
              <a:buFont typeface="Arial" panose="020B0604020202020204" pitchFamily="34" charset="0"/>
              <a:buChar char="•"/>
            </a:pPr>
            <a:r>
              <a:rPr lang="en-GB" sz="2800" b="1" i="0" u="none" strike="noStrike" dirty="0">
                <a:solidFill>
                  <a:srgbClr val="231F20"/>
                </a:solidFill>
                <a:effectLst/>
              </a:rPr>
              <a:t>TCP/IP - Transmission Control Protocol/Internet Protocol </a:t>
            </a:r>
            <a:endParaRPr lang="en-GB" sz="2800" dirty="0">
              <a:solidFill>
                <a:srgbClr val="231F20"/>
              </a:solidFill>
            </a:endParaRPr>
          </a:p>
          <a:p>
            <a:pPr lvl="1">
              <a:buFont typeface="Arial" panose="020B0604020202020204" pitchFamily="34" charset="0"/>
              <a:buChar char="•"/>
            </a:pPr>
            <a:r>
              <a:rPr lang="en-GB" sz="2800" dirty="0">
                <a:solidFill>
                  <a:srgbClr val="231F20"/>
                </a:solidFill>
              </a:rPr>
              <a:t> </a:t>
            </a:r>
            <a:r>
              <a:rPr lang="en-GB" sz="2400" dirty="0">
                <a:solidFill>
                  <a:srgbClr val="231F20"/>
                </a:solidFill>
              </a:rPr>
              <a:t>E</a:t>
            </a:r>
            <a:r>
              <a:rPr lang="en-GB" sz="2400" b="0" i="0" u="none" strike="noStrike" dirty="0">
                <a:solidFill>
                  <a:srgbClr val="231F20"/>
                </a:solidFill>
                <a:effectLst/>
              </a:rPr>
              <a:t>nables communication over the internet</a:t>
            </a:r>
          </a:p>
        </p:txBody>
      </p:sp>
    </p:spTree>
    <p:extLst>
      <p:ext uri="{BB962C8B-B14F-4D97-AF65-F5344CB8AC3E}">
        <p14:creationId xmlns:p14="http://schemas.microsoft.com/office/powerpoint/2010/main" val="4101256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
        <p:nvSpPr>
          <p:cNvPr id="5" name="TextBox 4">
            <a:extLst>
              <a:ext uri="{FF2B5EF4-FFF2-40B4-BE49-F238E27FC236}">
                <a16:creationId xmlns:a16="http://schemas.microsoft.com/office/drawing/2014/main" id="{437FBD2A-7500-5D40-942C-B9F2B95E4819}"/>
              </a:ext>
            </a:extLst>
          </p:cNvPr>
          <p:cNvSpPr txBox="1"/>
          <p:nvPr/>
        </p:nvSpPr>
        <p:spPr>
          <a:xfrm>
            <a:off x="838200" y="1690688"/>
            <a:ext cx="10515600" cy="2185214"/>
          </a:xfrm>
          <a:prstGeom prst="rect">
            <a:avLst/>
          </a:prstGeom>
          <a:noFill/>
        </p:spPr>
        <p:txBody>
          <a:bodyPr wrap="square">
            <a:spAutoFit/>
          </a:bodyPr>
          <a:lstStyle/>
          <a:p>
            <a:pPr algn="l">
              <a:buFont typeface="Arial" panose="020B0604020202020204" pitchFamily="34" charset="0"/>
              <a:buChar char="•"/>
            </a:pPr>
            <a:r>
              <a:rPr lang="en-GB" sz="2800" b="1" i="0" u="none" strike="noStrike" dirty="0">
                <a:solidFill>
                  <a:srgbClr val="231F20"/>
                </a:solidFill>
                <a:effectLst/>
              </a:rPr>
              <a:t>TCP/IP - Transmission Control Protocol/Internet Protocol </a:t>
            </a:r>
            <a:endParaRPr lang="en-GB" sz="2800" dirty="0">
              <a:solidFill>
                <a:srgbClr val="231F20"/>
              </a:solidFill>
            </a:endParaRPr>
          </a:p>
          <a:p>
            <a:pPr lvl="1">
              <a:buFont typeface="Arial" panose="020B0604020202020204" pitchFamily="34" charset="0"/>
              <a:buChar char="•"/>
            </a:pPr>
            <a:r>
              <a:rPr lang="en-GB" sz="2800" dirty="0">
                <a:solidFill>
                  <a:srgbClr val="231F20"/>
                </a:solidFill>
              </a:rPr>
              <a:t> </a:t>
            </a:r>
            <a:r>
              <a:rPr lang="en-GB" sz="2400" dirty="0">
                <a:solidFill>
                  <a:srgbClr val="231F20"/>
                </a:solidFill>
              </a:rPr>
              <a:t>E</a:t>
            </a:r>
            <a:r>
              <a:rPr lang="en-GB" sz="2400" b="0" i="0" u="none" strike="noStrike" dirty="0">
                <a:solidFill>
                  <a:srgbClr val="231F20"/>
                </a:solidFill>
                <a:effectLst/>
              </a:rPr>
              <a:t>nables communication over the internet</a:t>
            </a:r>
          </a:p>
          <a:p>
            <a:pPr algn="l">
              <a:buFont typeface="Arial" panose="020B0604020202020204" pitchFamily="34" charset="0"/>
              <a:buChar char="•"/>
            </a:pPr>
            <a:r>
              <a:rPr lang="en-GB" sz="2800" b="1" i="0" u="none" strike="noStrike" dirty="0">
                <a:solidFill>
                  <a:srgbClr val="231F20"/>
                </a:solidFill>
                <a:effectLst/>
              </a:rPr>
              <a:t>HTTP and HTTPS - Hypertext Transfer Protocol</a:t>
            </a:r>
          </a:p>
          <a:p>
            <a:pPr lvl="1">
              <a:buFont typeface="Arial" panose="020B0604020202020204" pitchFamily="34" charset="0"/>
              <a:buChar char="•"/>
            </a:pPr>
            <a:r>
              <a:rPr lang="en-GB" sz="2800" b="1" dirty="0">
                <a:solidFill>
                  <a:srgbClr val="231F20"/>
                </a:solidFill>
              </a:rPr>
              <a:t> </a:t>
            </a:r>
            <a:r>
              <a:rPr lang="en-GB" sz="2400" dirty="0">
                <a:solidFill>
                  <a:srgbClr val="231F20"/>
                </a:solidFill>
              </a:rPr>
              <a:t>G</a:t>
            </a:r>
            <a:r>
              <a:rPr lang="en-GB" sz="2400" b="0" i="0" u="none" strike="noStrike" dirty="0">
                <a:solidFill>
                  <a:srgbClr val="231F20"/>
                </a:solidFill>
                <a:effectLst/>
              </a:rPr>
              <a:t>overns communication between a webserver and a client. HTTPS (secure) includes secure encryption to allow transactions to be made over the internet</a:t>
            </a:r>
          </a:p>
        </p:txBody>
      </p:sp>
    </p:spTree>
    <p:extLst>
      <p:ext uri="{BB962C8B-B14F-4D97-AF65-F5344CB8AC3E}">
        <p14:creationId xmlns:p14="http://schemas.microsoft.com/office/powerpoint/2010/main" val="12314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a:xfrm>
            <a:off x="2767189" y="2766218"/>
            <a:ext cx="6657622" cy="1325563"/>
          </a:xfrm>
        </p:spPr>
        <p:txBody>
          <a:bodyPr/>
          <a:lstStyle/>
          <a:p>
            <a:pPr algn="ctr"/>
            <a:r>
              <a:rPr lang="en-GB" b="1" dirty="0"/>
              <a:t>What are the advantages of computer networks?</a:t>
            </a:r>
          </a:p>
        </p:txBody>
      </p:sp>
    </p:spTree>
    <p:extLst>
      <p:ext uri="{BB962C8B-B14F-4D97-AF65-F5344CB8AC3E}">
        <p14:creationId xmlns:p14="http://schemas.microsoft.com/office/powerpoint/2010/main" val="1767407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
        <p:nvSpPr>
          <p:cNvPr id="5" name="TextBox 4">
            <a:extLst>
              <a:ext uri="{FF2B5EF4-FFF2-40B4-BE49-F238E27FC236}">
                <a16:creationId xmlns:a16="http://schemas.microsoft.com/office/drawing/2014/main" id="{437FBD2A-7500-5D40-942C-B9F2B95E4819}"/>
              </a:ext>
            </a:extLst>
          </p:cNvPr>
          <p:cNvSpPr txBox="1"/>
          <p:nvPr/>
        </p:nvSpPr>
        <p:spPr>
          <a:xfrm>
            <a:off x="838200" y="1690688"/>
            <a:ext cx="10515600" cy="2985433"/>
          </a:xfrm>
          <a:prstGeom prst="rect">
            <a:avLst/>
          </a:prstGeom>
          <a:noFill/>
        </p:spPr>
        <p:txBody>
          <a:bodyPr wrap="square">
            <a:spAutoFit/>
          </a:bodyPr>
          <a:lstStyle/>
          <a:p>
            <a:pPr algn="l">
              <a:buFont typeface="Arial" panose="020B0604020202020204" pitchFamily="34" charset="0"/>
              <a:buChar char="•"/>
            </a:pPr>
            <a:r>
              <a:rPr lang="en-GB" sz="2800" b="1" i="0" u="none" strike="noStrike" dirty="0">
                <a:solidFill>
                  <a:srgbClr val="231F20"/>
                </a:solidFill>
                <a:effectLst/>
              </a:rPr>
              <a:t>TCP/IP - Transmission Control Protocol/Internet Protocol </a:t>
            </a:r>
            <a:endParaRPr lang="en-GB" sz="2800" dirty="0">
              <a:solidFill>
                <a:srgbClr val="231F20"/>
              </a:solidFill>
            </a:endParaRPr>
          </a:p>
          <a:p>
            <a:pPr lvl="1">
              <a:buFont typeface="Arial" panose="020B0604020202020204" pitchFamily="34" charset="0"/>
              <a:buChar char="•"/>
            </a:pPr>
            <a:r>
              <a:rPr lang="en-GB" sz="2800" dirty="0">
                <a:solidFill>
                  <a:srgbClr val="231F20"/>
                </a:solidFill>
              </a:rPr>
              <a:t> </a:t>
            </a:r>
            <a:r>
              <a:rPr lang="en-GB" sz="2400" dirty="0">
                <a:solidFill>
                  <a:srgbClr val="231F20"/>
                </a:solidFill>
              </a:rPr>
              <a:t>E</a:t>
            </a:r>
            <a:r>
              <a:rPr lang="en-GB" sz="2400" b="0" i="0" u="none" strike="noStrike" dirty="0">
                <a:solidFill>
                  <a:srgbClr val="231F20"/>
                </a:solidFill>
                <a:effectLst/>
              </a:rPr>
              <a:t>nables communication over the internet</a:t>
            </a:r>
          </a:p>
          <a:p>
            <a:pPr algn="l">
              <a:buFont typeface="Arial" panose="020B0604020202020204" pitchFamily="34" charset="0"/>
              <a:buChar char="•"/>
            </a:pPr>
            <a:r>
              <a:rPr lang="en-GB" sz="2800" b="1" i="0" u="none" strike="noStrike" dirty="0">
                <a:solidFill>
                  <a:srgbClr val="231F20"/>
                </a:solidFill>
                <a:effectLst/>
              </a:rPr>
              <a:t>HTTP and HTTPS - Hypertext Transfer Protocol</a:t>
            </a:r>
          </a:p>
          <a:p>
            <a:pPr lvl="1">
              <a:buFont typeface="Arial" panose="020B0604020202020204" pitchFamily="34" charset="0"/>
              <a:buChar char="•"/>
            </a:pPr>
            <a:r>
              <a:rPr lang="en-GB" sz="2800" b="1" dirty="0">
                <a:solidFill>
                  <a:srgbClr val="231F20"/>
                </a:solidFill>
              </a:rPr>
              <a:t> </a:t>
            </a:r>
            <a:r>
              <a:rPr lang="en-GB" sz="2400" dirty="0">
                <a:solidFill>
                  <a:srgbClr val="231F20"/>
                </a:solidFill>
              </a:rPr>
              <a:t>G</a:t>
            </a:r>
            <a:r>
              <a:rPr lang="en-GB" sz="2400" b="0" i="0" u="none" strike="noStrike" dirty="0">
                <a:solidFill>
                  <a:srgbClr val="231F20"/>
                </a:solidFill>
                <a:effectLst/>
              </a:rPr>
              <a:t>overns communication between a webserver and a client. HTTPS (secure) includes secure encryption to allow transactions to be made over the internet</a:t>
            </a:r>
          </a:p>
          <a:p>
            <a:pPr algn="l">
              <a:buFont typeface="Arial" panose="020B0604020202020204" pitchFamily="34" charset="0"/>
              <a:buChar char="•"/>
            </a:pPr>
            <a:r>
              <a:rPr lang="en-GB" sz="2800" b="1" i="0" u="none" strike="noStrike" dirty="0">
                <a:solidFill>
                  <a:srgbClr val="231F20"/>
                </a:solidFill>
                <a:effectLst/>
              </a:rPr>
              <a:t>FTP - File Transfer Protocol</a:t>
            </a:r>
          </a:p>
          <a:p>
            <a:pPr lvl="1">
              <a:buFont typeface="Arial" panose="020B0604020202020204" pitchFamily="34" charset="0"/>
              <a:buChar char="•"/>
            </a:pPr>
            <a:r>
              <a:rPr lang="en-GB" sz="2400" b="1" dirty="0">
                <a:solidFill>
                  <a:srgbClr val="231F20"/>
                </a:solidFill>
              </a:rPr>
              <a:t> </a:t>
            </a:r>
            <a:r>
              <a:rPr lang="en-GB" sz="2400" dirty="0">
                <a:solidFill>
                  <a:srgbClr val="231F20"/>
                </a:solidFill>
              </a:rPr>
              <a:t>G</a:t>
            </a:r>
            <a:r>
              <a:rPr lang="en-GB" sz="2400" b="0" i="0" u="none" strike="noStrike" dirty="0">
                <a:solidFill>
                  <a:srgbClr val="231F20"/>
                </a:solidFill>
                <a:effectLst/>
              </a:rPr>
              <a:t>overns the transmission of files across a network and the internet</a:t>
            </a:r>
          </a:p>
        </p:txBody>
      </p:sp>
    </p:spTree>
    <p:extLst>
      <p:ext uri="{BB962C8B-B14F-4D97-AF65-F5344CB8AC3E}">
        <p14:creationId xmlns:p14="http://schemas.microsoft.com/office/powerpoint/2010/main" val="1227080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0BF8-FDF2-734A-900D-AA2881E311F9}"/>
              </a:ext>
            </a:extLst>
          </p:cNvPr>
          <p:cNvSpPr>
            <a:spLocks noGrp="1"/>
          </p:cNvSpPr>
          <p:nvPr>
            <p:ph type="title"/>
          </p:nvPr>
        </p:nvSpPr>
        <p:spPr/>
        <p:txBody>
          <a:bodyPr/>
          <a:lstStyle/>
          <a:p>
            <a:r>
              <a:rPr lang="en-GB" dirty="0"/>
              <a:t>Overview of protocols</a:t>
            </a:r>
          </a:p>
        </p:txBody>
      </p:sp>
      <p:pic>
        <p:nvPicPr>
          <p:cNvPr id="4" name="Picture 3">
            <a:extLst>
              <a:ext uri="{FF2B5EF4-FFF2-40B4-BE49-F238E27FC236}">
                <a16:creationId xmlns:a16="http://schemas.microsoft.com/office/drawing/2014/main" id="{4581B831-6555-2D48-8F3F-803A6FE260F4}"/>
              </a:ext>
            </a:extLst>
          </p:cNvPr>
          <p:cNvPicPr>
            <a:picLocks noChangeAspect="1"/>
          </p:cNvPicPr>
          <p:nvPr/>
        </p:nvPicPr>
        <p:blipFill>
          <a:blip r:embed="rId2"/>
          <a:stretch>
            <a:fillRect/>
          </a:stretch>
        </p:blipFill>
        <p:spPr>
          <a:xfrm>
            <a:off x="3938859" y="2281478"/>
            <a:ext cx="4314281" cy="4211397"/>
          </a:xfrm>
          <a:prstGeom prst="rect">
            <a:avLst/>
          </a:prstGeom>
        </p:spPr>
      </p:pic>
    </p:spTree>
    <p:extLst>
      <p:ext uri="{BB962C8B-B14F-4D97-AF65-F5344CB8AC3E}">
        <p14:creationId xmlns:p14="http://schemas.microsoft.com/office/powerpoint/2010/main" val="819373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0BF8-FDF2-734A-900D-AA2881E311F9}"/>
              </a:ext>
            </a:extLst>
          </p:cNvPr>
          <p:cNvSpPr>
            <a:spLocks noGrp="1"/>
          </p:cNvSpPr>
          <p:nvPr>
            <p:ph type="title"/>
          </p:nvPr>
        </p:nvSpPr>
        <p:spPr/>
        <p:txBody>
          <a:bodyPr/>
          <a:lstStyle/>
          <a:p>
            <a:r>
              <a:rPr lang="en-GB" dirty="0"/>
              <a:t>Overview of protocols</a:t>
            </a:r>
          </a:p>
        </p:txBody>
      </p:sp>
      <p:pic>
        <p:nvPicPr>
          <p:cNvPr id="4" name="Picture 3">
            <a:extLst>
              <a:ext uri="{FF2B5EF4-FFF2-40B4-BE49-F238E27FC236}">
                <a16:creationId xmlns:a16="http://schemas.microsoft.com/office/drawing/2014/main" id="{4581B831-6555-2D48-8F3F-803A6FE260F4}"/>
              </a:ext>
            </a:extLst>
          </p:cNvPr>
          <p:cNvPicPr>
            <a:picLocks noChangeAspect="1"/>
          </p:cNvPicPr>
          <p:nvPr/>
        </p:nvPicPr>
        <p:blipFill>
          <a:blip r:embed="rId2"/>
          <a:stretch>
            <a:fillRect/>
          </a:stretch>
        </p:blipFill>
        <p:spPr>
          <a:xfrm>
            <a:off x="3938859" y="2281478"/>
            <a:ext cx="4314281" cy="4211397"/>
          </a:xfrm>
          <a:prstGeom prst="rect">
            <a:avLst/>
          </a:prstGeom>
        </p:spPr>
      </p:pic>
      <p:sp>
        <p:nvSpPr>
          <p:cNvPr id="5" name="Rounded Rectangular Callout 4">
            <a:extLst>
              <a:ext uri="{FF2B5EF4-FFF2-40B4-BE49-F238E27FC236}">
                <a16:creationId xmlns:a16="http://schemas.microsoft.com/office/drawing/2014/main" id="{38B4857D-FF3B-0346-9BC0-D1C1E97948B4}"/>
              </a:ext>
            </a:extLst>
          </p:cNvPr>
          <p:cNvSpPr/>
          <p:nvPr/>
        </p:nvSpPr>
        <p:spPr>
          <a:xfrm>
            <a:off x="8030412" y="2018007"/>
            <a:ext cx="2756408" cy="1208867"/>
          </a:xfrm>
          <a:prstGeom prst="wedgeRoundRectCallout">
            <a:avLst>
              <a:gd name="adj1" fmla="val -98160"/>
              <a:gd name="adj2" fmla="val 996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Is this safe? Will it work?</a:t>
            </a:r>
          </a:p>
        </p:txBody>
      </p:sp>
    </p:spTree>
    <p:extLst>
      <p:ext uri="{BB962C8B-B14F-4D97-AF65-F5344CB8AC3E}">
        <p14:creationId xmlns:p14="http://schemas.microsoft.com/office/powerpoint/2010/main" val="2270876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1194935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1102866"/>
          </a:xfrm>
          <a:prstGeom prst="rect">
            <a:avLst/>
          </a:prstGeom>
          <a:noFill/>
        </p:spPr>
        <p:txBody>
          <a:bodyPr wrap="square">
            <a:spAutoFit/>
          </a:bodyPr>
          <a:lstStyle/>
          <a:p>
            <a:pPr marL="342900" lvl="0" indent="-342900">
              <a:spcAft>
                <a:spcPts val="144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understand and can describe what a protocol is.</a:t>
            </a:r>
            <a:endParaRPr lang="en-GB" sz="18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60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can explain the purpose of the protocols and their use. They don’t need to know any technical details about implementation.</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5891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3925653" y="3044279"/>
            <a:ext cx="4102149" cy="769441"/>
          </a:xfrm>
          <a:prstGeom prst="rect">
            <a:avLst/>
          </a:prstGeom>
          <a:noFill/>
        </p:spPr>
        <p:txBody>
          <a:bodyPr wrap="none" rtlCol="0">
            <a:spAutoFit/>
          </a:bodyPr>
          <a:lstStyle/>
          <a:p>
            <a:r>
              <a:rPr lang="en-GB" sz="4400" dirty="0"/>
              <a:t>Network security</a:t>
            </a:r>
          </a:p>
        </p:txBody>
      </p:sp>
      <p:pic>
        <p:nvPicPr>
          <p:cNvPr id="4098" name="Picture 2" descr="Security Guard Services | Kingdom Services Group">
            <a:extLst>
              <a:ext uri="{FF2B5EF4-FFF2-40B4-BE49-F238E27FC236}">
                <a16:creationId xmlns:a16="http://schemas.microsoft.com/office/drawing/2014/main" id="{0EC4043C-82D8-F144-BF36-793B82F17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990" y="263573"/>
            <a:ext cx="2334002" cy="301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07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646331"/>
          </a:xfrm>
          <a:prstGeom prst="rect">
            <a:avLst/>
          </a:prstGeom>
          <a:noFill/>
        </p:spPr>
        <p:txBody>
          <a:bodyPr wrap="square">
            <a:spAutoFit/>
          </a:bodyPr>
          <a:lstStyle/>
          <a:p>
            <a:pPr marL="342900" lvl="0" indent="-342900">
              <a:spcAft>
                <a:spcPts val="1440"/>
              </a:spcAft>
              <a:buFont typeface="Symbol" pitchFamily="2" charset="2"/>
              <a:buChar char=""/>
            </a:pPr>
            <a:r>
              <a:rPr lang="en-US" sz="1800" dirty="0">
                <a:effectLst/>
                <a:latin typeface="Arial" panose="020B0604020202020204" pitchFamily="34" charset="0"/>
                <a:ea typeface="MS Mincho" panose="02020609040205080304" pitchFamily="49" charset="-128"/>
              </a:rPr>
              <a:t>Students understand why security is important on networks (more so than standalone computers) and the listed security measures.</a:t>
            </a:r>
            <a:r>
              <a:rPr lang="en-GB" dirty="0">
                <a:effectLst/>
              </a:rPr>
              <a:t> </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5186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spTree>
    <p:extLst>
      <p:ext uri="{BB962C8B-B14F-4D97-AF65-F5344CB8AC3E}">
        <p14:creationId xmlns:p14="http://schemas.microsoft.com/office/powerpoint/2010/main" val="1841779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pic>
        <p:nvPicPr>
          <p:cNvPr id="5" name="Picture 4">
            <a:extLst>
              <a:ext uri="{FF2B5EF4-FFF2-40B4-BE49-F238E27FC236}">
                <a16:creationId xmlns:a16="http://schemas.microsoft.com/office/drawing/2014/main" id="{DC8EBB70-54E3-A64B-81BC-9E37FF152C10}"/>
              </a:ext>
            </a:extLst>
          </p:cNvPr>
          <p:cNvPicPr>
            <a:picLocks noChangeAspect="1"/>
          </p:cNvPicPr>
          <p:nvPr/>
        </p:nvPicPr>
        <p:blipFill>
          <a:blip r:embed="rId2"/>
          <a:stretch>
            <a:fillRect/>
          </a:stretch>
        </p:blipFill>
        <p:spPr>
          <a:xfrm>
            <a:off x="703989" y="1850540"/>
            <a:ext cx="4534438" cy="1327493"/>
          </a:xfrm>
          <a:prstGeom prst="rect">
            <a:avLst/>
          </a:prstGeom>
        </p:spPr>
      </p:pic>
      <p:pic>
        <p:nvPicPr>
          <p:cNvPr id="6" name="Picture 5">
            <a:extLst>
              <a:ext uri="{FF2B5EF4-FFF2-40B4-BE49-F238E27FC236}">
                <a16:creationId xmlns:a16="http://schemas.microsoft.com/office/drawing/2014/main" id="{D8920AA0-C9F6-4C4F-8C13-6EA638F21B9F}"/>
              </a:ext>
            </a:extLst>
          </p:cNvPr>
          <p:cNvPicPr>
            <a:picLocks noChangeAspect="1"/>
          </p:cNvPicPr>
          <p:nvPr/>
        </p:nvPicPr>
        <p:blipFill>
          <a:blip r:embed="rId3"/>
          <a:stretch>
            <a:fillRect/>
          </a:stretch>
        </p:blipFill>
        <p:spPr>
          <a:xfrm>
            <a:off x="6307810" y="1850540"/>
            <a:ext cx="4768312" cy="1195936"/>
          </a:xfrm>
          <a:prstGeom prst="rect">
            <a:avLst/>
          </a:prstGeom>
        </p:spPr>
      </p:pic>
    </p:spTree>
    <p:extLst>
      <p:ext uri="{BB962C8B-B14F-4D97-AF65-F5344CB8AC3E}">
        <p14:creationId xmlns:p14="http://schemas.microsoft.com/office/powerpoint/2010/main" val="3901958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pic>
        <p:nvPicPr>
          <p:cNvPr id="5" name="Picture 4">
            <a:extLst>
              <a:ext uri="{FF2B5EF4-FFF2-40B4-BE49-F238E27FC236}">
                <a16:creationId xmlns:a16="http://schemas.microsoft.com/office/drawing/2014/main" id="{DC8EBB70-54E3-A64B-81BC-9E37FF152C10}"/>
              </a:ext>
            </a:extLst>
          </p:cNvPr>
          <p:cNvPicPr>
            <a:picLocks noChangeAspect="1"/>
          </p:cNvPicPr>
          <p:nvPr/>
        </p:nvPicPr>
        <p:blipFill>
          <a:blip r:embed="rId2"/>
          <a:stretch>
            <a:fillRect/>
          </a:stretch>
        </p:blipFill>
        <p:spPr>
          <a:xfrm>
            <a:off x="703989" y="1850540"/>
            <a:ext cx="4534438" cy="1327493"/>
          </a:xfrm>
          <a:prstGeom prst="rect">
            <a:avLst/>
          </a:prstGeom>
        </p:spPr>
      </p:pic>
      <p:pic>
        <p:nvPicPr>
          <p:cNvPr id="6" name="Picture 5">
            <a:extLst>
              <a:ext uri="{FF2B5EF4-FFF2-40B4-BE49-F238E27FC236}">
                <a16:creationId xmlns:a16="http://schemas.microsoft.com/office/drawing/2014/main" id="{D8920AA0-C9F6-4C4F-8C13-6EA638F21B9F}"/>
              </a:ext>
            </a:extLst>
          </p:cNvPr>
          <p:cNvPicPr>
            <a:picLocks noChangeAspect="1"/>
          </p:cNvPicPr>
          <p:nvPr/>
        </p:nvPicPr>
        <p:blipFill>
          <a:blip r:embed="rId3"/>
          <a:stretch>
            <a:fillRect/>
          </a:stretch>
        </p:blipFill>
        <p:spPr>
          <a:xfrm>
            <a:off x="6307810" y="1850540"/>
            <a:ext cx="4768312" cy="1195936"/>
          </a:xfrm>
          <a:prstGeom prst="rect">
            <a:avLst/>
          </a:prstGeom>
        </p:spPr>
      </p:pic>
      <p:sp>
        <p:nvSpPr>
          <p:cNvPr id="7" name="TextBox 6">
            <a:extLst>
              <a:ext uri="{FF2B5EF4-FFF2-40B4-BE49-F238E27FC236}">
                <a16:creationId xmlns:a16="http://schemas.microsoft.com/office/drawing/2014/main" id="{23D353F6-0D12-564B-88E6-4606C348CBA9}"/>
              </a:ext>
            </a:extLst>
          </p:cNvPr>
          <p:cNvSpPr txBox="1"/>
          <p:nvPr/>
        </p:nvSpPr>
        <p:spPr>
          <a:xfrm>
            <a:off x="3093340" y="3679968"/>
            <a:ext cx="6428939" cy="523220"/>
          </a:xfrm>
          <a:prstGeom prst="rect">
            <a:avLst/>
          </a:prstGeom>
          <a:noFill/>
        </p:spPr>
        <p:txBody>
          <a:bodyPr wrap="none" rtlCol="0">
            <a:spAutoFit/>
          </a:bodyPr>
          <a:lstStyle/>
          <a:p>
            <a:r>
              <a:rPr lang="en-GB" sz="2800" dirty="0"/>
              <a:t>Cyber attacks are becoming more common</a:t>
            </a:r>
          </a:p>
        </p:txBody>
      </p:sp>
      <p:pic>
        <p:nvPicPr>
          <p:cNvPr id="5122" name="Picture 2" descr="2023 Cyber Security Statistics: The Ultimate List Of Stats, Data &amp; Trends |  PurpleSec">
            <a:extLst>
              <a:ext uri="{FF2B5EF4-FFF2-40B4-BE49-F238E27FC236}">
                <a16:creationId xmlns:a16="http://schemas.microsoft.com/office/drawing/2014/main" id="{FF14F5BB-D45A-D643-918B-18A2FEBA8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14" y="4195627"/>
            <a:ext cx="5884190" cy="239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8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Arial" panose="020B0604020202020204" pitchFamily="34" charset="0"/>
              <a:buChar char="•"/>
            </a:pPr>
            <a:r>
              <a:rPr lang="en-GB" sz="1600" b="1" i="0" u="sng" strike="noStrike" dirty="0">
                <a:solidFill>
                  <a:srgbClr val="231F20"/>
                </a:solidFill>
                <a:effectLst/>
                <a:latin typeface="ReithSans"/>
              </a:rPr>
              <a:t>file sharing</a:t>
            </a:r>
            <a:r>
              <a:rPr lang="en-GB" sz="1600" b="0" i="0" u="none" strike="noStrike" dirty="0">
                <a:solidFill>
                  <a:srgbClr val="231F20"/>
                </a:solidFill>
                <a:effectLst/>
                <a:latin typeface="ReithSans"/>
              </a:rPr>
              <a:t> - users can share files with other users</a:t>
            </a:r>
          </a:p>
          <a:p>
            <a:pPr algn="l">
              <a:buFont typeface="Arial" panose="020B0604020202020204" pitchFamily="34" charset="0"/>
              <a:buChar char="•"/>
            </a:pPr>
            <a:r>
              <a:rPr lang="en-GB" sz="1600" b="1" i="0" u="sng" strike="noStrike" dirty="0">
                <a:solidFill>
                  <a:srgbClr val="231F20"/>
                </a:solidFill>
                <a:effectLst/>
                <a:latin typeface="ReithSans"/>
              </a:rPr>
              <a:t>hardware</a:t>
            </a:r>
            <a:r>
              <a:rPr lang="en-GB" sz="1600" b="0" i="0" u="none" strike="noStrike" dirty="0">
                <a:solidFill>
                  <a:srgbClr val="231F20"/>
                </a:solidFill>
                <a:effectLst/>
                <a:latin typeface="ReithSans"/>
              </a:rPr>
              <a:t> sharing - users can share hardware, such as a printer</a:t>
            </a:r>
          </a:p>
          <a:p>
            <a:pPr algn="l">
              <a:buFont typeface="Arial" panose="020B0604020202020204" pitchFamily="34" charset="0"/>
              <a:buChar char="•"/>
            </a:pPr>
            <a:r>
              <a:rPr lang="en-GB" sz="1600" b="0" i="0" u="none" strike="noStrike" dirty="0">
                <a:solidFill>
                  <a:srgbClr val="231F20"/>
                </a:solidFill>
                <a:effectLst/>
                <a:latin typeface="ReithSans"/>
              </a:rPr>
              <a:t>communication - users can communicate via </a:t>
            </a:r>
            <a:r>
              <a:rPr lang="en-GB" sz="1600" b="1" i="0" u="sng" strike="noStrike" dirty="0">
                <a:solidFill>
                  <a:srgbClr val="231F20"/>
                </a:solidFill>
                <a:effectLst/>
                <a:latin typeface="ReithSans"/>
              </a:rPr>
              <a:t>email</a:t>
            </a:r>
            <a:r>
              <a:rPr lang="en-GB" sz="1600" b="0" i="0" u="none" strike="noStrike" dirty="0">
                <a:solidFill>
                  <a:srgbClr val="231F20"/>
                </a:solidFill>
                <a:effectLst/>
                <a:latin typeface="ReithSans"/>
              </a:rPr>
              <a:t>, chat, or by video</a:t>
            </a:r>
          </a:p>
          <a:p>
            <a:pPr algn="l">
              <a:buFont typeface="Arial" panose="020B0604020202020204" pitchFamily="34" charset="0"/>
              <a:buChar char="•"/>
            </a:pPr>
            <a:r>
              <a:rPr lang="en-GB" sz="1600" b="0" i="0" u="none" strike="noStrike" dirty="0">
                <a:solidFill>
                  <a:srgbClr val="231F20"/>
                </a:solidFill>
                <a:effectLst/>
                <a:latin typeface="ReithSans"/>
              </a:rPr>
              <a:t>roaming access - users can sign in to any computer on the network and be able to access their files</a:t>
            </a:r>
          </a:p>
          <a:p>
            <a:pPr algn="l"/>
            <a:r>
              <a:rPr lang="en-GB" sz="1600" b="0" i="0" u="none" strike="noStrike" dirty="0">
                <a:solidFill>
                  <a:srgbClr val="231F20"/>
                </a:solidFill>
                <a:effectLst/>
                <a:latin typeface="ReithSans"/>
              </a:rPr>
              <a:t>On larger networks, such as those used by businesses and schools, there are additional benefits:</a:t>
            </a:r>
          </a:p>
          <a:p>
            <a:pPr algn="l">
              <a:buFont typeface="Arial" panose="020B0604020202020204" pitchFamily="34" charset="0"/>
              <a:buChar char="•"/>
            </a:pPr>
            <a:r>
              <a:rPr lang="en-GB" sz="1600" b="0" i="0" u="none" strike="noStrike" dirty="0">
                <a:solidFill>
                  <a:srgbClr val="231F20"/>
                </a:solidFill>
                <a:effectLst/>
                <a:latin typeface="ReithSans"/>
              </a:rPr>
              <a:t>centralised maintenance and updates - network managers can apply </a:t>
            </a:r>
            <a:r>
              <a:rPr lang="en-GB" sz="1600" b="1" i="0" u="sng" strike="noStrike" dirty="0">
                <a:solidFill>
                  <a:srgbClr val="231F20"/>
                </a:solidFill>
                <a:effectLst/>
                <a:latin typeface="ReithSans"/>
              </a:rPr>
              <a:t>software</a:t>
            </a:r>
            <a:r>
              <a:rPr lang="en-GB" sz="1600" b="0" i="0" u="none" strike="noStrike" dirty="0">
                <a:solidFill>
                  <a:srgbClr val="231F20"/>
                </a:solidFill>
                <a:effectLst/>
                <a:latin typeface="ReithSans"/>
              </a:rPr>
              <a:t> updates across a network, removing the need for a user to worry about having to do so</a:t>
            </a:r>
          </a:p>
          <a:p>
            <a:pPr algn="l">
              <a:buFont typeface="Arial" panose="020B0604020202020204" pitchFamily="34" charset="0"/>
              <a:buChar char="•"/>
            </a:pPr>
            <a:r>
              <a:rPr lang="en-GB" sz="1600" b="0" i="0" u="none" strike="noStrike" dirty="0">
                <a:solidFill>
                  <a:srgbClr val="231F20"/>
                </a:solidFill>
                <a:effectLst/>
                <a:latin typeface="ReithSans"/>
              </a:rPr>
              <a:t>centralised security - anti-virus software and </a:t>
            </a:r>
            <a:r>
              <a:rPr lang="en-GB" sz="1600" b="1" i="0" u="sng" strike="noStrike" dirty="0">
                <a:solidFill>
                  <a:srgbClr val="231F20"/>
                </a:solidFill>
                <a:effectLst/>
                <a:latin typeface="ReithSans"/>
              </a:rPr>
              <a:t>firewalls</a:t>
            </a:r>
            <a:r>
              <a:rPr lang="en-GB" sz="1600" b="0" i="0" u="none" strike="noStrike" dirty="0">
                <a:solidFill>
                  <a:srgbClr val="231F20"/>
                </a:solidFill>
                <a:effectLst/>
                <a:latin typeface="ReithSans"/>
              </a:rPr>
              <a:t> can be implemented across a network, helping to protect user files from risks</a:t>
            </a:r>
          </a:p>
          <a:p>
            <a:pPr algn="l">
              <a:buFont typeface="Arial" panose="020B0604020202020204" pitchFamily="34" charset="0"/>
              <a:buChar char="•"/>
            </a:pPr>
            <a:r>
              <a:rPr lang="en-GB" sz="1600" b="0" i="0" u="none" strike="noStrike" dirty="0">
                <a:solidFill>
                  <a:srgbClr val="231F20"/>
                </a:solidFill>
                <a:effectLst/>
                <a:latin typeface="ReithSans"/>
              </a:rPr>
              <a:t>user monitoring - network managers can monitor what users do on a network</a:t>
            </a:r>
          </a:p>
          <a:p>
            <a:pPr algn="l">
              <a:buFont typeface="Arial" panose="020B0604020202020204" pitchFamily="34" charset="0"/>
              <a:buChar char="•"/>
            </a:pPr>
            <a:r>
              <a:rPr lang="en-GB" sz="1600" b="0" i="0" u="none" strike="noStrike" dirty="0">
                <a:solidFill>
                  <a:srgbClr val="231F20"/>
                </a:solidFill>
                <a:effectLst/>
                <a:latin typeface="ReithSans"/>
              </a:rPr>
              <a:t>levels of access - different users can be given different access rights, and this gives network managers the ability to generally restrict user access to certain files, while granting permission to specific users</a:t>
            </a:r>
          </a:p>
        </p:txBody>
      </p:sp>
    </p:spTree>
    <p:extLst>
      <p:ext uri="{BB962C8B-B14F-4D97-AF65-F5344CB8AC3E}">
        <p14:creationId xmlns:p14="http://schemas.microsoft.com/office/powerpoint/2010/main" val="3074756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pic>
        <p:nvPicPr>
          <p:cNvPr id="5" name="Picture 4">
            <a:extLst>
              <a:ext uri="{FF2B5EF4-FFF2-40B4-BE49-F238E27FC236}">
                <a16:creationId xmlns:a16="http://schemas.microsoft.com/office/drawing/2014/main" id="{DC8EBB70-54E3-A64B-81BC-9E37FF152C10}"/>
              </a:ext>
            </a:extLst>
          </p:cNvPr>
          <p:cNvPicPr>
            <a:picLocks noChangeAspect="1"/>
          </p:cNvPicPr>
          <p:nvPr/>
        </p:nvPicPr>
        <p:blipFill>
          <a:blip r:embed="rId2"/>
          <a:stretch>
            <a:fillRect/>
          </a:stretch>
        </p:blipFill>
        <p:spPr>
          <a:xfrm>
            <a:off x="703989" y="1850540"/>
            <a:ext cx="4534438" cy="1327493"/>
          </a:xfrm>
          <a:prstGeom prst="rect">
            <a:avLst/>
          </a:prstGeom>
        </p:spPr>
      </p:pic>
      <p:pic>
        <p:nvPicPr>
          <p:cNvPr id="6" name="Picture 5">
            <a:extLst>
              <a:ext uri="{FF2B5EF4-FFF2-40B4-BE49-F238E27FC236}">
                <a16:creationId xmlns:a16="http://schemas.microsoft.com/office/drawing/2014/main" id="{D8920AA0-C9F6-4C4F-8C13-6EA638F21B9F}"/>
              </a:ext>
            </a:extLst>
          </p:cNvPr>
          <p:cNvPicPr>
            <a:picLocks noChangeAspect="1"/>
          </p:cNvPicPr>
          <p:nvPr/>
        </p:nvPicPr>
        <p:blipFill>
          <a:blip r:embed="rId3"/>
          <a:stretch>
            <a:fillRect/>
          </a:stretch>
        </p:blipFill>
        <p:spPr>
          <a:xfrm>
            <a:off x="6307810" y="1850540"/>
            <a:ext cx="4768312" cy="1195936"/>
          </a:xfrm>
          <a:prstGeom prst="rect">
            <a:avLst/>
          </a:prstGeom>
        </p:spPr>
      </p:pic>
      <p:sp>
        <p:nvSpPr>
          <p:cNvPr id="7" name="TextBox 6">
            <a:extLst>
              <a:ext uri="{FF2B5EF4-FFF2-40B4-BE49-F238E27FC236}">
                <a16:creationId xmlns:a16="http://schemas.microsoft.com/office/drawing/2014/main" id="{23D353F6-0D12-564B-88E6-4606C348CBA9}"/>
              </a:ext>
            </a:extLst>
          </p:cNvPr>
          <p:cNvSpPr txBox="1"/>
          <p:nvPr/>
        </p:nvSpPr>
        <p:spPr>
          <a:xfrm>
            <a:off x="3093340" y="3679968"/>
            <a:ext cx="6428939" cy="523220"/>
          </a:xfrm>
          <a:prstGeom prst="rect">
            <a:avLst/>
          </a:prstGeom>
          <a:noFill/>
        </p:spPr>
        <p:txBody>
          <a:bodyPr wrap="none" rtlCol="0">
            <a:spAutoFit/>
          </a:bodyPr>
          <a:lstStyle/>
          <a:p>
            <a:r>
              <a:rPr lang="en-GB" sz="2800" dirty="0"/>
              <a:t>Cyber attacks are becoming more common</a:t>
            </a:r>
          </a:p>
        </p:txBody>
      </p:sp>
      <p:pic>
        <p:nvPicPr>
          <p:cNvPr id="5122" name="Picture 2" descr="2023 Cyber Security Statistics: The Ultimate List Of Stats, Data &amp; Trends |  PurpleSec">
            <a:extLst>
              <a:ext uri="{FF2B5EF4-FFF2-40B4-BE49-F238E27FC236}">
                <a16:creationId xmlns:a16="http://schemas.microsoft.com/office/drawing/2014/main" id="{FF14F5BB-D45A-D643-918B-18A2FEBA8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14" y="4195627"/>
            <a:ext cx="5884190" cy="23904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B5D5A4-0F45-B045-8D3C-45541150347A}"/>
              </a:ext>
            </a:extLst>
          </p:cNvPr>
          <p:cNvSpPr txBox="1"/>
          <p:nvPr/>
        </p:nvSpPr>
        <p:spPr>
          <a:xfrm>
            <a:off x="355620" y="4744522"/>
            <a:ext cx="2977738" cy="1200329"/>
          </a:xfrm>
          <a:prstGeom prst="rect">
            <a:avLst/>
          </a:prstGeom>
          <a:noFill/>
        </p:spPr>
        <p:txBody>
          <a:bodyPr wrap="none" rtlCol="0">
            <a:spAutoFit/>
          </a:bodyPr>
          <a:lstStyle/>
          <a:p>
            <a:r>
              <a:rPr lang="en-GB" dirty="0"/>
              <a:t>Take down online systems</a:t>
            </a:r>
          </a:p>
          <a:p>
            <a:r>
              <a:rPr lang="en-GB" dirty="0"/>
              <a:t>Steal money</a:t>
            </a:r>
          </a:p>
          <a:p>
            <a:r>
              <a:rPr lang="en-GB" dirty="0"/>
              <a:t>Access to private information </a:t>
            </a:r>
          </a:p>
          <a:p>
            <a:endParaRPr lang="en-GB" dirty="0"/>
          </a:p>
        </p:txBody>
      </p:sp>
    </p:spTree>
    <p:extLst>
      <p:ext uri="{BB962C8B-B14F-4D97-AF65-F5344CB8AC3E}">
        <p14:creationId xmlns:p14="http://schemas.microsoft.com/office/powerpoint/2010/main" val="4244481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21208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t>Authentication</a:t>
            </a:r>
          </a:p>
          <a:p>
            <a:r>
              <a:rPr lang="en-GB" dirty="0"/>
              <a:t>Encryption</a:t>
            </a:r>
          </a:p>
          <a:p>
            <a:r>
              <a:rPr lang="en-GB" dirty="0"/>
              <a:t>Firewall</a:t>
            </a:r>
          </a:p>
          <a:p>
            <a:r>
              <a:rPr lang="en-GB" dirty="0"/>
              <a:t>MAC address filtering</a:t>
            </a:r>
          </a:p>
        </p:txBody>
      </p:sp>
    </p:spTree>
    <p:extLst>
      <p:ext uri="{BB962C8B-B14F-4D97-AF65-F5344CB8AC3E}">
        <p14:creationId xmlns:p14="http://schemas.microsoft.com/office/powerpoint/2010/main" val="3591125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b="1" dirty="0"/>
              <a:t>Authentication</a:t>
            </a:r>
          </a:p>
          <a:p>
            <a:r>
              <a:rPr lang="en-GB" dirty="0">
                <a:solidFill>
                  <a:schemeClr val="bg2"/>
                </a:solidFill>
              </a:rPr>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DB757282-59FE-8243-B267-60001777171D}"/>
              </a:ext>
            </a:extLst>
          </p:cNvPr>
          <p:cNvSpPr txBox="1"/>
          <p:nvPr/>
        </p:nvSpPr>
        <p:spPr>
          <a:xfrm>
            <a:off x="4515556" y="1877635"/>
            <a:ext cx="6096000" cy="1477328"/>
          </a:xfrm>
          <a:prstGeom prst="rect">
            <a:avLst/>
          </a:prstGeom>
          <a:noFill/>
        </p:spPr>
        <p:txBody>
          <a:bodyPr wrap="square">
            <a:spAutoFit/>
          </a:bodyPr>
          <a:lstStyle/>
          <a:p>
            <a:r>
              <a:rPr lang="en-GB" b="1" dirty="0"/>
              <a:t>Authentication</a:t>
            </a:r>
          </a:p>
          <a:p>
            <a:pPr marL="285750" indent="-285750">
              <a:buFont typeface="Arial" panose="020B0604020202020204" pitchFamily="34" charset="0"/>
              <a:buChar char="•"/>
            </a:pPr>
            <a:r>
              <a:rPr lang="en-GB" dirty="0"/>
              <a:t>Protects sensitive data by requiring permission</a:t>
            </a:r>
          </a:p>
          <a:p>
            <a:pPr marL="285750" indent="-285750">
              <a:buFont typeface="Arial" panose="020B0604020202020204" pitchFamily="34" charset="0"/>
              <a:buChar char="•"/>
            </a:pPr>
            <a:r>
              <a:rPr lang="en-GB" dirty="0"/>
              <a:t>Authentication is the process of a user confirming that they are who they say they are on a computer system</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63442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b="1" dirty="0"/>
              <a:t>Authentication</a:t>
            </a:r>
          </a:p>
          <a:p>
            <a:r>
              <a:rPr lang="en-GB" dirty="0">
                <a:solidFill>
                  <a:schemeClr val="bg2"/>
                </a:solidFill>
              </a:rPr>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DB757282-59FE-8243-B267-60001777171D}"/>
              </a:ext>
            </a:extLst>
          </p:cNvPr>
          <p:cNvSpPr txBox="1"/>
          <p:nvPr/>
        </p:nvSpPr>
        <p:spPr>
          <a:xfrm>
            <a:off x="4515556" y="1877635"/>
            <a:ext cx="6096000" cy="2308324"/>
          </a:xfrm>
          <a:prstGeom prst="rect">
            <a:avLst/>
          </a:prstGeom>
          <a:noFill/>
        </p:spPr>
        <p:txBody>
          <a:bodyPr wrap="square">
            <a:spAutoFit/>
          </a:bodyPr>
          <a:lstStyle/>
          <a:p>
            <a:r>
              <a:rPr lang="en-GB" b="1" dirty="0"/>
              <a:t>Authentication</a:t>
            </a:r>
          </a:p>
          <a:p>
            <a:pPr marL="285750" indent="-285750">
              <a:buFont typeface="Arial" panose="020B0604020202020204" pitchFamily="34" charset="0"/>
              <a:buChar char="•"/>
            </a:pPr>
            <a:r>
              <a:rPr lang="en-GB" dirty="0"/>
              <a:t>Protects sensitive data by requiring permission</a:t>
            </a:r>
          </a:p>
          <a:p>
            <a:pPr marL="285750" indent="-285750">
              <a:buFont typeface="Arial" panose="020B0604020202020204" pitchFamily="34" charset="0"/>
              <a:buChar char="•"/>
            </a:pPr>
            <a:r>
              <a:rPr lang="en-GB" dirty="0"/>
              <a:t>Authentication is the process of a user confirming that they are who they say they are on a computer system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What types do you know?</a:t>
            </a:r>
          </a:p>
          <a:p>
            <a:pPr marL="742950" lvl="1" indent="-285750">
              <a:buFont typeface="Arial" panose="020B0604020202020204" pitchFamily="34" charset="0"/>
              <a:buChar char="•"/>
            </a:pPr>
            <a:r>
              <a:rPr lang="en-GB" dirty="0"/>
              <a:t>Usernames/passwords</a:t>
            </a:r>
          </a:p>
          <a:p>
            <a:pPr marL="742950" lvl="1" indent="-285750">
              <a:buFont typeface="Arial" panose="020B0604020202020204" pitchFamily="34" charset="0"/>
              <a:buChar char="•"/>
            </a:pPr>
            <a:r>
              <a:rPr lang="en-GB" dirty="0"/>
              <a:t>Biometrics</a:t>
            </a:r>
          </a:p>
        </p:txBody>
      </p:sp>
    </p:spTree>
    <p:extLst>
      <p:ext uri="{BB962C8B-B14F-4D97-AF65-F5344CB8AC3E}">
        <p14:creationId xmlns:p14="http://schemas.microsoft.com/office/powerpoint/2010/main" val="3108208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b="1" dirty="0"/>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031325"/>
          </a:xfrm>
          <a:prstGeom prst="rect">
            <a:avLst/>
          </a:prstGeom>
          <a:noFill/>
        </p:spPr>
        <p:txBody>
          <a:bodyPr wrap="square">
            <a:spAutoFit/>
          </a:bodyPr>
          <a:lstStyle/>
          <a:p>
            <a:r>
              <a:rPr lang="en-GB" b="1" dirty="0"/>
              <a:t>Encryption</a:t>
            </a:r>
          </a:p>
          <a:p>
            <a:pPr marL="285750" indent="-285750">
              <a:buFont typeface="Arial" panose="020B0604020202020204" pitchFamily="34" charset="0"/>
              <a:buChar char="•"/>
            </a:pPr>
            <a:r>
              <a:rPr lang="en-GB" dirty="0"/>
              <a:t>Disguises messages which need to be read with a key</a:t>
            </a:r>
          </a:p>
          <a:p>
            <a:pPr marL="285750" indent="-285750">
              <a:buFont typeface="Arial" panose="020B0604020202020204" pitchFamily="34" charset="0"/>
              <a:buChar char="•"/>
            </a:pPr>
            <a:r>
              <a:rPr lang="en-GB" dirty="0"/>
              <a:t>Protects sensitive information</a:t>
            </a:r>
          </a:p>
          <a:p>
            <a:pPr marL="285750" indent="-285750">
              <a:buFont typeface="Arial" panose="020B0604020202020204" pitchFamily="34" charset="0"/>
              <a:buChar char="•"/>
            </a:pPr>
            <a:r>
              <a:rPr lang="en-GB" dirty="0"/>
              <a:t>Unencrypted messages are classed as plaintext</a:t>
            </a:r>
          </a:p>
          <a:p>
            <a:pPr marL="285750" indent="-285750">
              <a:buFont typeface="Arial" panose="020B0604020202020204" pitchFamily="34" charset="0"/>
              <a:buChar char="•"/>
            </a:pPr>
            <a:r>
              <a:rPr lang="en-GB" dirty="0"/>
              <a:t>Encrypted messages are classed as ciphertext</a:t>
            </a:r>
          </a:p>
          <a:p>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931883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b="1" dirty="0"/>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308324"/>
          </a:xfrm>
          <a:prstGeom prst="rect">
            <a:avLst/>
          </a:prstGeom>
          <a:noFill/>
        </p:spPr>
        <p:txBody>
          <a:bodyPr wrap="square">
            <a:spAutoFit/>
          </a:bodyPr>
          <a:lstStyle/>
          <a:p>
            <a:r>
              <a:rPr lang="en-GB" b="1" dirty="0"/>
              <a:t>Encryption</a:t>
            </a:r>
          </a:p>
          <a:p>
            <a:pPr marL="285750" indent="-285750">
              <a:buFont typeface="Arial" panose="020B0604020202020204" pitchFamily="34" charset="0"/>
              <a:buChar char="•"/>
            </a:pPr>
            <a:r>
              <a:rPr lang="en-GB" dirty="0"/>
              <a:t>Disguises messages which need to be read with a key</a:t>
            </a:r>
          </a:p>
          <a:p>
            <a:pPr marL="285750" indent="-285750">
              <a:buFont typeface="Arial" panose="020B0604020202020204" pitchFamily="34" charset="0"/>
              <a:buChar char="•"/>
            </a:pPr>
            <a:r>
              <a:rPr lang="en-GB" dirty="0"/>
              <a:t>Protects sensitive information</a:t>
            </a:r>
          </a:p>
          <a:p>
            <a:pPr marL="285750" indent="-285750">
              <a:buFont typeface="Arial" panose="020B0604020202020204" pitchFamily="34" charset="0"/>
              <a:buChar char="•"/>
            </a:pPr>
            <a:r>
              <a:rPr lang="en-GB" dirty="0"/>
              <a:t>Unencrypted messages are classed as plaintext</a:t>
            </a:r>
          </a:p>
          <a:p>
            <a:pPr marL="285750" indent="-285750">
              <a:buFont typeface="Arial" panose="020B0604020202020204" pitchFamily="34" charset="0"/>
              <a:buChar char="•"/>
            </a:pPr>
            <a:r>
              <a:rPr lang="en-GB" dirty="0"/>
              <a:t>Encrypted messages are classed as ciphertext</a:t>
            </a:r>
          </a:p>
          <a:p>
            <a:endParaRPr lang="en-GB" dirty="0"/>
          </a:p>
          <a:p>
            <a:pPr marL="285750" indent="-285750">
              <a:buFont typeface="Arial" panose="020B0604020202020204" pitchFamily="34" charset="0"/>
              <a:buChar char="•"/>
            </a:pPr>
            <a:r>
              <a:rPr lang="en-GB" dirty="0"/>
              <a:t>What examples do you know?</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1314837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b="1" dirty="0"/>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862322"/>
          </a:xfrm>
          <a:prstGeom prst="rect">
            <a:avLst/>
          </a:prstGeom>
          <a:noFill/>
        </p:spPr>
        <p:txBody>
          <a:bodyPr wrap="square">
            <a:spAutoFit/>
          </a:bodyPr>
          <a:lstStyle/>
          <a:p>
            <a:r>
              <a:rPr lang="en-GB" b="1" dirty="0"/>
              <a:t>Encryption</a:t>
            </a:r>
          </a:p>
          <a:p>
            <a:pPr marL="285750" indent="-285750">
              <a:buFont typeface="Arial" panose="020B0604020202020204" pitchFamily="34" charset="0"/>
              <a:buChar char="•"/>
            </a:pPr>
            <a:r>
              <a:rPr lang="en-GB" dirty="0"/>
              <a:t>Disguises messages which need to be read with a key</a:t>
            </a:r>
          </a:p>
          <a:p>
            <a:pPr marL="285750" indent="-285750">
              <a:buFont typeface="Arial" panose="020B0604020202020204" pitchFamily="34" charset="0"/>
              <a:buChar char="•"/>
            </a:pPr>
            <a:r>
              <a:rPr lang="en-GB" dirty="0"/>
              <a:t>Protects sensitive information</a:t>
            </a:r>
          </a:p>
          <a:p>
            <a:pPr marL="285750" indent="-285750">
              <a:buFont typeface="Arial" panose="020B0604020202020204" pitchFamily="34" charset="0"/>
              <a:buChar char="•"/>
            </a:pPr>
            <a:r>
              <a:rPr lang="en-GB" dirty="0"/>
              <a:t>Unencrypted messages are classed as plaintext</a:t>
            </a:r>
          </a:p>
          <a:p>
            <a:pPr marL="285750" indent="-285750">
              <a:buFont typeface="Arial" panose="020B0604020202020204" pitchFamily="34" charset="0"/>
              <a:buChar char="•"/>
            </a:pPr>
            <a:r>
              <a:rPr lang="en-GB" dirty="0"/>
              <a:t>Encrypted messages are classed as ciphertext</a:t>
            </a:r>
          </a:p>
          <a:p>
            <a:endParaRPr lang="en-GB" dirty="0"/>
          </a:p>
          <a:p>
            <a:pPr marL="285750" indent="-285750">
              <a:buFont typeface="Arial" panose="020B0604020202020204" pitchFamily="34" charset="0"/>
              <a:buChar char="•"/>
            </a:pPr>
            <a:r>
              <a:rPr lang="en-GB" dirty="0"/>
              <a:t>What examples do you know?</a:t>
            </a:r>
          </a:p>
          <a:p>
            <a:pPr marL="742950" lvl="1" indent="-285750">
              <a:buFont typeface="Arial" panose="020B0604020202020204" pitchFamily="34" charset="0"/>
              <a:buChar char="•"/>
            </a:pPr>
            <a:r>
              <a:rPr lang="en-GB" dirty="0"/>
              <a:t>Morse code</a:t>
            </a:r>
          </a:p>
          <a:p>
            <a:pPr marL="742950" lvl="1" indent="-285750">
              <a:buFont typeface="Arial" panose="020B0604020202020204" pitchFamily="34" charset="0"/>
              <a:buChar char="•"/>
            </a:pPr>
            <a:r>
              <a:rPr lang="en-GB" dirty="0"/>
              <a:t>Caesars cipher</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48489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b="1" dirty="0"/>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200329"/>
          </a:xfrm>
          <a:prstGeom prst="rect">
            <a:avLst/>
          </a:prstGeom>
          <a:noFill/>
        </p:spPr>
        <p:txBody>
          <a:bodyPr wrap="square">
            <a:spAutoFit/>
          </a:bodyPr>
          <a:lstStyle/>
          <a:p>
            <a:r>
              <a:rPr lang="en-GB" b="1" dirty="0"/>
              <a:t>Firewall</a:t>
            </a:r>
          </a:p>
          <a:p>
            <a:pPr marL="285750" indent="-285750">
              <a:buFont typeface="Arial" panose="020B0604020202020204" pitchFamily="34" charset="0"/>
              <a:buChar char="•"/>
            </a:pPr>
            <a:r>
              <a:rPr lang="en-GB" dirty="0"/>
              <a:t>Software that blocks unexpected connections</a:t>
            </a:r>
          </a:p>
          <a:p>
            <a:pPr marL="285750" indent="-285750">
              <a:buFont typeface="Arial" panose="020B0604020202020204" pitchFamily="34" charset="0"/>
              <a:buChar char="•"/>
            </a:pPr>
            <a:r>
              <a:rPr lang="en-GB" dirty="0"/>
              <a:t>Uses ports that only allow specific data in/out of a network </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933433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b="1" dirty="0"/>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754326"/>
          </a:xfrm>
          <a:prstGeom prst="rect">
            <a:avLst/>
          </a:prstGeom>
          <a:noFill/>
        </p:spPr>
        <p:txBody>
          <a:bodyPr wrap="square">
            <a:spAutoFit/>
          </a:bodyPr>
          <a:lstStyle/>
          <a:p>
            <a:r>
              <a:rPr lang="en-GB" b="1" dirty="0"/>
              <a:t>Firewall</a:t>
            </a:r>
          </a:p>
          <a:p>
            <a:pPr marL="285750" indent="-285750">
              <a:buFont typeface="Arial" panose="020B0604020202020204" pitchFamily="34" charset="0"/>
              <a:buChar char="•"/>
            </a:pPr>
            <a:r>
              <a:rPr lang="en-GB" dirty="0"/>
              <a:t>Software that blocks unexpected connections</a:t>
            </a:r>
          </a:p>
          <a:p>
            <a:pPr marL="285750" indent="-285750">
              <a:buFont typeface="Arial" panose="020B0604020202020204" pitchFamily="34" charset="0"/>
              <a:buChar char="•"/>
            </a:pPr>
            <a:r>
              <a:rPr lang="en-GB" dirty="0"/>
              <a:t>Uses ports that only allow specific data in/out of a network </a:t>
            </a:r>
          </a:p>
          <a:p>
            <a:endParaRPr lang="en-GB" dirty="0"/>
          </a:p>
          <a:p>
            <a:pPr marL="285750" indent="-285750">
              <a:buFont typeface="Arial" panose="020B0604020202020204" pitchFamily="34" charset="0"/>
              <a:buChar char="•"/>
            </a:pPr>
            <a:r>
              <a:rPr lang="en-GB" dirty="0"/>
              <a:t>Where have you experienced this?</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0792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mj-lt"/>
              <a:buAutoNum type="arabicPeriod"/>
            </a:pPr>
            <a:r>
              <a:rPr lang="en-GB" sz="1100" b="1" i="0" u="none" strike="noStrike" dirty="0">
                <a:solidFill>
                  <a:srgbClr val="000000"/>
                </a:solidFill>
                <a:effectLst/>
              </a:rPr>
              <a:t>Computer Networking helps to develop more opportunities for the field of information security.</a:t>
            </a:r>
            <a:br>
              <a:rPr lang="en-GB" sz="1100" b="0" i="0" u="none" strike="noStrike" dirty="0">
                <a:solidFill>
                  <a:srgbClr val="616161"/>
                </a:solidFill>
                <a:effectLst/>
              </a:rPr>
            </a:br>
            <a:r>
              <a:rPr lang="en-GB" sz="1100" b="0" i="0" u="none" strike="noStrike" dirty="0">
                <a:solidFill>
                  <a:srgbClr val="000000"/>
                </a:solidFill>
                <a:effectLst/>
              </a:rPr>
              <a:t>→ A device can be the most influential tool to safeguard personal information.</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Being on the cheaper side, almost every person can bear the expense of a computer network.</a:t>
            </a:r>
            <a:br>
              <a:rPr lang="en-GB" sz="1100" b="0" i="0" u="none" strike="noStrike" dirty="0">
                <a:solidFill>
                  <a:srgbClr val="616161"/>
                </a:solidFill>
                <a:effectLst/>
              </a:rPr>
            </a:br>
            <a:r>
              <a:rPr lang="en-GB" sz="1100" b="0" i="0" u="none" strike="noStrike" dirty="0">
                <a:solidFill>
                  <a:srgbClr val="000000"/>
                </a:solidFill>
                <a:effectLst/>
              </a:rPr>
              <a:t>→ A family can get a new device/node for less than Rs 17000/- and still enjoy the advantages of a network.</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A network provides a better-personalized experience.</a:t>
            </a:r>
            <a:br>
              <a:rPr lang="en-GB" sz="1100" b="0" i="0" u="none" strike="noStrike" dirty="0">
                <a:solidFill>
                  <a:srgbClr val="616161"/>
                </a:solidFill>
                <a:effectLst/>
              </a:rPr>
            </a:br>
            <a:r>
              <a:rPr lang="en-GB" sz="1100" b="0" i="0" u="none" strike="noStrike" dirty="0">
                <a:solidFill>
                  <a:srgbClr val="000000"/>
                </a:solidFill>
                <a:effectLst/>
              </a:rPr>
              <a:t>→ Modern Computers give a very diverse user experience.</a:t>
            </a:r>
            <a:br>
              <a:rPr lang="en-GB" sz="1100" b="0" i="0" u="none" strike="noStrike" dirty="0">
                <a:solidFill>
                  <a:srgbClr val="616161"/>
                </a:solidFill>
                <a:effectLst/>
              </a:rPr>
            </a:br>
            <a:r>
              <a:rPr lang="en-GB" sz="1100" b="0" i="0" u="none" strike="noStrike" dirty="0">
                <a:solidFill>
                  <a:srgbClr val="000000"/>
                </a:solidFill>
                <a:effectLst/>
              </a:rPr>
              <a:t>→ One can have more computing power in their pocket as compared to that of astronauts flying in space.</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allows us to collaborate on projects.</a:t>
            </a:r>
            <a:br>
              <a:rPr lang="en-GB" sz="1100" b="0" i="0" u="none" strike="noStrike" dirty="0">
                <a:solidFill>
                  <a:srgbClr val="616161"/>
                </a:solidFill>
                <a:effectLst/>
              </a:rPr>
            </a:br>
            <a:r>
              <a:rPr lang="en-GB" sz="1100" b="0" i="0" u="none" strike="noStrike" dirty="0">
                <a:solidFill>
                  <a:srgbClr val="000000"/>
                </a:solidFill>
                <a:effectLst/>
              </a:rPr>
              <a:t>→ Most companies use computer networking to connect with the teams to get all the updates and get the shared documents.</a:t>
            </a:r>
            <a:br>
              <a:rPr lang="en-GB" sz="1100" b="0" i="0" u="none" strike="noStrike" dirty="0">
                <a:solidFill>
                  <a:srgbClr val="616161"/>
                </a:solidFill>
                <a:effectLst/>
              </a:rPr>
            </a:br>
            <a:r>
              <a:rPr lang="en-GB" sz="1100" b="0" i="0" u="none" strike="noStrike" dirty="0">
                <a:solidFill>
                  <a:srgbClr val="000000"/>
                </a:solidFill>
                <a:effectLst/>
              </a:rPr>
              <a:t>→ The same document can be shared among many people.</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can ease us to send/receive large-sized files in a few blinks of the eye.</a:t>
            </a:r>
            <a:br>
              <a:rPr lang="en-GB" sz="1100" b="0" i="0" u="none" strike="noStrike" dirty="0">
                <a:solidFill>
                  <a:srgbClr val="616161"/>
                </a:solidFill>
                <a:effectLst/>
              </a:rPr>
            </a:br>
            <a:r>
              <a:rPr lang="en-GB" sz="1100" b="0" i="0" u="none" strike="noStrike" dirty="0">
                <a:solidFill>
                  <a:srgbClr val="000000"/>
                </a:solidFill>
                <a:effectLst/>
              </a:rPr>
              <a:t>→ Nowadays, we’ve facilities like iCloud, google cloud, </a:t>
            </a:r>
            <a:r>
              <a:rPr lang="en-GB" sz="1100" b="0" i="0" u="none" strike="noStrike" dirty="0" err="1">
                <a:solidFill>
                  <a:srgbClr val="000000"/>
                </a:solidFill>
                <a:effectLst/>
              </a:rPr>
              <a:t>dropbox</a:t>
            </a:r>
            <a:r>
              <a:rPr lang="en-GB" sz="1100" b="0" i="0" u="none" strike="noStrike" dirty="0">
                <a:solidFill>
                  <a:srgbClr val="000000"/>
                </a:solidFill>
                <a:effectLst/>
              </a:rPr>
              <a:t>, etc. With the help of these, we can send and receive files, regardless of the size of the file. </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is a great way to make money.</a:t>
            </a:r>
            <a:br>
              <a:rPr lang="en-GB" sz="1100" b="0" i="0" u="none" strike="noStrike" dirty="0">
                <a:solidFill>
                  <a:srgbClr val="616161"/>
                </a:solidFill>
                <a:effectLst/>
              </a:rPr>
            </a:br>
            <a:r>
              <a:rPr lang="en-GB" sz="1100" b="0" i="0" u="none" strike="noStrike" dirty="0">
                <a:solidFill>
                  <a:srgbClr val="000000"/>
                </a:solidFill>
                <a:effectLst/>
              </a:rPr>
              <a:t>→ It provides many freelancing ways to all entrepreneurs.</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also helps to save money.</a:t>
            </a:r>
            <a:br>
              <a:rPr lang="en-GB" sz="1100" b="0" i="0" u="none" strike="noStrike" dirty="0">
                <a:solidFill>
                  <a:srgbClr val="616161"/>
                </a:solidFill>
                <a:effectLst/>
              </a:rPr>
            </a:br>
            <a:r>
              <a:rPr lang="en-GB" sz="1100" b="0" i="0" u="none" strike="noStrike" dirty="0">
                <a:solidFill>
                  <a:srgbClr val="000000"/>
                </a:solidFill>
                <a:effectLst/>
              </a:rPr>
              <a:t>→ Sharing devices on a single network can help us to reduce many physical assets.</a:t>
            </a:r>
            <a:br>
              <a:rPr lang="en-GB" sz="1100" b="0" i="0" u="none" strike="noStrike" dirty="0">
                <a:solidFill>
                  <a:srgbClr val="616161"/>
                </a:solidFill>
                <a:effectLst/>
              </a:rPr>
            </a:br>
            <a:r>
              <a:rPr lang="en-GB" sz="1100" b="0" i="0" u="none" strike="noStrike" dirty="0">
                <a:solidFill>
                  <a:srgbClr val="000000"/>
                </a:solidFill>
                <a:effectLst/>
              </a:rPr>
              <a:t>→ Productivity using computer networking also helps to save money.</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A single internet connection can be shared in computer networking.</a:t>
            </a:r>
            <a:br>
              <a:rPr lang="en-GB" sz="1100" b="0" i="0" u="none" strike="noStrike" dirty="0">
                <a:solidFill>
                  <a:srgbClr val="616161"/>
                </a:solidFill>
                <a:effectLst/>
              </a:rPr>
            </a:br>
            <a:r>
              <a:rPr lang="en-GB" sz="1100" b="0" i="0" u="none" strike="noStrike" dirty="0">
                <a:solidFill>
                  <a:srgbClr val="000000"/>
                </a:solidFill>
                <a:effectLst/>
              </a:rPr>
              <a:t>→ Our one single device can work on a single unit to get online information.</a:t>
            </a:r>
            <a:br>
              <a:rPr lang="en-GB" sz="1100" b="0" i="0" u="none" strike="noStrike" dirty="0">
                <a:solidFill>
                  <a:srgbClr val="616161"/>
                </a:solidFill>
                <a:effectLst/>
              </a:rPr>
            </a:br>
            <a:r>
              <a:rPr lang="en-GB" sz="1100" b="0" i="0" u="none" strike="noStrike" dirty="0">
                <a:solidFill>
                  <a:srgbClr val="000000"/>
                </a:solidFill>
                <a:effectLst/>
              </a:rPr>
              <a:t>→ This will reduce the cost of cables and other accessories.</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We can enlarge the capability of the computer network.</a:t>
            </a:r>
            <a:br>
              <a:rPr lang="en-GB" sz="1100" b="0" i="0" u="none" strike="noStrike" dirty="0">
                <a:solidFill>
                  <a:srgbClr val="616161"/>
                </a:solidFill>
                <a:effectLst/>
              </a:rPr>
            </a:br>
            <a:r>
              <a:rPr lang="en-GB" sz="1100" b="0" i="0" u="none" strike="noStrike" dirty="0">
                <a:solidFill>
                  <a:srgbClr val="000000"/>
                </a:solidFill>
                <a:effectLst/>
              </a:rPr>
              <a:t>→ We can use IoT to link devices and get advantages in similar ways.</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is reliable.</a:t>
            </a:r>
            <a:br>
              <a:rPr lang="en-GB" sz="1100" b="0" i="0" u="none" strike="noStrike" dirty="0">
                <a:solidFill>
                  <a:srgbClr val="616161"/>
                </a:solidFill>
                <a:effectLst/>
              </a:rPr>
            </a:br>
            <a:r>
              <a:rPr lang="en-GB" sz="1100" b="0" i="0" u="none" strike="noStrike" dirty="0">
                <a:solidFill>
                  <a:srgbClr val="000000"/>
                </a:solidFill>
                <a:effectLst/>
              </a:rPr>
              <a:t>→ If for any reason, the system crashes, the data will remain with us because we are storing them on a network, and we can access that data from another device.</a:t>
            </a:r>
            <a:endParaRPr lang="en-GB" sz="1100" b="0" i="0" u="none" strike="noStrike" dirty="0">
              <a:solidFill>
                <a:srgbClr val="616161"/>
              </a:solidFill>
              <a:effectLst/>
            </a:endParaRPr>
          </a:p>
        </p:txBody>
      </p:sp>
    </p:spTree>
    <p:extLst>
      <p:ext uri="{BB962C8B-B14F-4D97-AF65-F5344CB8AC3E}">
        <p14:creationId xmlns:p14="http://schemas.microsoft.com/office/powerpoint/2010/main" val="1485592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b="1" dirty="0"/>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031325"/>
          </a:xfrm>
          <a:prstGeom prst="rect">
            <a:avLst/>
          </a:prstGeom>
          <a:noFill/>
        </p:spPr>
        <p:txBody>
          <a:bodyPr wrap="square">
            <a:spAutoFit/>
          </a:bodyPr>
          <a:lstStyle/>
          <a:p>
            <a:r>
              <a:rPr lang="en-GB" b="1" dirty="0"/>
              <a:t>Firewall</a:t>
            </a:r>
          </a:p>
          <a:p>
            <a:pPr marL="285750" indent="-285750">
              <a:buFont typeface="Arial" panose="020B0604020202020204" pitchFamily="34" charset="0"/>
              <a:buChar char="•"/>
            </a:pPr>
            <a:r>
              <a:rPr lang="en-GB" dirty="0"/>
              <a:t>Software that blocks unexpected connections</a:t>
            </a:r>
          </a:p>
          <a:p>
            <a:pPr marL="285750" indent="-285750">
              <a:buFont typeface="Arial" panose="020B0604020202020204" pitchFamily="34" charset="0"/>
              <a:buChar char="•"/>
            </a:pPr>
            <a:r>
              <a:rPr lang="en-GB" dirty="0"/>
              <a:t>Uses ports that only allow specific data in/out of a network </a:t>
            </a:r>
          </a:p>
          <a:p>
            <a:endParaRPr lang="en-GB" dirty="0"/>
          </a:p>
          <a:p>
            <a:pPr marL="285750" indent="-285750">
              <a:buFont typeface="Arial" panose="020B0604020202020204" pitchFamily="34" charset="0"/>
              <a:buChar char="•"/>
            </a:pPr>
            <a:r>
              <a:rPr lang="en-GB" dirty="0"/>
              <a:t>Where have you experienced this?</a:t>
            </a:r>
          </a:p>
          <a:p>
            <a:pPr marL="742950" lvl="1" indent="-285750">
              <a:buFont typeface="Arial" panose="020B0604020202020204" pitchFamily="34" charset="0"/>
              <a:buChar char="•"/>
            </a:pPr>
            <a:r>
              <a:rPr lang="en-GB" dirty="0"/>
              <a:t>Schools usually have blockers</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224971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dirty="0">
                <a:solidFill>
                  <a:schemeClr val="bg2"/>
                </a:solidFill>
              </a:rPr>
              <a:t>Firewall</a:t>
            </a:r>
          </a:p>
          <a:p>
            <a:r>
              <a:rPr lang="en-GB" b="1" dirty="0"/>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477328"/>
          </a:xfrm>
          <a:prstGeom prst="rect">
            <a:avLst/>
          </a:prstGeom>
          <a:noFill/>
        </p:spPr>
        <p:txBody>
          <a:bodyPr wrap="square">
            <a:spAutoFit/>
          </a:bodyPr>
          <a:lstStyle/>
          <a:p>
            <a:r>
              <a:rPr lang="en-GB" b="1" dirty="0"/>
              <a:t>MAC address filtering</a:t>
            </a:r>
          </a:p>
          <a:p>
            <a:pPr marL="285750" indent="-285750">
              <a:buFont typeface="Arial" panose="020B0604020202020204" pitchFamily="34" charset="0"/>
              <a:buChar char="•"/>
            </a:pPr>
            <a:r>
              <a:rPr lang="en-GB" dirty="0">
                <a:solidFill>
                  <a:srgbClr val="231F20"/>
                </a:solidFill>
              </a:rPr>
              <a:t>Media Access Control (MAC) address </a:t>
            </a:r>
            <a:r>
              <a:rPr lang="en-GB" b="0" i="0" u="none" strike="noStrike" dirty="0">
                <a:solidFill>
                  <a:srgbClr val="231F20"/>
                </a:solidFill>
                <a:effectLst/>
              </a:rPr>
              <a:t>is unique to a device</a:t>
            </a:r>
          </a:p>
          <a:p>
            <a:pPr marL="285750" indent="-285750">
              <a:buFont typeface="Arial" panose="020B0604020202020204" pitchFamily="34" charset="0"/>
              <a:buChar char="•"/>
            </a:pPr>
            <a:r>
              <a:rPr lang="en-GB" dirty="0"/>
              <a:t>Network manager can create a more secure network by using this address to limit the devices on the network</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79214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dirty="0">
                <a:solidFill>
                  <a:schemeClr val="bg2"/>
                </a:solidFill>
              </a:rPr>
              <a:t>Firewall</a:t>
            </a:r>
          </a:p>
          <a:p>
            <a:r>
              <a:rPr lang="en-GB" b="1" dirty="0"/>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754326"/>
          </a:xfrm>
          <a:prstGeom prst="rect">
            <a:avLst/>
          </a:prstGeom>
          <a:noFill/>
        </p:spPr>
        <p:txBody>
          <a:bodyPr wrap="square">
            <a:spAutoFit/>
          </a:bodyPr>
          <a:lstStyle/>
          <a:p>
            <a:r>
              <a:rPr lang="en-GB" b="1" dirty="0"/>
              <a:t>MAC address filtering</a:t>
            </a:r>
          </a:p>
          <a:p>
            <a:pPr marL="285750" indent="-285750">
              <a:buFont typeface="Arial" panose="020B0604020202020204" pitchFamily="34" charset="0"/>
              <a:buChar char="•"/>
            </a:pPr>
            <a:r>
              <a:rPr lang="en-GB" dirty="0">
                <a:solidFill>
                  <a:srgbClr val="231F20"/>
                </a:solidFill>
              </a:rPr>
              <a:t>Media Access Control (MAC) address </a:t>
            </a:r>
            <a:r>
              <a:rPr lang="en-GB" b="0" i="0" u="none" strike="noStrike" dirty="0">
                <a:solidFill>
                  <a:srgbClr val="231F20"/>
                </a:solidFill>
                <a:effectLst/>
              </a:rPr>
              <a:t>is unique to a device</a:t>
            </a:r>
          </a:p>
          <a:p>
            <a:pPr marL="285750" indent="-285750">
              <a:buFont typeface="Arial" panose="020B0604020202020204" pitchFamily="34" charset="0"/>
              <a:buChar char="•"/>
            </a:pPr>
            <a:r>
              <a:rPr lang="en-GB" dirty="0"/>
              <a:t>Network manager can create a more secure network by using this address to limit the devices on the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Have you experienced this?</a:t>
            </a:r>
          </a:p>
        </p:txBody>
      </p:sp>
    </p:spTree>
    <p:extLst>
      <p:ext uri="{BB962C8B-B14F-4D97-AF65-F5344CB8AC3E}">
        <p14:creationId xmlns:p14="http://schemas.microsoft.com/office/powerpoint/2010/main" val="2838434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dirty="0">
                <a:solidFill>
                  <a:schemeClr val="bg2"/>
                </a:solidFill>
              </a:rPr>
              <a:t>Firewall</a:t>
            </a:r>
          </a:p>
          <a:p>
            <a:r>
              <a:rPr lang="en-GB" b="1" dirty="0"/>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308324"/>
          </a:xfrm>
          <a:prstGeom prst="rect">
            <a:avLst/>
          </a:prstGeom>
          <a:noFill/>
        </p:spPr>
        <p:txBody>
          <a:bodyPr wrap="square">
            <a:spAutoFit/>
          </a:bodyPr>
          <a:lstStyle/>
          <a:p>
            <a:r>
              <a:rPr lang="en-GB" b="1" dirty="0"/>
              <a:t>MAC address filtering</a:t>
            </a:r>
          </a:p>
          <a:p>
            <a:pPr marL="285750" indent="-285750">
              <a:buFont typeface="Arial" panose="020B0604020202020204" pitchFamily="34" charset="0"/>
              <a:buChar char="•"/>
            </a:pPr>
            <a:r>
              <a:rPr lang="en-GB" dirty="0">
                <a:solidFill>
                  <a:srgbClr val="231F20"/>
                </a:solidFill>
              </a:rPr>
              <a:t>Media Access Control (MAC) address </a:t>
            </a:r>
            <a:r>
              <a:rPr lang="en-GB" b="0" i="0" u="none" strike="noStrike" dirty="0">
                <a:solidFill>
                  <a:srgbClr val="231F20"/>
                </a:solidFill>
                <a:effectLst/>
              </a:rPr>
              <a:t>is unique to a device</a:t>
            </a:r>
          </a:p>
          <a:p>
            <a:pPr marL="285750" indent="-285750">
              <a:buFont typeface="Arial" panose="020B0604020202020204" pitchFamily="34" charset="0"/>
              <a:buChar char="•"/>
            </a:pPr>
            <a:r>
              <a:rPr lang="en-GB" dirty="0"/>
              <a:t>Network manager can create a more secure network by using this address to limit the devices on the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Have you experienced this?</a:t>
            </a:r>
          </a:p>
          <a:p>
            <a:pPr marL="742950" lvl="1" indent="-285750">
              <a:buFont typeface="Arial" panose="020B0604020202020204" pitchFamily="34" charset="0"/>
              <a:buChar char="•"/>
            </a:pPr>
            <a:r>
              <a:rPr lang="en-GB" dirty="0"/>
              <a:t>Bluetooth connections</a:t>
            </a:r>
          </a:p>
          <a:p>
            <a:pPr marL="742950" lvl="1" indent="-285750">
              <a:buFont typeface="Arial" panose="020B0604020202020204" pitchFamily="34" charset="0"/>
              <a:buChar char="•"/>
            </a:pPr>
            <a:r>
              <a:rPr lang="en-GB" dirty="0"/>
              <a:t>Student vs teacher computers</a:t>
            </a:r>
          </a:p>
        </p:txBody>
      </p:sp>
    </p:spTree>
    <p:extLst>
      <p:ext uri="{BB962C8B-B14F-4D97-AF65-F5344CB8AC3E}">
        <p14:creationId xmlns:p14="http://schemas.microsoft.com/office/powerpoint/2010/main" val="1488709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646331"/>
          </a:xfrm>
          <a:prstGeom prst="rect">
            <a:avLst/>
          </a:prstGeom>
          <a:noFill/>
        </p:spPr>
        <p:txBody>
          <a:bodyPr wrap="square">
            <a:spAutoFit/>
          </a:bodyPr>
          <a:lstStyle/>
          <a:p>
            <a:pPr marL="342900" lvl="0" indent="-342900">
              <a:spcAft>
                <a:spcPts val="1440"/>
              </a:spcAft>
              <a:buFont typeface="Symbol" pitchFamily="2" charset="2"/>
              <a:buChar char=""/>
            </a:pPr>
            <a:r>
              <a:rPr lang="en-US" sz="1800" dirty="0">
                <a:effectLst/>
                <a:latin typeface="Arial" panose="020B0604020202020204" pitchFamily="34" charset="0"/>
                <a:ea typeface="MS Mincho" panose="02020609040205080304" pitchFamily="49" charset="-128"/>
              </a:rPr>
              <a:t>Students understand why security is important on networks (more so than standalone computers) and the listed security measures.</a:t>
            </a:r>
            <a:r>
              <a:rPr lang="en-GB" dirty="0">
                <a:effectLst/>
              </a:rPr>
              <a:t> </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32125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886079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3925653" y="3044279"/>
            <a:ext cx="3621569" cy="769441"/>
          </a:xfrm>
          <a:prstGeom prst="rect">
            <a:avLst/>
          </a:prstGeom>
          <a:noFill/>
        </p:spPr>
        <p:txBody>
          <a:bodyPr wrap="none" rtlCol="0">
            <a:spAutoFit/>
          </a:bodyPr>
          <a:lstStyle/>
          <a:p>
            <a:r>
              <a:rPr lang="en-GB" sz="4400" dirty="0"/>
              <a:t>Network layers</a:t>
            </a:r>
          </a:p>
        </p:txBody>
      </p:sp>
      <p:pic>
        <p:nvPicPr>
          <p:cNvPr id="3" name="Picture 2" descr="A picture containing text, clipart, businesscard&#10;&#10;Description automatically generated">
            <a:extLst>
              <a:ext uri="{FF2B5EF4-FFF2-40B4-BE49-F238E27FC236}">
                <a16:creationId xmlns:a16="http://schemas.microsoft.com/office/drawing/2014/main" id="{3CA3BF3D-A39D-3847-A4F4-4F5B7A283F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58288" y="1139279"/>
            <a:ext cx="1905000" cy="1905000"/>
          </a:xfrm>
          <a:prstGeom prst="rect">
            <a:avLst/>
          </a:prstGeom>
        </p:spPr>
      </p:pic>
    </p:spTree>
    <p:extLst>
      <p:ext uri="{BB962C8B-B14F-4D97-AF65-F5344CB8AC3E}">
        <p14:creationId xmlns:p14="http://schemas.microsoft.com/office/powerpoint/2010/main" val="27121549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646331"/>
          </a:xfrm>
          <a:prstGeom prst="rect">
            <a:avLst/>
          </a:prstGeom>
          <a:noFill/>
        </p:spPr>
        <p:txBody>
          <a:bodyPr wrap="square">
            <a:spAutoFit/>
          </a:bodyPr>
          <a:lstStyle/>
          <a:p>
            <a:pPr marL="342900" lvl="0" indent="-342900">
              <a:spcAft>
                <a:spcPts val="1440"/>
              </a:spcAft>
              <a:buFont typeface="Symbol" pitchFamily="2" charset="2"/>
              <a:buChar char=""/>
            </a:pPr>
            <a:r>
              <a:rPr lang="en-US" sz="1800" dirty="0">
                <a:effectLst/>
                <a:latin typeface="Arial" panose="020B0604020202020204" pitchFamily="34" charset="0"/>
                <a:ea typeface="MS Mincho" panose="02020609040205080304" pitchFamily="49" charset="-128"/>
              </a:rPr>
              <a:t>Students should know what the four layers are and some functions of each layer, together with which of the protocols listed operate at which layer.</a:t>
            </a:r>
            <a:r>
              <a:rPr lang="en-GB" dirty="0">
                <a:effectLst/>
              </a:rPr>
              <a:t> </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7136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Layering</a:t>
            </a:r>
          </a:p>
        </p:txBody>
      </p:sp>
      <p:sp>
        <p:nvSpPr>
          <p:cNvPr id="3" name="Content Placeholder 2">
            <a:extLst>
              <a:ext uri="{FF2B5EF4-FFF2-40B4-BE49-F238E27FC236}">
                <a16:creationId xmlns:a16="http://schemas.microsoft.com/office/drawing/2014/main" id="{62505B62-CE0D-B34A-8AB2-DF798B70BAB9}"/>
              </a:ext>
            </a:extLst>
          </p:cNvPr>
          <p:cNvSpPr>
            <a:spLocks noGrp="1"/>
          </p:cNvSpPr>
          <p:nvPr>
            <p:ph idx="1"/>
          </p:nvPr>
        </p:nvSpPr>
        <p:spPr/>
        <p:txBody>
          <a:bodyPr/>
          <a:lstStyle/>
          <a:p>
            <a:r>
              <a:rPr lang="en-GB" dirty="0"/>
              <a:t>Messages between devices get broken up and sent into specific components or activities </a:t>
            </a:r>
          </a:p>
          <a:p>
            <a:r>
              <a:rPr lang="en-GB" dirty="0"/>
              <a:t>Each layer handles a different part of communication</a:t>
            </a:r>
          </a:p>
          <a:p>
            <a:r>
              <a:rPr lang="en-GB" dirty="0"/>
              <a:t>This is referred to as: </a:t>
            </a:r>
            <a:r>
              <a:rPr lang="en-GB" b="0" i="0" u="none" strike="noStrike" dirty="0">
                <a:solidFill>
                  <a:srgbClr val="231F20"/>
                </a:solidFill>
                <a:effectLst/>
                <a:latin typeface="ReithSans"/>
              </a:rPr>
              <a:t>Transmission Control Protocol/Internet Protocol TCP/IP – model</a:t>
            </a:r>
          </a:p>
          <a:p>
            <a:r>
              <a:rPr lang="en-GB" dirty="0">
                <a:solidFill>
                  <a:srgbClr val="231F20"/>
                </a:solidFill>
                <a:latin typeface="ReithSans"/>
              </a:rPr>
              <a:t>A layer is represented in the Stack data type (holds ordered information – perk)</a:t>
            </a:r>
          </a:p>
        </p:txBody>
      </p:sp>
    </p:spTree>
    <p:extLst>
      <p:ext uri="{BB962C8B-B14F-4D97-AF65-F5344CB8AC3E}">
        <p14:creationId xmlns:p14="http://schemas.microsoft.com/office/powerpoint/2010/main" val="2842885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930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a:xfrm>
            <a:off x="2767189" y="2766218"/>
            <a:ext cx="6657622" cy="1325563"/>
          </a:xfrm>
        </p:spPr>
        <p:txBody>
          <a:bodyPr/>
          <a:lstStyle/>
          <a:p>
            <a:pPr algn="ctr"/>
            <a:r>
              <a:rPr lang="en-GB" b="1" dirty="0"/>
              <a:t>What are the </a:t>
            </a:r>
            <a:r>
              <a:rPr lang="en-GB" b="1" dirty="0">
                <a:solidFill>
                  <a:srgbClr val="FF0000"/>
                </a:solidFill>
              </a:rPr>
              <a:t>dis</a:t>
            </a:r>
            <a:r>
              <a:rPr lang="en-GB" b="1" dirty="0"/>
              <a:t>advantages of computer networks?</a:t>
            </a:r>
          </a:p>
        </p:txBody>
      </p:sp>
    </p:spTree>
    <p:extLst>
      <p:ext uri="{BB962C8B-B14F-4D97-AF65-F5344CB8AC3E}">
        <p14:creationId xmlns:p14="http://schemas.microsoft.com/office/powerpoint/2010/main" val="4883465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AF398665-1064-2B40-88A3-0A729BF60B86}"/>
              </a:ext>
            </a:extLst>
          </p:cNvPr>
          <p:cNvSpPr txBox="1"/>
          <p:nvPr/>
        </p:nvSpPr>
        <p:spPr>
          <a:xfrm>
            <a:off x="4850606" y="2027554"/>
            <a:ext cx="6100762" cy="1477328"/>
          </a:xfrm>
          <a:prstGeom prst="rect">
            <a:avLst/>
          </a:prstGeom>
          <a:noFill/>
        </p:spPr>
        <p:txBody>
          <a:bodyPr wrap="square">
            <a:spAutoFit/>
          </a:bodyPr>
          <a:lstStyle/>
          <a:p>
            <a:r>
              <a:rPr lang="en-GB" b="1" i="0" strike="noStrike" dirty="0">
                <a:solidFill>
                  <a:srgbClr val="231F20"/>
                </a:solidFill>
                <a:effectLst/>
              </a:rPr>
              <a:t>Application layer</a:t>
            </a:r>
          </a:p>
          <a:p>
            <a:pPr marL="285750" indent="-285750">
              <a:buFont typeface="Arial" panose="020B0604020202020204" pitchFamily="34" charset="0"/>
              <a:buChar char="•"/>
            </a:pPr>
            <a:r>
              <a:rPr lang="en-GB" dirty="0">
                <a:solidFill>
                  <a:srgbClr val="231F20"/>
                </a:solidFill>
              </a:rPr>
              <a:t>A</a:t>
            </a:r>
            <a:r>
              <a:rPr lang="en-GB" i="0" strike="noStrike" dirty="0">
                <a:solidFill>
                  <a:srgbClr val="231F20"/>
                </a:solidFill>
                <a:effectLst/>
              </a:rPr>
              <a:t>pplications such as web browsers and email programs operate at this layer</a:t>
            </a:r>
            <a:endParaRPr lang="en-GB" dirty="0">
              <a:solidFill>
                <a:srgbClr val="231F20"/>
              </a:solidFill>
            </a:endParaRPr>
          </a:p>
          <a:p>
            <a:pPr marL="285750" indent="-285750">
              <a:buFont typeface="Arial" panose="020B0604020202020204" pitchFamily="34" charset="0"/>
              <a:buChar char="•"/>
            </a:pPr>
            <a:r>
              <a:rPr lang="en-GB" i="0" strike="noStrike" dirty="0">
                <a:solidFill>
                  <a:srgbClr val="231F20"/>
                </a:solidFill>
                <a:effectLst/>
              </a:rPr>
              <a:t>Protocols such as HTTP, HTTPS, SMTP, IMAP and FTP operate at this layer</a:t>
            </a:r>
            <a:endParaRPr lang="en-GB" dirty="0"/>
          </a:p>
        </p:txBody>
      </p:sp>
      <p:cxnSp>
        <p:nvCxnSpPr>
          <p:cNvPr id="15" name="Straight Arrow Connector 14">
            <a:extLst>
              <a:ext uri="{FF2B5EF4-FFF2-40B4-BE49-F238E27FC236}">
                <a16:creationId xmlns:a16="http://schemas.microsoft.com/office/drawing/2014/main" id="{D9B2A405-D378-2942-AC08-2ED3E5E41CCC}"/>
              </a:ext>
            </a:extLst>
          </p:cNvPr>
          <p:cNvCxnSpPr>
            <a:stCxn id="13" idx="1"/>
            <a:endCxn id="8" idx="3"/>
          </p:cNvCxnSpPr>
          <p:nvPr/>
        </p:nvCxnSpPr>
        <p:spPr>
          <a:xfrm flipH="1">
            <a:off x="3724275" y="2766218"/>
            <a:ext cx="1126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spTree>
    <p:extLst>
      <p:ext uri="{BB962C8B-B14F-4D97-AF65-F5344CB8AC3E}">
        <p14:creationId xmlns:p14="http://schemas.microsoft.com/office/powerpoint/2010/main" val="30886350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spTree>
    <p:extLst>
      <p:ext uri="{BB962C8B-B14F-4D97-AF65-F5344CB8AC3E}">
        <p14:creationId xmlns:p14="http://schemas.microsoft.com/office/powerpoint/2010/main" val="415581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AF398665-1064-2B40-88A3-0A729BF60B86}"/>
              </a:ext>
            </a:extLst>
          </p:cNvPr>
          <p:cNvSpPr txBox="1"/>
          <p:nvPr/>
        </p:nvSpPr>
        <p:spPr>
          <a:xfrm>
            <a:off x="4850604" y="2880041"/>
            <a:ext cx="6100762" cy="1754326"/>
          </a:xfrm>
          <a:prstGeom prst="rect">
            <a:avLst/>
          </a:prstGeom>
          <a:noFill/>
        </p:spPr>
        <p:txBody>
          <a:bodyPr wrap="square">
            <a:spAutoFit/>
          </a:bodyPr>
          <a:lstStyle/>
          <a:p>
            <a:pPr algn="l"/>
            <a:r>
              <a:rPr lang="en-GB" b="1" i="0" strike="noStrike" dirty="0">
                <a:solidFill>
                  <a:srgbClr val="231F20"/>
                </a:solidFill>
                <a:effectLst/>
              </a:rPr>
              <a:t>Transport layer</a:t>
            </a:r>
            <a:r>
              <a:rPr lang="en-GB" b="0" i="0" strike="noStrike" dirty="0">
                <a:solidFill>
                  <a:srgbClr val="231F20"/>
                </a:solidFill>
                <a:effectLst/>
              </a:rPr>
              <a:t> </a:t>
            </a:r>
          </a:p>
          <a:p>
            <a:pPr marL="285750" indent="-285750" algn="l">
              <a:buFont typeface="Arial" panose="020B0604020202020204" pitchFamily="34" charset="0"/>
              <a:buChar char="•"/>
            </a:pPr>
            <a:r>
              <a:rPr lang="en-GB" dirty="0">
                <a:solidFill>
                  <a:srgbClr val="231F20"/>
                </a:solidFill>
              </a:rPr>
              <a:t>T</a:t>
            </a:r>
            <a:r>
              <a:rPr lang="en-GB" i="0" strike="noStrike" dirty="0">
                <a:solidFill>
                  <a:srgbClr val="231F20"/>
                </a:solidFill>
                <a:effectLst/>
              </a:rPr>
              <a:t>his breaks down the message into small chunks (packets)</a:t>
            </a:r>
          </a:p>
          <a:p>
            <a:pPr marL="285750" indent="-285750" algn="l">
              <a:buFont typeface="Arial" panose="020B0604020202020204" pitchFamily="34" charset="0"/>
              <a:buChar char="•"/>
            </a:pPr>
            <a:r>
              <a:rPr lang="en-GB" i="0" strike="noStrike" dirty="0">
                <a:solidFill>
                  <a:srgbClr val="231F20"/>
                </a:solidFill>
                <a:effectLst/>
              </a:rPr>
              <a:t>Each packet is given a packet number and the total number of packets</a:t>
            </a:r>
          </a:p>
          <a:p>
            <a:pPr marL="285750" indent="-285750" algn="l">
              <a:buFont typeface="Arial" panose="020B0604020202020204" pitchFamily="34" charset="0"/>
              <a:buChar char="•"/>
            </a:pPr>
            <a:r>
              <a:rPr lang="en-GB" i="0" strike="noStrike" dirty="0">
                <a:solidFill>
                  <a:srgbClr val="231F20"/>
                </a:solidFill>
                <a:effectLst/>
              </a:rPr>
              <a:t>This layer sets up the communication between hosts, using protocols such as TCP and UDP.</a:t>
            </a:r>
          </a:p>
        </p:txBody>
      </p:sp>
      <p:cxnSp>
        <p:nvCxnSpPr>
          <p:cNvPr id="15" name="Straight Arrow Connector 14">
            <a:extLst>
              <a:ext uri="{FF2B5EF4-FFF2-40B4-BE49-F238E27FC236}">
                <a16:creationId xmlns:a16="http://schemas.microsoft.com/office/drawing/2014/main" id="{D9B2A405-D378-2942-AC08-2ED3E5E41CCC}"/>
              </a:ext>
            </a:extLst>
          </p:cNvPr>
          <p:cNvCxnSpPr>
            <a:cxnSpLocks/>
          </p:cNvCxnSpPr>
          <p:nvPr/>
        </p:nvCxnSpPr>
        <p:spPr>
          <a:xfrm flipH="1">
            <a:off x="3724273" y="3609181"/>
            <a:ext cx="1126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spTree>
    <p:extLst>
      <p:ext uri="{BB962C8B-B14F-4D97-AF65-F5344CB8AC3E}">
        <p14:creationId xmlns:p14="http://schemas.microsoft.com/office/powerpoint/2010/main" val="1902516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spTree>
    <p:extLst>
      <p:ext uri="{BB962C8B-B14F-4D97-AF65-F5344CB8AC3E}">
        <p14:creationId xmlns:p14="http://schemas.microsoft.com/office/powerpoint/2010/main" val="14970702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sp>
        <p:nvSpPr>
          <p:cNvPr id="12" name="TextBox 11">
            <a:extLst>
              <a:ext uri="{FF2B5EF4-FFF2-40B4-BE49-F238E27FC236}">
                <a16:creationId xmlns:a16="http://schemas.microsoft.com/office/drawing/2014/main" id="{4BD31203-113A-FA48-8FD4-A251F08D95ED}"/>
              </a:ext>
            </a:extLst>
          </p:cNvPr>
          <p:cNvSpPr txBox="1"/>
          <p:nvPr/>
        </p:nvSpPr>
        <p:spPr>
          <a:xfrm>
            <a:off x="4850604" y="3966983"/>
            <a:ext cx="6100762" cy="1754326"/>
          </a:xfrm>
          <a:prstGeom prst="rect">
            <a:avLst/>
          </a:prstGeom>
          <a:noFill/>
        </p:spPr>
        <p:txBody>
          <a:bodyPr wrap="square">
            <a:spAutoFit/>
          </a:bodyPr>
          <a:lstStyle/>
          <a:p>
            <a:pPr algn="l"/>
            <a:r>
              <a:rPr lang="en-GB" b="1" i="0" strike="noStrike" dirty="0">
                <a:solidFill>
                  <a:srgbClr val="231F20"/>
                </a:solidFill>
                <a:effectLst/>
              </a:rPr>
              <a:t>Network layer </a:t>
            </a:r>
            <a:endParaRPr lang="en-GB" b="1" dirty="0">
              <a:solidFill>
                <a:srgbClr val="231F20"/>
              </a:solidFill>
            </a:endParaRPr>
          </a:p>
          <a:p>
            <a:pPr marL="285750" indent="-285750" algn="l">
              <a:buFont typeface="Arial" panose="020B0604020202020204" pitchFamily="34" charset="0"/>
              <a:buChar char="•"/>
            </a:pPr>
            <a:r>
              <a:rPr lang="en-GB" dirty="0">
                <a:solidFill>
                  <a:srgbClr val="231F20"/>
                </a:solidFill>
              </a:rPr>
              <a:t>T</a:t>
            </a:r>
            <a:r>
              <a:rPr lang="en-GB" i="0" strike="noStrike" dirty="0">
                <a:solidFill>
                  <a:srgbClr val="231F20"/>
                </a:solidFill>
                <a:effectLst/>
              </a:rPr>
              <a:t>his adds the sender’s and recipient’s IP addresses to the packet, and packages the data to make it ready for transmission</a:t>
            </a:r>
            <a:endParaRPr lang="en-GB" dirty="0">
              <a:solidFill>
                <a:srgbClr val="231F20"/>
              </a:solidFill>
            </a:endParaRPr>
          </a:p>
          <a:p>
            <a:pPr marL="285750" indent="-285750" algn="l">
              <a:buFont typeface="Arial" panose="020B0604020202020204" pitchFamily="34" charset="0"/>
              <a:buChar char="•"/>
            </a:pPr>
            <a:r>
              <a:rPr lang="en-GB" i="0" strike="noStrike" dirty="0">
                <a:solidFill>
                  <a:srgbClr val="231F20"/>
                </a:solidFill>
                <a:effectLst/>
              </a:rPr>
              <a:t>The network layer also routes the packets across the network.</a:t>
            </a:r>
          </a:p>
        </p:txBody>
      </p:sp>
      <p:cxnSp>
        <p:nvCxnSpPr>
          <p:cNvPr id="14" name="Straight Arrow Connector 13">
            <a:extLst>
              <a:ext uri="{FF2B5EF4-FFF2-40B4-BE49-F238E27FC236}">
                <a16:creationId xmlns:a16="http://schemas.microsoft.com/office/drawing/2014/main" id="{25CD875E-D970-264A-915A-98BAEF2DDC8B}"/>
              </a:ext>
            </a:extLst>
          </p:cNvPr>
          <p:cNvCxnSpPr>
            <a:cxnSpLocks/>
          </p:cNvCxnSpPr>
          <p:nvPr/>
        </p:nvCxnSpPr>
        <p:spPr>
          <a:xfrm flipH="1">
            <a:off x="3724273" y="4509294"/>
            <a:ext cx="1126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Logo&#10;&#10;Description automatically generated">
            <a:extLst>
              <a:ext uri="{FF2B5EF4-FFF2-40B4-BE49-F238E27FC236}">
                <a16:creationId xmlns:a16="http://schemas.microsoft.com/office/drawing/2014/main" id="{49D0BE42-D008-AB47-AB6D-F3D2E870E50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171765" y="4114801"/>
            <a:ext cx="892051" cy="868127"/>
          </a:xfrm>
          <a:prstGeom prst="rect">
            <a:avLst/>
          </a:prstGeom>
        </p:spPr>
      </p:pic>
    </p:spTree>
    <p:extLst>
      <p:ext uri="{BB962C8B-B14F-4D97-AF65-F5344CB8AC3E}">
        <p14:creationId xmlns:p14="http://schemas.microsoft.com/office/powerpoint/2010/main" val="1094230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pic>
        <p:nvPicPr>
          <p:cNvPr id="20" name="Picture 19" descr="Logo&#10;&#10;Description automatically generated">
            <a:extLst>
              <a:ext uri="{FF2B5EF4-FFF2-40B4-BE49-F238E27FC236}">
                <a16:creationId xmlns:a16="http://schemas.microsoft.com/office/drawing/2014/main" id="{49D0BE42-D008-AB47-AB6D-F3D2E870E50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171765" y="4114801"/>
            <a:ext cx="892051" cy="868127"/>
          </a:xfrm>
          <a:prstGeom prst="rect">
            <a:avLst/>
          </a:prstGeom>
        </p:spPr>
      </p:pic>
    </p:spTree>
    <p:extLst>
      <p:ext uri="{BB962C8B-B14F-4D97-AF65-F5344CB8AC3E}">
        <p14:creationId xmlns:p14="http://schemas.microsoft.com/office/powerpoint/2010/main" val="35518692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sp>
        <p:nvSpPr>
          <p:cNvPr id="12" name="TextBox 11">
            <a:extLst>
              <a:ext uri="{FF2B5EF4-FFF2-40B4-BE49-F238E27FC236}">
                <a16:creationId xmlns:a16="http://schemas.microsoft.com/office/drawing/2014/main" id="{4BD31203-113A-FA48-8FD4-A251F08D95ED}"/>
              </a:ext>
            </a:extLst>
          </p:cNvPr>
          <p:cNvSpPr txBox="1"/>
          <p:nvPr/>
        </p:nvSpPr>
        <p:spPr>
          <a:xfrm>
            <a:off x="4850604" y="4895352"/>
            <a:ext cx="6100762" cy="923330"/>
          </a:xfrm>
          <a:prstGeom prst="rect">
            <a:avLst/>
          </a:prstGeom>
          <a:noFill/>
        </p:spPr>
        <p:txBody>
          <a:bodyPr wrap="square">
            <a:spAutoFit/>
          </a:bodyPr>
          <a:lstStyle/>
          <a:p>
            <a:pPr algn="l"/>
            <a:r>
              <a:rPr lang="en-GB" b="1" i="0" strike="noStrike" dirty="0">
                <a:solidFill>
                  <a:srgbClr val="231F20"/>
                </a:solidFill>
                <a:effectLst/>
              </a:rPr>
              <a:t>Data link layer </a:t>
            </a:r>
          </a:p>
          <a:p>
            <a:pPr algn="l">
              <a:buFont typeface="Arial" panose="020B0604020202020204" pitchFamily="34" charset="0"/>
              <a:buChar char="•"/>
            </a:pPr>
            <a:r>
              <a:rPr lang="en-GB" dirty="0">
                <a:solidFill>
                  <a:srgbClr val="231F20"/>
                </a:solidFill>
              </a:rPr>
              <a:t> T</a:t>
            </a:r>
            <a:r>
              <a:rPr lang="en-GB" i="0" strike="noStrike" dirty="0">
                <a:solidFill>
                  <a:srgbClr val="231F20"/>
                </a:solidFill>
                <a:effectLst/>
              </a:rPr>
              <a:t>he network interface card/controller (NIC)and operating system drivers are at this layer</a:t>
            </a:r>
          </a:p>
        </p:txBody>
      </p:sp>
      <p:cxnSp>
        <p:nvCxnSpPr>
          <p:cNvPr id="14" name="Straight Arrow Connector 13">
            <a:extLst>
              <a:ext uri="{FF2B5EF4-FFF2-40B4-BE49-F238E27FC236}">
                <a16:creationId xmlns:a16="http://schemas.microsoft.com/office/drawing/2014/main" id="{25CD875E-D970-264A-915A-98BAEF2DDC8B}"/>
              </a:ext>
            </a:extLst>
          </p:cNvPr>
          <p:cNvCxnSpPr>
            <a:cxnSpLocks/>
          </p:cNvCxnSpPr>
          <p:nvPr/>
        </p:nvCxnSpPr>
        <p:spPr>
          <a:xfrm flipH="1">
            <a:off x="3724273" y="5357017"/>
            <a:ext cx="1126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Logo&#10;&#10;Description automatically generated">
            <a:extLst>
              <a:ext uri="{FF2B5EF4-FFF2-40B4-BE49-F238E27FC236}">
                <a16:creationId xmlns:a16="http://schemas.microsoft.com/office/drawing/2014/main" id="{49D0BE42-D008-AB47-AB6D-F3D2E870E50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171765" y="4114801"/>
            <a:ext cx="892051" cy="868127"/>
          </a:xfrm>
          <a:prstGeom prst="rect">
            <a:avLst/>
          </a:prstGeom>
        </p:spPr>
      </p:pic>
      <p:pic>
        <p:nvPicPr>
          <p:cNvPr id="5" name="Picture 4" descr="A picture containing text, jack&#10;&#10;Description automatically generated">
            <a:extLst>
              <a:ext uri="{FF2B5EF4-FFF2-40B4-BE49-F238E27FC236}">
                <a16:creationId xmlns:a16="http://schemas.microsoft.com/office/drawing/2014/main" id="{54EA8C62-23CC-B34A-893F-08143799AD1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2390792" y="5133974"/>
            <a:ext cx="763415" cy="564609"/>
          </a:xfrm>
          <a:prstGeom prst="rect">
            <a:avLst/>
          </a:prstGeom>
        </p:spPr>
      </p:pic>
    </p:spTree>
    <p:extLst>
      <p:ext uri="{BB962C8B-B14F-4D97-AF65-F5344CB8AC3E}">
        <p14:creationId xmlns:p14="http://schemas.microsoft.com/office/powerpoint/2010/main" val="3312453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sp>
        <p:nvSpPr>
          <p:cNvPr id="12" name="TextBox 11">
            <a:extLst>
              <a:ext uri="{FF2B5EF4-FFF2-40B4-BE49-F238E27FC236}">
                <a16:creationId xmlns:a16="http://schemas.microsoft.com/office/drawing/2014/main" id="{4BD31203-113A-FA48-8FD4-A251F08D95ED}"/>
              </a:ext>
            </a:extLst>
          </p:cNvPr>
          <p:cNvSpPr txBox="1"/>
          <p:nvPr/>
        </p:nvSpPr>
        <p:spPr>
          <a:xfrm>
            <a:off x="4850604" y="4895352"/>
            <a:ext cx="6100762" cy="923330"/>
          </a:xfrm>
          <a:prstGeom prst="rect">
            <a:avLst/>
          </a:prstGeom>
          <a:noFill/>
        </p:spPr>
        <p:txBody>
          <a:bodyPr wrap="square">
            <a:spAutoFit/>
          </a:bodyPr>
          <a:lstStyle/>
          <a:p>
            <a:pPr algn="l"/>
            <a:r>
              <a:rPr lang="en-GB" b="1" i="0" strike="noStrike" dirty="0">
                <a:solidFill>
                  <a:srgbClr val="231F20"/>
                </a:solidFill>
                <a:effectLst/>
              </a:rPr>
              <a:t>Data link layer </a:t>
            </a:r>
          </a:p>
          <a:p>
            <a:pPr algn="l">
              <a:buFont typeface="Arial" panose="020B0604020202020204" pitchFamily="34" charset="0"/>
              <a:buChar char="•"/>
            </a:pPr>
            <a:r>
              <a:rPr lang="en-GB" dirty="0">
                <a:solidFill>
                  <a:srgbClr val="231F20"/>
                </a:solidFill>
              </a:rPr>
              <a:t> T</a:t>
            </a:r>
            <a:r>
              <a:rPr lang="en-GB" i="0" strike="noStrike" dirty="0">
                <a:solidFill>
                  <a:srgbClr val="231F20"/>
                </a:solidFill>
                <a:effectLst/>
              </a:rPr>
              <a:t>he network interface card/controller (NIC)and operating system drivers are at this layer</a:t>
            </a:r>
          </a:p>
        </p:txBody>
      </p:sp>
      <p:cxnSp>
        <p:nvCxnSpPr>
          <p:cNvPr id="14" name="Straight Arrow Connector 13">
            <a:extLst>
              <a:ext uri="{FF2B5EF4-FFF2-40B4-BE49-F238E27FC236}">
                <a16:creationId xmlns:a16="http://schemas.microsoft.com/office/drawing/2014/main" id="{25CD875E-D970-264A-915A-98BAEF2DDC8B}"/>
              </a:ext>
            </a:extLst>
          </p:cNvPr>
          <p:cNvCxnSpPr>
            <a:cxnSpLocks/>
          </p:cNvCxnSpPr>
          <p:nvPr/>
        </p:nvCxnSpPr>
        <p:spPr>
          <a:xfrm flipH="1">
            <a:off x="3724273" y="5357017"/>
            <a:ext cx="1126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Logo&#10;&#10;Description automatically generated">
            <a:extLst>
              <a:ext uri="{FF2B5EF4-FFF2-40B4-BE49-F238E27FC236}">
                <a16:creationId xmlns:a16="http://schemas.microsoft.com/office/drawing/2014/main" id="{49D0BE42-D008-AB47-AB6D-F3D2E870E50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171765" y="4114801"/>
            <a:ext cx="892051" cy="868127"/>
          </a:xfrm>
          <a:prstGeom prst="rect">
            <a:avLst/>
          </a:prstGeom>
        </p:spPr>
      </p:pic>
      <p:pic>
        <p:nvPicPr>
          <p:cNvPr id="5" name="Picture 4" descr="A picture containing text, jack&#10;&#10;Description automatically generated">
            <a:extLst>
              <a:ext uri="{FF2B5EF4-FFF2-40B4-BE49-F238E27FC236}">
                <a16:creationId xmlns:a16="http://schemas.microsoft.com/office/drawing/2014/main" id="{54EA8C62-23CC-B34A-893F-08143799AD1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2390792" y="5133974"/>
            <a:ext cx="763415" cy="564609"/>
          </a:xfrm>
          <a:prstGeom prst="rect">
            <a:avLst/>
          </a:prstGeom>
        </p:spPr>
      </p:pic>
    </p:spTree>
    <p:extLst>
      <p:ext uri="{BB962C8B-B14F-4D97-AF65-F5344CB8AC3E}">
        <p14:creationId xmlns:p14="http://schemas.microsoft.com/office/powerpoint/2010/main" val="26499908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F035-A96D-5A46-A6A5-34C1461D4522}"/>
              </a:ext>
            </a:extLst>
          </p:cNvPr>
          <p:cNvSpPr>
            <a:spLocks noGrp="1"/>
          </p:cNvSpPr>
          <p:nvPr>
            <p:ph type="title"/>
          </p:nvPr>
        </p:nvSpPr>
        <p:spPr/>
        <p:txBody>
          <a:bodyPr/>
          <a:lstStyle/>
          <a:p>
            <a:r>
              <a:rPr lang="en-GB" dirty="0"/>
              <a:t>The 4 main layers</a:t>
            </a:r>
          </a:p>
        </p:txBody>
      </p:sp>
      <p:sp>
        <p:nvSpPr>
          <p:cNvPr id="11" name="Diamond 10">
            <a:extLst>
              <a:ext uri="{FF2B5EF4-FFF2-40B4-BE49-F238E27FC236}">
                <a16:creationId xmlns:a16="http://schemas.microsoft.com/office/drawing/2014/main" id="{1ECAC96F-BF3B-A145-8844-E03D8E784C43}"/>
              </a:ext>
            </a:extLst>
          </p:cNvPr>
          <p:cNvSpPr/>
          <p:nvPr/>
        </p:nvSpPr>
        <p:spPr>
          <a:xfrm>
            <a:off x="723898" y="4694235"/>
            <a:ext cx="3000375" cy="1325564"/>
          </a:xfrm>
          <a:prstGeom prst="diamond">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iamond 9">
            <a:extLst>
              <a:ext uri="{FF2B5EF4-FFF2-40B4-BE49-F238E27FC236}">
                <a16:creationId xmlns:a16="http://schemas.microsoft.com/office/drawing/2014/main" id="{E54D520C-C6D4-D642-9104-56D577BE0AA8}"/>
              </a:ext>
            </a:extLst>
          </p:cNvPr>
          <p:cNvSpPr/>
          <p:nvPr/>
        </p:nvSpPr>
        <p:spPr>
          <a:xfrm>
            <a:off x="723898" y="3841748"/>
            <a:ext cx="3000375" cy="1325564"/>
          </a:xfrm>
          <a:prstGeom prst="diamond">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D49B4A69-B016-A44F-903A-E68C2C104364}"/>
              </a:ext>
            </a:extLst>
          </p:cNvPr>
          <p:cNvSpPr/>
          <p:nvPr/>
        </p:nvSpPr>
        <p:spPr>
          <a:xfrm>
            <a:off x="723899" y="2955923"/>
            <a:ext cx="3000375" cy="1325564"/>
          </a:xfrm>
          <a:prstGeom prst="diamond">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E9CF4DA-64E4-1D4C-8D87-3393CC333B47}"/>
              </a:ext>
            </a:extLst>
          </p:cNvPr>
          <p:cNvSpPr/>
          <p:nvPr/>
        </p:nvSpPr>
        <p:spPr>
          <a:xfrm>
            <a:off x="723900" y="2103436"/>
            <a:ext cx="3000375" cy="1325564"/>
          </a:xfrm>
          <a:prstGeom prst="diamond">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Logo&#10;&#10;Description automatically generated">
            <a:extLst>
              <a:ext uri="{FF2B5EF4-FFF2-40B4-BE49-F238E27FC236}">
                <a16:creationId xmlns:a16="http://schemas.microsoft.com/office/drawing/2014/main" id="{31B8B0D6-B8E6-AC49-AF62-4B9D87BF37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71544" y="2270122"/>
            <a:ext cx="1105088" cy="1040606"/>
          </a:xfrm>
          <a:prstGeom prst="rect">
            <a:avLst/>
          </a:prstGeom>
        </p:spPr>
      </p:pic>
      <p:pic>
        <p:nvPicPr>
          <p:cNvPr id="4" name="Picture 3" descr="A red truck on a black background&#10;&#10;Description automatically generated with medium confidence">
            <a:extLst>
              <a:ext uri="{FF2B5EF4-FFF2-40B4-BE49-F238E27FC236}">
                <a16:creationId xmlns:a16="http://schemas.microsoft.com/office/drawing/2014/main" id="{BBDE824C-5C9B-C94A-802E-B0E6E6E7C0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65489" y="3258341"/>
            <a:ext cx="1064908" cy="822323"/>
          </a:xfrm>
          <a:prstGeom prst="rect">
            <a:avLst/>
          </a:prstGeom>
        </p:spPr>
      </p:pic>
      <p:pic>
        <p:nvPicPr>
          <p:cNvPr id="20" name="Picture 19" descr="Logo&#10;&#10;Description automatically generated">
            <a:extLst>
              <a:ext uri="{FF2B5EF4-FFF2-40B4-BE49-F238E27FC236}">
                <a16:creationId xmlns:a16="http://schemas.microsoft.com/office/drawing/2014/main" id="{49D0BE42-D008-AB47-AB6D-F3D2E870E50E}"/>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171765" y="4114801"/>
            <a:ext cx="892051" cy="868127"/>
          </a:xfrm>
          <a:prstGeom prst="rect">
            <a:avLst/>
          </a:prstGeom>
        </p:spPr>
      </p:pic>
      <p:pic>
        <p:nvPicPr>
          <p:cNvPr id="5" name="Picture 4" descr="A picture containing text, jack&#10;&#10;Description automatically generated">
            <a:extLst>
              <a:ext uri="{FF2B5EF4-FFF2-40B4-BE49-F238E27FC236}">
                <a16:creationId xmlns:a16="http://schemas.microsoft.com/office/drawing/2014/main" id="{54EA8C62-23CC-B34A-893F-08143799AD1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2390792" y="5133974"/>
            <a:ext cx="763415" cy="564609"/>
          </a:xfrm>
          <a:prstGeom prst="rect">
            <a:avLst/>
          </a:prstGeom>
        </p:spPr>
      </p:pic>
      <p:sp>
        <p:nvSpPr>
          <p:cNvPr id="3" name="TextBox 2">
            <a:extLst>
              <a:ext uri="{FF2B5EF4-FFF2-40B4-BE49-F238E27FC236}">
                <a16:creationId xmlns:a16="http://schemas.microsoft.com/office/drawing/2014/main" id="{5EDE5892-D93B-D744-BAED-FE634CB29A59}"/>
              </a:ext>
            </a:extLst>
          </p:cNvPr>
          <p:cNvSpPr txBox="1"/>
          <p:nvPr/>
        </p:nvSpPr>
        <p:spPr>
          <a:xfrm>
            <a:off x="4186238" y="2421093"/>
            <a:ext cx="3748206" cy="369332"/>
          </a:xfrm>
          <a:prstGeom prst="rect">
            <a:avLst/>
          </a:prstGeom>
          <a:noFill/>
        </p:spPr>
        <p:txBody>
          <a:bodyPr wrap="none" rtlCol="0">
            <a:spAutoFit/>
          </a:bodyPr>
          <a:lstStyle/>
          <a:p>
            <a:r>
              <a:rPr lang="en-GB" dirty="0"/>
              <a:t>Data downloaded from Firefox via FTP</a:t>
            </a:r>
          </a:p>
        </p:txBody>
      </p:sp>
      <p:sp>
        <p:nvSpPr>
          <p:cNvPr id="15" name="TextBox 14">
            <a:extLst>
              <a:ext uri="{FF2B5EF4-FFF2-40B4-BE49-F238E27FC236}">
                <a16:creationId xmlns:a16="http://schemas.microsoft.com/office/drawing/2014/main" id="{2FE1648F-EF96-8E4B-9DAA-98C3BA80DEBA}"/>
              </a:ext>
            </a:extLst>
          </p:cNvPr>
          <p:cNvSpPr txBox="1"/>
          <p:nvPr/>
        </p:nvSpPr>
        <p:spPr>
          <a:xfrm>
            <a:off x="4221897" y="3059165"/>
            <a:ext cx="3748206" cy="923330"/>
          </a:xfrm>
          <a:prstGeom prst="rect">
            <a:avLst/>
          </a:prstGeom>
          <a:noFill/>
        </p:spPr>
        <p:txBody>
          <a:bodyPr wrap="square" rtlCol="0">
            <a:spAutoFit/>
          </a:bodyPr>
          <a:lstStyle/>
          <a:p>
            <a:r>
              <a:rPr lang="en-GB" dirty="0"/>
              <a:t>Data is broken down into packets and establishes connection between Firefox host and user host</a:t>
            </a:r>
          </a:p>
        </p:txBody>
      </p:sp>
      <p:sp>
        <p:nvSpPr>
          <p:cNvPr id="16" name="TextBox 15">
            <a:extLst>
              <a:ext uri="{FF2B5EF4-FFF2-40B4-BE49-F238E27FC236}">
                <a16:creationId xmlns:a16="http://schemas.microsoft.com/office/drawing/2014/main" id="{F3A06D4E-EF34-8D41-9422-F9EFE8695C11}"/>
              </a:ext>
            </a:extLst>
          </p:cNvPr>
          <p:cNvSpPr txBox="1"/>
          <p:nvPr/>
        </p:nvSpPr>
        <p:spPr>
          <a:xfrm>
            <a:off x="4186238" y="4114801"/>
            <a:ext cx="3748206" cy="923330"/>
          </a:xfrm>
          <a:prstGeom prst="rect">
            <a:avLst/>
          </a:prstGeom>
          <a:noFill/>
        </p:spPr>
        <p:txBody>
          <a:bodyPr wrap="square" rtlCol="0">
            <a:spAutoFit/>
          </a:bodyPr>
          <a:lstStyle/>
          <a:p>
            <a:r>
              <a:rPr lang="en-GB" dirty="0"/>
              <a:t>IP addresses of send and recipient added to packages, ready for transmission</a:t>
            </a:r>
          </a:p>
        </p:txBody>
      </p:sp>
      <p:sp>
        <p:nvSpPr>
          <p:cNvPr id="17" name="TextBox 16">
            <a:extLst>
              <a:ext uri="{FF2B5EF4-FFF2-40B4-BE49-F238E27FC236}">
                <a16:creationId xmlns:a16="http://schemas.microsoft.com/office/drawing/2014/main" id="{3A903068-95DD-6040-9621-2BA7235B389A}"/>
              </a:ext>
            </a:extLst>
          </p:cNvPr>
          <p:cNvSpPr txBox="1"/>
          <p:nvPr/>
        </p:nvSpPr>
        <p:spPr>
          <a:xfrm>
            <a:off x="4221897" y="5133974"/>
            <a:ext cx="3748206" cy="646331"/>
          </a:xfrm>
          <a:prstGeom prst="rect">
            <a:avLst/>
          </a:prstGeom>
          <a:noFill/>
        </p:spPr>
        <p:txBody>
          <a:bodyPr wrap="square" rtlCol="0">
            <a:spAutoFit/>
          </a:bodyPr>
          <a:lstStyle/>
          <a:p>
            <a:r>
              <a:rPr lang="en-GB" dirty="0"/>
              <a:t>Data is then transferred to the physical storage components</a:t>
            </a:r>
          </a:p>
        </p:txBody>
      </p:sp>
    </p:spTree>
    <p:extLst>
      <p:ext uri="{BB962C8B-B14F-4D97-AF65-F5344CB8AC3E}">
        <p14:creationId xmlns:p14="http://schemas.microsoft.com/office/powerpoint/2010/main" val="6620007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646331"/>
          </a:xfrm>
          <a:prstGeom prst="rect">
            <a:avLst/>
          </a:prstGeom>
          <a:noFill/>
        </p:spPr>
        <p:txBody>
          <a:bodyPr wrap="square">
            <a:spAutoFit/>
          </a:bodyPr>
          <a:lstStyle/>
          <a:p>
            <a:pPr marL="342900" lvl="0" indent="-342900">
              <a:spcAft>
                <a:spcPts val="1440"/>
              </a:spcAft>
              <a:buFont typeface="Symbol" pitchFamily="2" charset="2"/>
              <a:buChar char=""/>
            </a:pPr>
            <a:r>
              <a:rPr lang="en-US" sz="1800" dirty="0">
                <a:effectLst/>
                <a:latin typeface="Arial" panose="020B0604020202020204" pitchFamily="34" charset="0"/>
                <a:ea typeface="MS Mincho" panose="02020609040205080304" pitchFamily="49" charset="-128"/>
              </a:rPr>
              <a:t>Students should know what the four layers are and some functions of each layer, together with which of the protocols listed operate at which layer.</a:t>
            </a:r>
            <a:r>
              <a:rPr lang="en-GB" dirty="0">
                <a:effectLst/>
              </a:rPr>
              <a:t> </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741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mj-lt"/>
              <a:buAutoNum type="arabicPeriod"/>
            </a:pPr>
            <a:r>
              <a:rPr lang="en-GB" sz="1400" b="1" i="0" u="none" strike="noStrike" dirty="0">
                <a:solidFill>
                  <a:srgbClr val="000000"/>
                </a:solidFill>
                <a:effectLst/>
              </a:rPr>
              <a:t>It can lead us to lose access to information very quickly.</a:t>
            </a:r>
            <a:br>
              <a:rPr lang="en-GB" sz="1400" b="0" i="0" u="none" strike="noStrike" dirty="0">
                <a:solidFill>
                  <a:srgbClr val="616161"/>
                </a:solidFill>
                <a:effectLst/>
              </a:rPr>
            </a:br>
            <a:r>
              <a:rPr lang="en-GB" sz="1400" b="0" i="0" u="none" strike="noStrike" dirty="0">
                <a:solidFill>
                  <a:srgbClr val="000000"/>
                </a:solidFill>
                <a:effectLst/>
              </a:rPr>
              <a:t>→ If a file crashes over a computer network, we will not be able to access that information instantly. </a:t>
            </a:r>
            <a:br>
              <a:rPr lang="en-GB" sz="1400" b="0" i="0" u="none" strike="noStrike" dirty="0">
                <a:solidFill>
                  <a:srgbClr val="616161"/>
                </a:solidFill>
                <a:effectLst/>
              </a:rPr>
            </a:br>
            <a:r>
              <a:rPr lang="en-GB" sz="1400" b="0" i="0" u="none" strike="noStrike" dirty="0">
                <a:solidFill>
                  <a:srgbClr val="000000"/>
                </a:solidFill>
                <a:effectLst/>
              </a:rPr>
              <a:t>→ Managing an extensive network is complex.</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Work-life balance gets changed due to computer networking.</a:t>
            </a:r>
            <a:br>
              <a:rPr lang="en-GB" sz="1400" b="0" i="0" u="none" strike="noStrike" dirty="0">
                <a:solidFill>
                  <a:srgbClr val="616161"/>
                </a:solidFill>
                <a:effectLst/>
              </a:rPr>
            </a:br>
            <a:r>
              <a:rPr lang="en-GB" sz="1400" b="0" i="0" u="none" strike="noStrike" dirty="0">
                <a:solidFill>
                  <a:srgbClr val="000000"/>
                </a:solidFill>
                <a:effectLst/>
              </a:rPr>
              <a:t>→ Computer network makes each of the tasks handy in our device and contributes to changing the work-life balance.</a:t>
            </a:r>
            <a:br>
              <a:rPr lang="en-GB" sz="1400" b="0" i="0" u="none" strike="noStrike" dirty="0">
                <a:solidFill>
                  <a:srgbClr val="616161"/>
                </a:solidFill>
                <a:effectLst/>
              </a:rPr>
            </a:br>
            <a:r>
              <a:rPr lang="en-GB" sz="1400" b="0" i="0" u="none" strike="noStrike" dirty="0">
                <a:solidFill>
                  <a:srgbClr val="000000"/>
                </a:solidFill>
                <a:effectLst/>
              </a:rPr>
              <a:t>→ It can lead us to lose access to information very quickly.</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The cost of computer networking is very high.</a:t>
            </a:r>
            <a:br>
              <a:rPr lang="en-GB" sz="1400" b="0" i="0" u="none" strike="noStrike" dirty="0">
                <a:solidFill>
                  <a:srgbClr val="616161"/>
                </a:solidFill>
                <a:effectLst/>
              </a:rPr>
            </a:br>
            <a:r>
              <a:rPr lang="en-GB" sz="1400" b="0" i="0" u="none" strike="noStrike" dirty="0">
                <a:solidFill>
                  <a:srgbClr val="000000"/>
                </a:solidFill>
                <a:effectLst/>
              </a:rPr>
              <a:t>→ Executing the network as a whole, along with the cables, is pretty expensive.</a:t>
            </a:r>
            <a:br>
              <a:rPr lang="en-GB" sz="1400" b="0" i="0" u="none" strike="noStrike" dirty="0">
                <a:solidFill>
                  <a:srgbClr val="616161"/>
                </a:solidFill>
                <a:effectLst/>
              </a:rPr>
            </a:br>
            <a:r>
              <a:rPr lang="en-GB" sz="1400" b="0" i="0" u="none" strike="noStrike" dirty="0">
                <a:solidFill>
                  <a:srgbClr val="000000"/>
                </a:solidFill>
                <a:effectLst/>
              </a:rPr>
              <a:t>→ The </a:t>
            </a:r>
            <a:r>
              <a:rPr lang="en-GB" sz="1400" b="0" i="0" u="none" strike="noStrike" dirty="0" err="1">
                <a:solidFill>
                  <a:srgbClr val="000000"/>
                </a:solidFill>
                <a:effectLst/>
              </a:rPr>
              <a:t>equipments</a:t>
            </a:r>
            <a:r>
              <a:rPr lang="en-GB" sz="1400" b="0" i="0" u="none" strike="noStrike" dirty="0">
                <a:solidFill>
                  <a:srgbClr val="000000"/>
                </a:solidFill>
                <a:effectLst/>
              </a:rPr>
              <a:t> used in computer networking are also expensive.</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Computer Networking can direct us to various types of distractions.</a:t>
            </a:r>
            <a:br>
              <a:rPr lang="en-GB" sz="1400" b="0" i="0" u="none" strike="noStrike" dirty="0">
                <a:solidFill>
                  <a:srgbClr val="616161"/>
                </a:solidFill>
                <a:effectLst/>
              </a:rPr>
            </a:br>
            <a:r>
              <a:rPr lang="en-GB" sz="1400" b="0" i="0" u="none" strike="noStrike" dirty="0">
                <a:solidFill>
                  <a:srgbClr val="000000"/>
                </a:solidFill>
                <a:effectLst/>
              </a:rPr>
              <a:t>→ If self-discipline is not present with personal interactions with the technology. </a:t>
            </a:r>
            <a:br>
              <a:rPr lang="en-GB" sz="1400" b="0" i="0" u="none" strike="noStrike" dirty="0">
                <a:solidFill>
                  <a:srgbClr val="616161"/>
                </a:solidFill>
                <a:effectLst/>
              </a:rPr>
            </a:br>
            <a:r>
              <a:rPr lang="en-GB" sz="1400" b="0" i="0" u="none" strike="noStrike" dirty="0">
                <a:solidFill>
                  <a:srgbClr val="000000"/>
                </a:solidFill>
                <a:effectLst/>
              </a:rPr>
              <a:t>→ Switching between tasks can lose up to 40% productivity.</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It requires a specific type of setup.</a:t>
            </a:r>
            <a:br>
              <a:rPr lang="en-GB" sz="1400" b="0" i="0" u="none" strike="noStrike" dirty="0">
                <a:solidFill>
                  <a:srgbClr val="616161"/>
                </a:solidFill>
                <a:effectLst/>
              </a:rPr>
            </a:br>
            <a:r>
              <a:rPr lang="en-GB" sz="1400" b="0" i="0" u="none" strike="noStrike" dirty="0">
                <a:solidFill>
                  <a:srgbClr val="000000"/>
                </a:solidFill>
                <a:effectLst/>
              </a:rPr>
              <a:t>→ It requires a minimum range of electromagnetic impedance to get appropriate coverage for a network.</a:t>
            </a:r>
            <a:br>
              <a:rPr lang="en-GB" sz="1400" b="0" i="0" u="none" strike="noStrike" dirty="0">
                <a:solidFill>
                  <a:srgbClr val="616161"/>
                </a:solidFill>
                <a:effectLst/>
              </a:rPr>
            </a:br>
            <a:r>
              <a:rPr lang="en-GB" sz="1400" b="0" i="0" u="none" strike="noStrike" dirty="0">
                <a:solidFill>
                  <a:srgbClr val="000000"/>
                </a:solidFill>
                <a:effectLst/>
              </a:rPr>
              <a:t>→ Exceptional care is required during the installation.</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Computer networking can result in people stopping believing in their memory.</a:t>
            </a:r>
            <a:br>
              <a:rPr lang="en-GB" sz="1400" b="0" i="0" u="none" strike="noStrike" dirty="0">
                <a:solidFill>
                  <a:srgbClr val="616161"/>
                </a:solidFill>
                <a:effectLst/>
              </a:rPr>
            </a:br>
            <a:r>
              <a:rPr lang="en-GB" sz="1400" b="0" i="0" u="none" strike="noStrike" dirty="0">
                <a:solidFill>
                  <a:srgbClr val="000000"/>
                </a:solidFill>
                <a:effectLst/>
              </a:rPr>
              <a:t>→ Dependence on digital platforms can lead us to this.</a:t>
            </a:r>
            <a:br>
              <a:rPr lang="en-GB" sz="1400" b="0" i="0" u="none" strike="noStrike" dirty="0">
                <a:solidFill>
                  <a:srgbClr val="616161"/>
                </a:solidFill>
                <a:effectLst/>
              </a:rPr>
            </a:br>
            <a:r>
              <a:rPr lang="en-GB" sz="1400" b="0" i="0" u="none" strike="noStrike" dirty="0">
                <a:solidFill>
                  <a:srgbClr val="000000"/>
                </a:solidFill>
                <a:effectLst/>
              </a:rPr>
              <a:t>→ According to the studies, 6000 adults in Europe explore that they depend on computers over one-third of the time.</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One device can create problems for the whole network.</a:t>
            </a:r>
            <a:br>
              <a:rPr lang="en-GB" sz="1400" b="0" i="0" u="none" strike="noStrike" dirty="0">
                <a:solidFill>
                  <a:srgbClr val="616161"/>
                </a:solidFill>
                <a:effectLst/>
              </a:rPr>
            </a:br>
            <a:r>
              <a:rPr lang="en-GB" sz="1400" b="0" i="0" u="none" strike="noStrike" dirty="0">
                <a:solidFill>
                  <a:srgbClr val="000000"/>
                </a:solidFill>
                <a:effectLst/>
              </a:rPr>
              <a:t>→ A virus in one device can also disturb the entire network.</a:t>
            </a:r>
            <a:endParaRPr lang="en-GB" sz="1400" b="0" i="0" u="none" strike="noStrike" dirty="0">
              <a:solidFill>
                <a:srgbClr val="616161"/>
              </a:solidFill>
              <a:effectLst/>
            </a:endParaRPr>
          </a:p>
        </p:txBody>
      </p:sp>
    </p:spTree>
    <p:extLst>
      <p:ext uri="{BB962C8B-B14F-4D97-AF65-F5344CB8AC3E}">
        <p14:creationId xmlns:p14="http://schemas.microsoft.com/office/powerpoint/2010/main" val="25260602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31585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4399</Words>
  <Application>Microsoft Macintosh PowerPoint</Application>
  <PresentationFormat>Widescreen</PresentationFormat>
  <Paragraphs>387</Paragraphs>
  <Slides>90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AQA Chevin Pro Medium</vt:lpstr>
      <vt:lpstr>Arial</vt:lpstr>
      <vt:lpstr>Calibri</vt:lpstr>
      <vt:lpstr>Calibri Light</vt:lpstr>
      <vt:lpstr>ReithSans</vt:lpstr>
      <vt:lpstr>Symbol</vt:lpstr>
      <vt:lpstr>Times New Roman</vt:lpstr>
      <vt:lpstr>urw-din</vt:lpstr>
      <vt:lpstr>Office Theme</vt:lpstr>
      <vt:lpstr>Computer Networks</vt:lpstr>
      <vt:lpstr>PowerPoint Presentation</vt:lpstr>
      <vt:lpstr>ILO’s</vt:lpstr>
      <vt:lpstr>Computer networks</vt:lpstr>
      <vt:lpstr>What are the advantages of computer networks?</vt:lpstr>
      <vt:lpstr>PowerPoint Presentation</vt:lpstr>
      <vt:lpstr>PowerPoint Presentation</vt:lpstr>
      <vt:lpstr>What are the disadvantages of computer networks?</vt:lpstr>
      <vt:lpstr>PowerPoint Presentation</vt:lpstr>
      <vt:lpstr>PowerPoint Presentation</vt:lpstr>
      <vt:lpstr>How can we make connections?</vt:lpstr>
      <vt:lpstr>How can we make connections?</vt:lpstr>
      <vt:lpstr>PowerPoint Presentation</vt:lpstr>
      <vt:lpstr>PowerPoint Presentation</vt:lpstr>
      <vt:lpstr>PowerPoint Presentation</vt:lpstr>
      <vt:lpstr>PowerPoint Presentation</vt:lpstr>
      <vt:lpstr>PowerPoint Presentation</vt:lpstr>
      <vt:lpstr>PowerPoint Presentation</vt:lpstr>
      <vt:lpstr>Exercises</vt:lpstr>
      <vt:lpstr>ILO’s</vt:lpstr>
      <vt:lpstr>PowerPoint Presentation</vt:lpstr>
      <vt:lpstr>ILO’s</vt:lpstr>
      <vt:lpstr>PowerPoint Presentation</vt:lpstr>
      <vt:lpstr>LAN – local area networks</vt:lpstr>
      <vt:lpstr>LAN – local area networks</vt:lpstr>
      <vt:lpstr>LAN – local area networks</vt:lpstr>
      <vt:lpstr>LAN – local area networks</vt:lpstr>
      <vt:lpstr>WAN – wide area networks</vt:lpstr>
      <vt:lpstr>WAN – wide area networks</vt:lpstr>
      <vt:lpstr>WAN – wide area networks</vt:lpstr>
      <vt:lpstr>WAN – wide area networks</vt:lpstr>
      <vt:lpstr>WAN – wide area networks</vt:lpstr>
      <vt:lpstr>PAN – personal area networks</vt:lpstr>
      <vt:lpstr>The star topology</vt:lpstr>
      <vt:lpstr>The star topology</vt:lpstr>
      <vt:lpstr>The star topology</vt:lpstr>
      <vt:lpstr>The bus topology</vt:lpstr>
      <vt:lpstr>PowerPoint Presentation</vt:lpstr>
      <vt:lpstr>Exercises</vt:lpstr>
      <vt:lpstr>ILO’s</vt:lpstr>
      <vt:lpstr>PowerPoint Presentation</vt:lpstr>
      <vt:lpstr>ILO’s</vt:lpstr>
      <vt:lpstr>What is a network protocol?</vt:lpstr>
      <vt:lpstr>What is a network protocol?</vt:lpstr>
      <vt:lpstr>What is a network protocol?</vt:lpstr>
      <vt:lpstr>What is a network protocol?</vt:lpstr>
      <vt:lpstr>What protocols are there?</vt:lpstr>
      <vt:lpstr>What protocols are there?</vt:lpstr>
      <vt:lpstr>What protocols are there?</vt:lpstr>
      <vt:lpstr>What protocols are there?</vt:lpstr>
      <vt:lpstr>Overview of protocols</vt:lpstr>
      <vt:lpstr>Overview of protocols</vt:lpstr>
      <vt:lpstr>Exercises</vt:lpstr>
      <vt:lpstr>ILO’s</vt:lpstr>
      <vt:lpstr>PowerPoint Presentation</vt:lpstr>
      <vt:lpstr>ILO’s</vt:lpstr>
      <vt:lpstr>The need for security</vt:lpstr>
      <vt:lpstr>The need for security</vt:lpstr>
      <vt:lpstr>The need for security</vt:lpstr>
      <vt:lpstr>The need for security</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ILO’s</vt:lpstr>
      <vt:lpstr>Exercises</vt:lpstr>
      <vt:lpstr>PowerPoint Presentation</vt:lpstr>
      <vt:lpstr>ILO’s</vt:lpstr>
      <vt:lpstr>Layering</vt:lpstr>
      <vt:lpstr>The 4 main layers</vt:lpstr>
      <vt:lpstr>The 4 main layers</vt:lpstr>
      <vt:lpstr>The 4 main layers</vt:lpstr>
      <vt:lpstr>The 4 main layers</vt:lpstr>
      <vt:lpstr>The 4 main layers</vt:lpstr>
      <vt:lpstr>The 4 main layers</vt:lpstr>
      <vt:lpstr>The 4 main layers</vt:lpstr>
      <vt:lpstr>The 4 main layers</vt:lpstr>
      <vt:lpstr>The 4 main layers</vt:lpstr>
      <vt:lpstr>The 4 main layers</vt:lpstr>
      <vt:lpstr>ILO’s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Harry Chown</dc:creator>
  <cp:lastModifiedBy>Harry Chown</cp:lastModifiedBy>
  <cp:revision>15</cp:revision>
  <dcterms:created xsi:type="dcterms:W3CDTF">2023-03-16T13:24:54Z</dcterms:created>
  <dcterms:modified xsi:type="dcterms:W3CDTF">2023-04-19T07:36:36Z</dcterms:modified>
</cp:coreProperties>
</file>