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3" r:id="rId6"/>
    <p:sldId id="264" r:id="rId7"/>
    <p:sldId id="267" r:id="rId8"/>
    <p:sldId id="262" r:id="rId9"/>
    <p:sldId id="269" r:id="rId10"/>
    <p:sldId id="270" r:id="rId11"/>
    <p:sldId id="268" r:id="rId12"/>
    <p:sldId id="272" r:id="rId13"/>
    <p:sldId id="273" r:id="rId14"/>
    <p:sldId id="404" r:id="rId15"/>
    <p:sldId id="407" r:id="rId16"/>
    <p:sldId id="406" r:id="rId17"/>
    <p:sldId id="408" r:id="rId18"/>
    <p:sldId id="41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97"/>
  </p:normalViewPr>
  <p:slideViewPr>
    <p:cSldViewPr snapToGrid="0" snapToObjects="1">
      <p:cViewPr varScale="1">
        <p:scale>
          <a:sx n="90" d="100"/>
          <a:sy n="90" d="100"/>
        </p:scale>
        <p:origin x="232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8C344-5A49-A541-840E-3E1988255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AE11A1-3A11-0540-BA7E-83AC4A972F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72327-60D4-A846-A466-1C230D61F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E1E03-594B-3048-9039-EB42FDAA7EE3}" type="datetimeFigureOut">
              <a:rPr lang="en-GB" smtClean="0"/>
              <a:t>27/04/2023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856B1-1DB4-154A-BF3C-1417D80D6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A4BFA-EADC-5542-8322-B51CF50CA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620FA-4EB9-AC44-8DFB-A82D7DE045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424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97439-DB84-4C4B-8137-4BE1E796E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862D9E-5A21-774F-8E5B-D67ABD126D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373E4-A5E5-2F49-9EDC-812B615B1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E1E03-594B-3048-9039-EB42FDAA7EE3}" type="datetimeFigureOut">
              <a:rPr lang="en-GB" smtClean="0"/>
              <a:t>27/04/2023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C92B0-06EB-814A-A4AE-48033346B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179DE-D2B2-3B4E-B218-F54F0039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620FA-4EB9-AC44-8DFB-A82D7DE045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716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4A96B6-3747-2D42-868D-D384C9C32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AB2EAA-BB1C-9E45-AEEF-BC63FBEC2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4925E-66BF-A14E-874E-C64B63869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E1E03-594B-3048-9039-EB42FDAA7EE3}" type="datetimeFigureOut">
              <a:rPr lang="en-GB" smtClean="0"/>
              <a:t>27/04/2023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38CEF-6CC4-3544-B06A-D575B4EB6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EC432-3E4F-9C45-80E0-5F7D412DF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620FA-4EB9-AC44-8DFB-A82D7DE045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719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682CE-2D45-E44C-8724-982E14AD7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A19E8-7A6A-8745-B1E7-692F5913B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0176C-355D-704B-A1BA-245B1FCA0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E1E03-594B-3048-9039-EB42FDAA7EE3}" type="datetimeFigureOut">
              <a:rPr lang="en-GB" smtClean="0"/>
              <a:t>27/04/2023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BBA99-A4B5-6B46-BC41-C2EA00186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4E31F-D33B-9845-A706-DA06A3D4E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620FA-4EB9-AC44-8DFB-A82D7DE045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3395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35CBF-FA1D-F044-BEB3-89DDC00F8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37C99-8A79-254A-92CA-FA2C516D3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200D6-388E-8046-9006-FA13EE3D8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E1E03-594B-3048-9039-EB42FDAA7EE3}" type="datetimeFigureOut">
              <a:rPr lang="en-GB" smtClean="0"/>
              <a:t>27/04/2023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8E6CE-626F-364A-AF33-18E172A3B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0EC9A-4958-D245-9DB1-959B8F825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620FA-4EB9-AC44-8DFB-A82D7DE045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242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CB6C3-8403-CB49-9DD4-16FC1FCEC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C63B6-BF52-3E41-BFFC-E65F26C9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9918CB-B8CF-8244-844E-CA7019DD4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81D7A-C980-584C-9BDC-2B7410837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E1E03-594B-3048-9039-EB42FDAA7EE3}" type="datetimeFigureOut">
              <a:rPr lang="en-GB" smtClean="0"/>
              <a:t>27/04/2023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B8C3D-7411-7543-9225-A812A8EFB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76AD31-0066-E147-9F10-3E1F4228A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620FA-4EB9-AC44-8DFB-A82D7DE045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8803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7B820-F073-9142-8AC3-CD2121A26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BE4FF-340C-3E4F-8CF4-849A8D596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E7F142-75CF-D04B-AB8A-F3519950F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FE3CA0-D814-C34E-8F0D-A9A3FA8256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9EE691-0FE0-AF48-A1F6-CD28E151E9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1B7B6E-B240-544C-AD6D-5D2B9B5FC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E1E03-594B-3048-9039-EB42FDAA7EE3}" type="datetimeFigureOut">
              <a:rPr lang="en-GB" smtClean="0"/>
              <a:t>27/04/2023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E28DDE-A45E-1A4F-9D46-31F6F7AF9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C91BCC-27DC-7C44-B566-6E5D50513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620FA-4EB9-AC44-8DFB-A82D7DE045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644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ACA54-3336-2847-A70D-A53A73D92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26F4F-AA50-3540-B9A1-F61FF12A7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E1E03-594B-3048-9039-EB42FDAA7EE3}" type="datetimeFigureOut">
              <a:rPr lang="en-GB" smtClean="0"/>
              <a:t>27/04/2023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4A1858-0253-434E-A9A1-C8A4A5E80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BCCD6A-22C0-D944-A1FB-6D95432F1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620FA-4EB9-AC44-8DFB-A82D7DE045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137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BB52D1-D345-EA4A-8957-26A470D78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E1E03-594B-3048-9039-EB42FDAA7EE3}" type="datetimeFigureOut">
              <a:rPr lang="en-GB" smtClean="0"/>
              <a:t>27/04/2023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F76196-689B-0F46-9826-FD64FE225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758749-A6D4-7844-A333-FD3DA4ECE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620FA-4EB9-AC44-8DFB-A82D7DE045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528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EC38B-1F86-2B4B-886E-E4CA1905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86B50-7EE6-0440-BB77-EA6E1437F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78F1E0-F256-3442-A797-731178653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C996E-2956-2145-AFA6-47E3B8D90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E1E03-594B-3048-9039-EB42FDAA7EE3}" type="datetimeFigureOut">
              <a:rPr lang="en-GB" smtClean="0"/>
              <a:t>27/04/2023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868E0B-8D96-FE43-AC52-6C62436D1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D2E9E9-EF52-BA41-9015-CD3BA78E4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620FA-4EB9-AC44-8DFB-A82D7DE045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727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D173-2FAB-2D47-AF4E-05E44BC76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448326-395F-8B4A-A2F9-FA9F5AD72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619FCB-CC7C-C04B-A708-46D7A2E10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8F24A-22A8-AF44-84FB-C88CC1492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E1E03-594B-3048-9039-EB42FDAA7EE3}" type="datetimeFigureOut">
              <a:rPr lang="en-GB" smtClean="0"/>
              <a:t>27/04/2023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6E479-475F-B547-9AEE-9EBE2BCF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A794F-ADBD-0547-8057-408B83E67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620FA-4EB9-AC44-8DFB-A82D7DE045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06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4931AB-9F8F-9249-96A5-AC6530339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248E2-EA5B-9C45-AE7C-FFB18A7F4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C0C58-2879-F349-8A19-32F28E6B7F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E1E03-594B-3048-9039-EB42FDAA7EE3}" type="datetimeFigureOut">
              <a:rPr lang="en-GB" smtClean="0"/>
              <a:t>27/04/2023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FFF46-EE19-F04C-B78C-33264DB2CC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7675B-6DEF-F241-B039-90FF909E8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620FA-4EB9-AC44-8DFB-A82D7DE045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307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computer-database-network-server-156948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glan.com/programming/sql-tutorial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sql_orderby.asp" TargetMode="External"/><Relationship Id="rId2" Type="http://schemas.openxmlformats.org/officeDocument/2006/relationships/hyperlink" Target="https://www.bbc.co.uk/bitesize/guides/zb3yb82/revision/7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sql/sql_update.asp" TargetMode="External"/><Relationship Id="rId4" Type="http://schemas.openxmlformats.org/officeDocument/2006/relationships/hyperlink" Target="https://www.w3schools.com/sql/sql_insert.asp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ys-advisor.com/2017/08/08/tuto-sql-server-comment-renommer-le-nom-du-serveur-servername-de-votre-instance-sql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ECE9D-30B7-1045-B780-1C23B2259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94025" y="2020888"/>
            <a:ext cx="6203950" cy="2387600"/>
          </a:xfrm>
        </p:spPr>
        <p:txBody>
          <a:bodyPr>
            <a:normAutofit/>
          </a:bodyPr>
          <a:lstStyle/>
          <a:p>
            <a:r>
              <a:rPr lang="en-GB" sz="4400" dirty="0"/>
              <a:t>Relational databases and structured query language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1BC6B56D-4505-E349-912A-C3EB14107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410700" y="876300"/>
            <a:ext cx="16510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472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B4F03-0DA0-8544-AB04-930623D29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Relational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E0985-8F79-A645-99A5-84DD7DA69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Relational databases have more than table and the tables are linked by key fields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b="1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9B68FDBB-0DD0-0944-AE1D-94D9D4F4BBB2}"/>
              </a:ext>
            </a:extLst>
          </p:cNvPr>
          <p:cNvGraphicFramePr>
            <a:graphicFrameLocks noGrp="1"/>
          </p:cNvGraphicFramePr>
          <p:nvPr/>
        </p:nvGraphicFramePr>
        <p:xfrm>
          <a:off x="1511696" y="3058160"/>
          <a:ext cx="916860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3868">
                  <a:extLst>
                    <a:ext uri="{9D8B030D-6E8A-4147-A177-3AD203B41FA5}">
                      <a16:colId xmlns:a16="http://schemas.microsoft.com/office/drawing/2014/main" val="514352727"/>
                    </a:ext>
                  </a:extLst>
                </a:gridCol>
                <a:gridCol w="1733868">
                  <a:extLst>
                    <a:ext uri="{9D8B030D-6E8A-4147-A177-3AD203B41FA5}">
                      <a16:colId xmlns:a16="http://schemas.microsoft.com/office/drawing/2014/main" val="3776570640"/>
                    </a:ext>
                  </a:extLst>
                </a:gridCol>
                <a:gridCol w="1733868">
                  <a:extLst>
                    <a:ext uri="{9D8B030D-6E8A-4147-A177-3AD203B41FA5}">
                      <a16:colId xmlns:a16="http://schemas.microsoft.com/office/drawing/2014/main" val="3173115255"/>
                    </a:ext>
                  </a:extLst>
                </a:gridCol>
                <a:gridCol w="1733868">
                  <a:extLst>
                    <a:ext uri="{9D8B030D-6E8A-4147-A177-3AD203B41FA5}">
                      <a16:colId xmlns:a16="http://schemas.microsoft.com/office/drawing/2014/main" val="1993496805"/>
                    </a:ext>
                  </a:extLst>
                </a:gridCol>
                <a:gridCol w="2233136">
                  <a:extLst>
                    <a:ext uri="{9D8B030D-6E8A-4147-A177-3AD203B41FA5}">
                      <a16:colId xmlns:a16="http://schemas.microsoft.com/office/drawing/2014/main" val="2642993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Student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First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Last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Telephone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875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1050321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Bloggs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0775864117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j.bloggs@gmail.com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409000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A5F072D-94B5-D14D-8410-D19426693CBC}"/>
              </a:ext>
            </a:extLst>
          </p:cNvPr>
          <p:cNvGraphicFramePr>
            <a:graphicFrameLocks noGrp="1"/>
          </p:cNvGraphicFramePr>
          <p:nvPr/>
        </p:nvGraphicFramePr>
        <p:xfrm>
          <a:off x="1511695" y="4477861"/>
          <a:ext cx="577492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4976">
                  <a:extLst>
                    <a:ext uri="{9D8B030D-6E8A-4147-A177-3AD203B41FA5}">
                      <a16:colId xmlns:a16="http://schemas.microsoft.com/office/drawing/2014/main" val="514352727"/>
                    </a:ext>
                  </a:extLst>
                </a:gridCol>
                <a:gridCol w="1924976">
                  <a:extLst>
                    <a:ext uri="{9D8B030D-6E8A-4147-A177-3AD203B41FA5}">
                      <a16:colId xmlns:a16="http://schemas.microsoft.com/office/drawing/2014/main" val="3776570640"/>
                    </a:ext>
                  </a:extLst>
                </a:gridCol>
                <a:gridCol w="1924976">
                  <a:extLst>
                    <a:ext uri="{9D8B030D-6E8A-4147-A177-3AD203B41FA5}">
                      <a16:colId xmlns:a16="http://schemas.microsoft.com/office/drawing/2014/main" val="3173115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Book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Author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875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111111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Of Mice and 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George Orwell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40900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D10833F-6115-B644-A65B-2B5C3ED34539}"/>
              </a:ext>
            </a:extLst>
          </p:cNvPr>
          <p:cNvGraphicFramePr>
            <a:graphicFrameLocks noGrp="1"/>
          </p:cNvGraphicFramePr>
          <p:nvPr/>
        </p:nvGraphicFramePr>
        <p:xfrm>
          <a:off x="1511695" y="5897562"/>
          <a:ext cx="577492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4976">
                  <a:extLst>
                    <a:ext uri="{9D8B030D-6E8A-4147-A177-3AD203B41FA5}">
                      <a16:colId xmlns:a16="http://schemas.microsoft.com/office/drawing/2014/main" val="514352727"/>
                    </a:ext>
                  </a:extLst>
                </a:gridCol>
                <a:gridCol w="1924976">
                  <a:extLst>
                    <a:ext uri="{9D8B030D-6E8A-4147-A177-3AD203B41FA5}">
                      <a16:colId xmlns:a16="http://schemas.microsoft.com/office/drawing/2014/main" val="3776570640"/>
                    </a:ext>
                  </a:extLst>
                </a:gridCol>
                <a:gridCol w="1924976">
                  <a:extLst>
                    <a:ext uri="{9D8B030D-6E8A-4147-A177-3AD203B41FA5}">
                      <a16:colId xmlns:a16="http://schemas.microsoft.com/office/drawing/2014/main" val="3173115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Book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Student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Due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875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111111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1050321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01/01/2042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40900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C3DC287-0F85-F84E-9265-5755C3E3365F}"/>
              </a:ext>
            </a:extLst>
          </p:cNvPr>
          <p:cNvSpPr txBox="1"/>
          <p:nvPr/>
        </p:nvSpPr>
        <p:spPr>
          <a:xfrm>
            <a:off x="0" y="3244334"/>
            <a:ext cx="1585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Student record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4D3CC6-BFD3-3A4D-A06A-9140BD008E7D}"/>
              </a:ext>
            </a:extLst>
          </p:cNvPr>
          <p:cNvSpPr txBox="1"/>
          <p:nvPr/>
        </p:nvSpPr>
        <p:spPr>
          <a:xfrm>
            <a:off x="265586" y="4572456"/>
            <a:ext cx="131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Book record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F5C1E5-1D0F-8148-B5CB-5AEE111136A8}"/>
              </a:ext>
            </a:extLst>
          </p:cNvPr>
          <p:cNvSpPr txBox="1"/>
          <p:nvPr/>
        </p:nvSpPr>
        <p:spPr>
          <a:xfrm>
            <a:off x="265586" y="6083021"/>
            <a:ext cx="1298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Loan record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E95A20-3341-CE4F-B58D-AB4F7342DE14}"/>
              </a:ext>
            </a:extLst>
          </p:cNvPr>
          <p:cNvSpPr/>
          <p:nvPr/>
        </p:nvSpPr>
        <p:spPr>
          <a:xfrm>
            <a:off x="1511695" y="3058160"/>
            <a:ext cx="1728787" cy="7416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76136C-AE33-464C-AA54-82CB1BE32BB5}"/>
              </a:ext>
            </a:extLst>
          </p:cNvPr>
          <p:cNvSpPr/>
          <p:nvPr/>
        </p:nvSpPr>
        <p:spPr>
          <a:xfrm>
            <a:off x="3435747" y="5896847"/>
            <a:ext cx="1922066" cy="7416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68936A-29E9-6148-A037-91C332F309FE}"/>
              </a:ext>
            </a:extLst>
          </p:cNvPr>
          <p:cNvSpPr/>
          <p:nvPr/>
        </p:nvSpPr>
        <p:spPr>
          <a:xfrm>
            <a:off x="1511695" y="4477861"/>
            <a:ext cx="1922066" cy="74168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66F202-43DB-B84D-9F99-593ED83A95B8}"/>
              </a:ext>
            </a:extLst>
          </p:cNvPr>
          <p:cNvSpPr/>
          <p:nvPr/>
        </p:nvSpPr>
        <p:spPr>
          <a:xfrm>
            <a:off x="1506937" y="5896847"/>
            <a:ext cx="1922066" cy="74168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231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B4F03-0DA0-8544-AB04-930623D29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Relational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E0985-8F79-A645-99A5-84DD7DA69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Relational databases have more than table and the tables are linked by key fields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b="1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9B68FDBB-0DD0-0944-AE1D-94D9D4F4BBB2}"/>
              </a:ext>
            </a:extLst>
          </p:cNvPr>
          <p:cNvGraphicFramePr>
            <a:graphicFrameLocks noGrp="1"/>
          </p:cNvGraphicFramePr>
          <p:nvPr/>
        </p:nvGraphicFramePr>
        <p:xfrm>
          <a:off x="1511696" y="3058160"/>
          <a:ext cx="916860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3868">
                  <a:extLst>
                    <a:ext uri="{9D8B030D-6E8A-4147-A177-3AD203B41FA5}">
                      <a16:colId xmlns:a16="http://schemas.microsoft.com/office/drawing/2014/main" val="514352727"/>
                    </a:ext>
                  </a:extLst>
                </a:gridCol>
                <a:gridCol w="1733868">
                  <a:extLst>
                    <a:ext uri="{9D8B030D-6E8A-4147-A177-3AD203B41FA5}">
                      <a16:colId xmlns:a16="http://schemas.microsoft.com/office/drawing/2014/main" val="3776570640"/>
                    </a:ext>
                  </a:extLst>
                </a:gridCol>
                <a:gridCol w="1733868">
                  <a:extLst>
                    <a:ext uri="{9D8B030D-6E8A-4147-A177-3AD203B41FA5}">
                      <a16:colId xmlns:a16="http://schemas.microsoft.com/office/drawing/2014/main" val="3173115255"/>
                    </a:ext>
                  </a:extLst>
                </a:gridCol>
                <a:gridCol w="1733868">
                  <a:extLst>
                    <a:ext uri="{9D8B030D-6E8A-4147-A177-3AD203B41FA5}">
                      <a16:colId xmlns:a16="http://schemas.microsoft.com/office/drawing/2014/main" val="1993496805"/>
                    </a:ext>
                  </a:extLst>
                </a:gridCol>
                <a:gridCol w="2233136">
                  <a:extLst>
                    <a:ext uri="{9D8B030D-6E8A-4147-A177-3AD203B41FA5}">
                      <a16:colId xmlns:a16="http://schemas.microsoft.com/office/drawing/2014/main" val="2642993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Student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First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Last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Telephone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875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1050321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Bloggs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0775864117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j.bloggs@gmail.com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409000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A5F072D-94B5-D14D-8410-D19426693CBC}"/>
              </a:ext>
            </a:extLst>
          </p:cNvPr>
          <p:cNvGraphicFramePr>
            <a:graphicFrameLocks noGrp="1"/>
          </p:cNvGraphicFramePr>
          <p:nvPr/>
        </p:nvGraphicFramePr>
        <p:xfrm>
          <a:off x="1511695" y="4477861"/>
          <a:ext cx="577492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4976">
                  <a:extLst>
                    <a:ext uri="{9D8B030D-6E8A-4147-A177-3AD203B41FA5}">
                      <a16:colId xmlns:a16="http://schemas.microsoft.com/office/drawing/2014/main" val="514352727"/>
                    </a:ext>
                  </a:extLst>
                </a:gridCol>
                <a:gridCol w="1924976">
                  <a:extLst>
                    <a:ext uri="{9D8B030D-6E8A-4147-A177-3AD203B41FA5}">
                      <a16:colId xmlns:a16="http://schemas.microsoft.com/office/drawing/2014/main" val="3776570640"/>
                    </a:ext>
                  </a:extLst>
                </a:gridCol>
                <a:gridCol w="1924976">
                  <a:extLst>
                    <a:ext uri="{9D8B030D-6E8A-4147-A177-3AD203B41FA5}">
                      <a16:colId xmlns:a16="http://schemas.microsoft.com/office/drawing/2014/main" val="3173115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Book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Author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875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111111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Of Mice and 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George Orwell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40900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D10833F-6115-B644-A65B-2B5C3ED34539}"/>
              </a:ext>
            </a:extLst>
          </p:cNvPr>
          <p:cNvGraphicFramePr>
            <a:graphicFrameLocks noGrp="1"/>
          </p:cNvGraphicFramePr>
          <p:nvPr/>
        </p:nvGraphicFramePr>
        <p:xfrm>
          <a:off x="1511695" y="5897562"/>
          <a:ext cx="577492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4976">
                  <a:extLst>
                    <a:ext uri="{9D8B030D-6E8A-4147-A177-3AD203B41FA5}">
                      <a16:colId xmlns:a16="http://schemas.microsoft.com/office/drawing/2014/main" val="514352727"/>
                    </a:ext>
                  </a:extLst>
                </a:gridCol>
                <a:gridCol w="1924976">
                  <a:extLst>
                    <a:ext uri="{9D8B030D-6E8A-4147-A177-3AD203B41FA5}">
                      <a16:colId xmlns:a16="http://schemas.microsoft.com/office/drawing/2014/main" val="3776570640"/>
                    </a:ext>
                  </a:extLst>
                </a:gridCol>
                <a:gridCol w="1924976">
                  <a:extLst>
                    <a:ext uri="{9D8B030D-6E8A-4147-A177-3AD203B41FA5}">
                      <a16:colId xmlns:a16="http://schemas.microsoft.com/office/drawing/2014/main" val="3173115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Book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Student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Due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875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111111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1050321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01/01/2042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40900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C3DC287-0F85-F84E-9265-5755C3E3365F}"/>
              </a:ext>
            </a:extLst>
          </p:cNvPr>
          <p:cNvSpPr txBox="1"/>
          <p:nvPr/>
        </p:nvSpPr>
        <p:spPr>
          <a:xfrm>
            <a:off x="0" y="3244334"/>
            <a:ext cx="1585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Student record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4D3CC6-BFD3-3A4D-A06A-9140BD008E7D}"/>
              </a:ext>
            </a:extLst>
          </p:cNvPr>
          <p:cNvSpPr txBox="1"/>
          <p:nvPr/>
        </p:nvSpPr>
        <p:spPr>
          <a:xfrm>
            <a:off x="265586" y="4572456"/>
            <a:ext cx="131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Book record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F5C1E5-1D0F-8148-B5CB-5AEE111136A8}"/>
              </a:ext>
            </a:extLst>
          </p:cNvPr>
          <p:cNvSpPr txBox="1"/>
          <p:nvPr/>
        </p:nvSpPr>
        <p:spPr>
          <a:xfrm>
            <a:off x="265586" y="6083021"/>
            <a:ext cx="1298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Loan record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E95A20-3341-CE4F-B58D-AB4F7342DE14}"/>
              </a:ext>
            </a:extLst>
          </p:cNvPr>
          <p:cNvSpPr/>
          <p:nvPr/>
        </p:nvSpPr>
        <p:spPr>
          <a:xfrm>
            <a:off x="1511695" y="3058160"/>
            <a:ext cx="1728787" cy="7416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76136C-AE33-464C-AA54-82CB1BE32BB5}"/>
              </a:ext>
            </a:extLst>
          </p:cNvPr>
          <p:cNvSpPr/>
          <p:nvPr/>
        </p:nvSpPr>
        <p:spPr>
          <a:xfrm>
            <a:off x="3435747" y="5896847"/>
            <a:ext cx="1922066" cy="7416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68936A-29E9-6148-A037-91C332F309FE}"/>
              </a:ext>
            </a:extLst>
          </p:cNvPr>
          <p:cNvSpPr/>
          <p:nvPr/>
        </p:nvSpPr>
        <p:spPr>
          <a:xfrm>
            <a:off x="1511695" y="4477861"/>
            <a:ext cx="1922066" cy="74168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66F202-43DB-B84D-9F99-593ED83A95B8}"/>
              </a:ext>
            </a:extLst>
          </p:cNvPr>
          <p:cNvSpPr/>
          <p:nvPr/>
        </p:nvSpPr>
        <p:spPr>
          <a:xfrm>
            <a:off x="1506937" y="5896847"/>
            <a:ext cx="1922066" cy="74168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DCC426-0FEB-B94C-B3AE-92BB4B1EFE36}"/>
              </a:ext>
            </a:extLst>
          </p:cNvPr>
          <p:cNvSpPr txBox="1"/>
          <p:nvPr/>
        </p:nvSpPr>
        <p:spPr>
          <a:xfrm>
            <a:off x="7575359" y="4457036"/>
            <a:ext cx="44364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i="0" strike="noStrike" dirty="0">
                <a:solidFill>
                  <a:srgbClr val="231F20"/>
                </a:solidFill>
                <a:effectLst/>
              </a:rPr>
              <a:t>When a primary key is used in another table it is called a foreign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i="0" strike="noStrike" dirty="0">
                <a:solidFill>
                  <a:srgbClr val="231F20"/>
                </a:solidFill>
                <a:effectLst/>
              </a:rPr>
              <a:t>This sets up a relationship between tables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602802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B4F03-0DA0-8544-AB04-930623D29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E0985-8F79-A645-99A5-84DD7DA69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Details are only entered once into the database</a:t>
            </a:r>
          </a:p>
          <a:p>
            <a:r>
              <a:rPr lang="en-GB" dirty="0"/>
              <a:t>Less likely for mistakes to occur</a:t>
            </a:r>
          </a:p>
          <a:p>
            <a:r>
              <a:rPr lang="en-GB" dirty="0"/>
              <a:t>Duplication is avoided</a:t>
            </a:r>
          </a:p>
          <a:p>
            <a:pPr lvl="1"/>
            <a:r>
              <a:rPr lang="en-GB" dirty="0"/>
              <a:t>Keeps the size of the database small</a:t>
            </a:r>
          </a:p>
          <a:p>
            <a:r>
              <a:rPr lang="en-GB" dirty="0"/>
              <a:t>Queries can be performed and reports generated</a:t>
            </a:r>
          </a:p>
          <a:p>
            <a:pPr lvl="1"/>
            <a:r>
              <a:rPr lang="en-GB" dirty="0" err="1"/>
              <a:t>I.e</a:t>
            </a:r>
            <a:r>
              <a:rPr lang="en-GB" dirty="0"/>
              <a:t> find all the books on loan, find all the books due next month etc.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17718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7F1DD8-2FBF-D049-A4F9-EE4BB1A85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ILO’s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F9C73A1-D737-A343-BCA3-A9D50F447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Understand the basic concepts of a SQL database and the advantages of using a relational database</a:t>
            </a:r>
            <a:endParaRPr lang="en-GB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50612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E8629-3F0A-4C46-99D2-9729210BC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5529E-37B8-9F4D-B34D-0CB084C98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Make flash cards summarising what we have learnt today</a:t>
            </a:r>
          </a:p>
          <a:p>
            <a:r>
              <a:rPr lang="en-GB" dirty="0"/>
              <a:t>Test yourself until you get all of them correct</a:t>
            </a:r>
          </a:p>
        </p:txBody>
      </p:sp>
    </p:spTree>
    <p:extLst>
      <p:ext uri="{BB962C8B-B14F-4D97-AF65-F5344CB8AC3E}">
        <p14:creationId xmlns:p14="http://schemas.microsoft.com/office/powerpoint/2010/main" val="3399805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ECE9D-30B7-1045-B780-1C23B2259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6750" y="1892300"/>
            <a:ext cx="5778500" cy="2387600"/>
          </a:xfrm>
        </p:spPr>
        <p:txBody>
          <a:bodyPr>
            <a:normAutofit/>
          </a:bodyPr>
          <a:lstStyle/>
          <a:p>
            <a:r>
              <a:rPr lang="en-GB" sz="4400" dirty="0"/>
              <a:t>SQL “Coding”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A54862BA-95BB-3F45-8FB3-8B5E2971F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772649" y="811299"/>
            <a:ext cx="2060575" cy="216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218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7F1DD8-2FBF-D049-A4F9-EE4BB1A85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ILO’s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F9C73A1-D737-A343-BCA3-A9D50F447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Be able to use the defined SQL commands to select, insert, edit and delete data</a:t>
            </a:r>
            <a:endParaRPr lang="en-GB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94467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B4F03-0DA0-8544-AB04-930623D29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E0985-8F79-A645-99A5-84DD7DA69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400" dirty="0"/>
              <a:t>Structured Query Language (SQL) can be used to search databases</a:t>
            </a:r>
          </a:p>
          <a:p>
            <a:r>
              <a:rPr lang="en-GB" sz="2400" dirty="0"/>
              <a:t>We can retrieve data using SQL</a:t>
            </a:r>
          </a:p>
          <a:p>
            <a:pPr lvl="1"/>
            <a:r>
              <a:rPr lang="en-GB" sz="2000" dirty="0">
                <a:hlinkClick r:id="rId2"/>
              </a:rPr>
              <a:t>https://www.bbc.co.uk/bitesize/guides/zb3yb82/revision/7</a:t>
            </a:r>
            <a:endParaRPr lang="en-GB" sz="2000" dirty="0"/>
          </a:p>
          <a:p>
            <a:r>
              <a:rPr lang="en-GB" sz="2400" dirty="0"/>
              <a:t>We can then order this data</a:t>
            </a:r>
          </a:p>
          <a:p>
            <a:pPr lvl="1"/>
            <a:r>
              <a:rPr lang="en-GB" sz="2000" dirty="0">
                <a:hlinkClick r:id="rId3"/>
              </a:rPr>
              <a:t>https://www.w3schools.com/sql/sql_orderby.asp</a:t>
            </a:r>
            <a:endParaRPr lang="en-GB" sz="2000" dirty="0"/>
          </a:p>
          <a:p>
            <a:r>
              <a:rPr lang="en-GB" sz="2400" dirty="0"/>
              <a:t>We can insert new data</a:t>
            </a:r>
          </a:p>
          <a:p>
            <a:pPr lvl="1"/>
            <a:r>
              <a:rPr lang="en-GB" sz="2000" dirty="0">
                <a:hlinkClick r:id="rId4"/>
              </a:rPr>
              <a:t>https://www.w3schools.com/sql/sql_insert.asp</a:t>
            </a:r>
            <a:endParaRPr lang="en-GB" sz="2000" dirty="0"/>
          </a:p>
          <a:p>
            <a:r>
              <a:rPr lang="en-GB" sz="2400" dirty="0"/>
              <a:t>We can update data</a:t>
            </a:r>
          </a:p>
          <a:p>
            <a:pPr lvl="1"/>
            <a:r>
              <a:rPr lang="en-GB" sz="2000" dirty="0">
                <a:hlinkClick r:id="rId5"/>
              </a:rPr>
              <a:t>https://www.w3schools.com/sql/sql_update.asp</a:t>
            </a:r>
            <a:endParaRPr lang="en-GB" sz="2000" dirty="0"/>
          </a:p>
          <a:p>
            <a:r>
              <a:rPr lang="en-GB" sz="2400" dirty="0"/>
              <a:t>We can delete data</a:t>
            </a:r>
          </a:p>
          <a:p>
            <a:pPr lvl="1"/>
            <a:r>
              <a:rPr lang="en-GB" sz="2000" dirty="0"/>
              <a:t>https://www.w3schools.com/</a:t>
            </a:r>
            <a:r>
              <a:rPr lang="en-GB" sz="2000" dirty="0" err="1"/>
              <a:t>sql</a:t>
            </a:r>
            <a:r>
              <a:rPr lang="en-GB" sz="2000" dirty="0"/>
              <a:t>/</a:t>
            </a:r>
            <a:r>
              <a:rPr lang="en-GB" sz="2000" dirty="0" err="1"/>
              <a:t>sql_delete.asp</a:t>
            </a:r>
            <a:endParaRPr lang="en-GB" sz="20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pPr marL="0" indent="0">
              <a:buNone/>
            </a:pP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794668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E8629-3F0A-4C46-99D2-9729210BC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5529E-37B8-9F4D-B34D-0CB084C98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Run through the websites on the previous slide and practice the examples</a:t>
            </a:r>
          </a:p>
          <a:p>
            <a:r>
              <a:rPr lang="en-GB" dirty="0"/>
              <a:t>Generate flashcards on these commands and </a:t>
            </a:r>
            <a:r>
              <a:rPr lang="en-GB"/>
              <a:t>test yourself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0071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ECE9D-30B7-1045-B780-1C23B2259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6750" y="1892300"/>
            <a:ext cx="5778500" cy="2387600"/>
          </a:xfrm>
        </p:spPr>
        <p:txBody>
          <a:bodyPr>
            <a:normAutofit/>
          </a:bodyPr>
          <a:lstStyle/>
          <a:p>
            <a:r>
              <a:rPr lang="en-GB" sz="4400" dirty="0"/>
              <a:t>Basics of SQL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687A6892-5AC6-2F4C-8839-D682F3177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366000" y="1492250"/>
            <a:ext cx="48260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49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7F1DD8-2FBF-D049-A4F9-EE4BB1A85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ILO’s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F9C73A1-D737-A343-BCA3-A9D50F447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Understand the basic concepts of a SQL database and the advantages of using a relational database</a:t>
            </a:r>
            <a:endParaRPr lang="en-GB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2254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B4F03-0DA0-8544-AB04-930623D29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E0985-8F79-A645-99A5-84DD7DA69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Databases store data in an organised format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b="1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9B68FDBB-0DD0-0944-AE1D-94D9D4F4BB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214796"/>
              </p:ext>
            </p:extLst>
          </p:nvPr>
        </p:nvGraphicFramePr>
        <p:xfrm>
          <a:off x="1761330" y="2687320"/>
          <a:ext cx="916860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3868">
                  <a:extLst>
                    <a:ext uri="{9D8B030D-6E8A-4147-A177-3AD203B41FA5}">
                      <a16:colId xmlns:a16="http://schemas.microsoft.com/office/drawing/2014/main" val="514352727"/>
                    </a:ext>
                  </a:extLst>
                </a:gridCol>
                <a:gridCol w="1733868">
                  <a:extLst>
                    <a:ext uri="{9D8B030D-6E8A-4147-A177-3AD203B41FA5}">
                      <a16:colId xmlns:a16="http://schemas.microsoft.com/office/drawing/2014/main" val="3776570640"/>
                    </a:ext>
                  </a:extLst>
                </a:gridCol>
                <a:gridCol w="1733868">
                  <a:extLst>
                    <a:ext uri="{9D8B030D-6E8A-4147-A177-3AD203B41FA5}">
                      <a16:colId xmlns:a16="http://schemas.microsoft.com/office/drawing/2014/main" val="3173115255"/>
                    </a:ext>
                  </a:extLst>
                </a:gridCol>
                <a:gridCol w="1733868">
                  <a:extLst>
                    <a:ext uri="{9D8B030D-6E8A-4147-A177-3AD203B41FA5}">
                      <a16:colId xmlns:a16="http://schemas.microsoft.com/office/drawing/2014/main" val="1993496805"/>
                    </a:ext>
                  </a:extLst>
                </a:gridCol>
                <a:gridCol w="2233136">
                  <a:extLst>
                    <a:ext uri="{9D8B030D-6E8A-4147-A177-3AD203B41FA5}">
                      <a16:colId xmlns:a16="http://schemas.microsoft.com/office/drawing/2014/main" val="2642993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Student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First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Last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Telephone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875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1050321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Bloggs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0775864117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j.bloggs@gmail.com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409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9593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B4F03-0DA0-8544-AB04-930623D29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E0985-8F79-A645-99A5-84DD7DA69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Databases store data in an organised format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Data about one thing or person is called a </a:t>
            </a:r>
            <a:r>
              <a:rPr lang="en-GB" dirty="0">
                <a:solidFill>
                  <a:srgbClr val="FF0000"/>
                </a:solidFill>
              </a:rPr>
              <a:t>record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b="1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9B68FDBB-0DD0-0944-AE1D-94D9D4F4BBB2}"/>
              </a:ext>
            </a:extLst>
          </p:cNvPr>
          <p:cNvGraphicFramePr>
            <a:graphicFrameLocks noGrp="1"/>
          </p:cNvGraphicFramePr>
          <p:nvPr/>
        </p:nvGraphicFramePr>
        <p:xfrm>
          <a:off x="1761330" y="2687320"/>
          <a:ext cx="916860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3868">
                  <a:extLst>
                    <a:ext uri="{9D8B030D-6E8A-4147-A177-3AD203B41FA5}">
                      <a16:colId xmlns:a16="http://schemas.microsoft.com/office/drawing/2014/main" val="514352727"/>
                    </a:ext>
                  </a:extLst>
                </a:gridCol>
                <a:gridCol w="1733868">
                  <a:extLst>
                    <a:ext uri="{9D8B030D-6E8A-4147-A177-3AD203B41FA5}">
                      <a16:colId xmlns:a16="http://schemas.microsoft.com/office/drawing/2014/main" val="3776570640"/>
                    </a:ext>
                  </a:extLst>
                </a:gridCol>
                <a:gridCol w="1733868">
                  <a:extLst>
                    <a:ext uri="{9D8B030D-6E8A-4147-A177-3AD203B41FA5}">
                      <a16:colId xmlns:a16="http://schemas.microsoft.com/office/drawing/2014/main" val="3173115255"/>
                    </a:ext>
                  </a:extLst>
                </a:gridCol>
                <a:gridCol w="1733868">
                  <a:extLst>
                    <a:ext uri="{9D8B030D-6E8A-4147-A177-3AD203B41FA5}">
                      <a16:colId xmlns:a16="http://schemas.microsoft.com/office/drawing/2014/main" val="1993496805"/>
                    </a:ext>
                  </a:extLst>
                </a:gridCol>
                <a:gridCol w="2233136">
                  <a:extLst>
                    <a:ext uri="{9D8B030D-6E8A-4147-A177-3AD203B41FA5}">
                      <a16:colId xmlns:a16="http://schemas.microsoft.com/office/drawing/2014/main" val="2642993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Student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First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Last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Telephone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875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1050321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Bloggs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0775864117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j.bloggs@gmail.com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40900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3F8E655-7C7C-4E44-87C2-0367D911CEEF}"/>
              </a:ext>
            </a:extLst>
          </p:cNvPr>
          <p:cNvSpPr/>
          <p:nvPr/>
        </p:nvSpPr>
        <p:spPr>
          <a:xfrm>
            <a:off x="1761330" y="2687320"/>
            <a:ext cx="9168608" cy="7416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834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B4F03-0DA0-8544-AB04-930623D29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E0985-8F79-A645-99A5-84DD7DA69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Databases store data in an organised format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Data about one thing or person is called a record </a:t>
            </a:r>
          </a:p>
          <a:p>
            <a:r>
              <a:rPr lang="en-GB" dirty="0"/>
              <a:t>A record stores different pieces of information in </a:t>
            </a:r>
            <a:r>
              <a:rPr lang="en-GB" dirty="0">
                <a:solidFill>
                  <a:srgbClr val="FF0000"/>
                </a:solidFill>
              </a:rPr>
              <a:t>fields</a:t>
            </a:r>
            <a:r>
              <a:rPr lang="en-GB" dirty="0"/>
              <a:t> (columns)</a:t>
            </a:r>
          </a:p>
          <a:p>
            <a:pPr marL="0" indent="0">
              <a:buNone/>
            </a:pPr>
            <a:endParaRPr lang="en-GB" b="1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9B68FDBB-0DD0-0944-AE1D-94D9D4F4BBB2}"/>
              </a:ext>
            </a:extLst>
          </p:cNvPr>
          <p:cNvGraphicFramePr>
            <a:graphicFrameLocks noGrp="1"/>
          </p:cNvGraphicFramePr>
          <p:nvPr/>
        </p:nvGraphicFramePr>
        <p:xfrm>
          <a:off x="1761330" y="2687320"/>
          <a:ext cx="916860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3868">
                  <a:extLst>
                    <a:ext uri="{9D8B030D-6E8A-4147-A177-3AD203B41FA5}">
                      <a16:colId xmlns:a16="http://schemas.microsoft.com/office/drawing/2014/main" val="514352727"/>
                    </a:ext>
                  </a:extLst>
                </a:gridCol>
                <a:gridCol w="1733868">
                  <a:extLst>
                    <a:ext uri="{9D8B030D-6E8A-4147-A177-3AD203B41FA5}">
                      <a16:colId xmlns:a16="http://schemas.microsoft.com/office/drawing/2014/main" val="3776570640"/>
                    </a:ext>
                  </a:extLst>
                </a:gridCol>
                <a:gridCol w="1733868">
                  <a:extLst>
                    <a:ext uri="{9D8B030D-6E8A-4147-A177-3AD203B41FA5}">
                      <a16:colId xmlns:a16="http://schemas.microsoft.com/office/drawing/2014/main" val="3173115255"/>
                    </a:ext>
                  </a:extLst>
                </a:gridCol>
                <a:gridCol w="1733868">
                  <a:extLst>
                    <a:ext uri="{9D8B030D-6E8A-4147-A177-3AD203B41FA5}">
                      <a16:colId xmlns:a16="http://schemas.microsoft.com/office/drawing/2014/main" val="1993496805"/>
                    </a:ext>
                  </a:extLst>
                </a:gridCol>
                <a:gridCol w="2233136">
                  <a:extLst>
                    <a:ext uri="{9D8B030D-6E8A-4147-A177-3AD203B41FA5}">
                      <a16:colId xmlns:a16="http://schemas.microsoft.com/office/drawing/2014/main" val="2642993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Student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First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Last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Telephone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875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1050321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Bloggs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0775864117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j.bloggs@gmail.com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40900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B1BB6BF2-661D-A547-997F-8D51DBC2DBE3}"/>
              </a:ext>
            </a:extLst>
          </p:cNvPr>
          <p:cNvSpPr/>
          <p:nvPr/>
        </p:nvSpPr>
        <p:spPr>
          <a:xfrm>
            <a:off x="3500438" y="2687320"/>
            <a:ext cx="1728787" cy="7416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9090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B4F03-0DA0-8544-AB04-930623D29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E0985-8F79-A645-99A5-84DD7DA69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Databases store data in an organised format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Data about one thing or person is called a record </a:t>
            </a:r>
          </a:p>
          <a:p>
            <a:r>
              <a:rPr lang="en-GB" dirty="0"/>
              <a:t>A record stores different pieces of information in fields (columns)</a:t>
            </a:r>
          </a:p>
          <a:p>
            <a:r>
              <a:rPr lang="en-GB" dirty="0"/>
              <a:t>Databases contain a </a:t>
            </a:r>
            <a:r>
              <a:rPr lang="en-GB" dirty="0">
                <a:solidFill>
                  <a:srgbClr val="FF0000"/>
                </a:solidFill>
              </a:rPr>
              <a:t>key field </a:t>
            </a:r>
            <a:r>
              <a:rPr lang="en-GB" dirty="0"/>
              <a:t>which is a unique identifier for each record</a:t>
            </a:r>
          </a:p>
          <a:p>
            <a:pPr marL="0" indent="0">
              <a:buNone/>
            </a:pPr>
            <a:endParaRPr lang="en-GB" b="1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9B68FDBB-0DD0-0944-AE1D-94D9D4F4BBB2}"/>
              </a:ext>
            </a:extLst>
          </p:cNvPr>
          <p:cNvGraphicFramePr>
            <a:graphicFrameLocks noGrp="1"/>
          </p:cNvGraphicFramePr>
          <p:nvPr/>
        </p:nvGraphicFramePr>
        <p:xfrm>
          <a:off x="1761330" y="2687320"/>
          <a:ext cx="916860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3868">
                  <a:extLst>
                    <a:ext uri="{9D8B030D-6E8A-4147-A177-3AD203B41FA5}">
                      <a16:colId xmlns:a16="http://schemas.microsoft.com/office/drawing/2014/main" val="514352727"/>
                    </a:ext>
                  </a:extLst>
                </a:gridCol>
                <a:gridCol w="1733868">
                  <a:extLst>
                    <a:ext uri="{9D8B030D-6E8A-4147-A177-3AD203B41FA5}">
                      <a16:colId xmlns:a16="http://schemas.microsoft.com/office/drawing/2014/main" val="3776570640"/>
                    </a:ext>
                  </a:extLst>
                </a:gridCol>
                <a:gridCol w="1733868">
                  <a:extLst>
                    <a:ext uri="{9D8B030D-6E8A-4147-A177-3AD203B41FA5}">
                      <a16:colId xmlns:a16="http://schemas.microsoft.com/office/drawing/2014/main" val="3173115255"/>
                    </a:ext>
                  </a:extLst>
                </a:gridCol>
                <a:gridCol w="1733868">
                  <a:extLst>
                    <a:ext uri="{9D8B030D-6E8A-4147-A177-3AD203B41FA5}">
                      <a16:colId xmlns:a16="http://schemas.microsoft.com/office/drawing/2014/main" val="1993496805"/>
                    </a:ext>
                  </a:extLst>
                </a:gridCol>
                <a:gridCol w="2233136">
                  <a:extLst>
                    <a:ext uri="{9D8B030D-6E8A-4147-A177-3AD203B41FA5}">
                      <a16:colId xmlns:a16="http://schemas.microsoft.com/office/drawing/2014/main" val="2642993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Student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First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Last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Telephone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875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1050321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Bloggs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0775864117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j.bloggs@gmail.com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40900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B1BB6BF2-661D-A547-997F-8D51DBC2DBE3}"/>
              </a:ext>
            </a:extLst>
          </p:cNvPr>
          <p:cNvSpPr/>
          <p:nvPr/>
        </p:nvSpPr>
        <p:spPr>
          <a:xfrm>
            <a:off x="1761330" y="2687320"/>
            <a:ext cx="1728787" cy="7416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1377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B4F03-0DA0-8544-AB04-930623D29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Relational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E0985-8F79-A645-99A5-84DD7DA69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Relational databases have more than table and the tables are linked by key fields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95264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B4F03-0DA0-8544-AB04-930623D29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Relational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E0985-8F79-A645-99A5-84DD7DA69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Relational databases have more than table and the tables are linked by key fields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b="1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9B68FDBB-0DD0-0944-AE1D-94D9D4F4BBB2}"/>
              </a:ext>
            </a:extLst>
          </p:cNvPr>
          <p:cNvGraphicFramePr>
            <a:graphicFrameLocks noGrp="1"/>
          </p:cNvGraphicFramePr>
          <p:nvPr/>
        </p:nvGraphicFramePr>
        <p:xfrm>
          <a:off x="1511696" y="3058160"/>
          <a:ext cx="916860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3868">
                  <a:extLst>
                    <a:ext uri="{9D8B030D-6E8A-4147-A177-3AD203B41FA5}">
                      <a16:colId xmlns:a16="http://schemas.microsoft.com/office/drawing/2014/main" val="514352727"/>
                    </a:ext>
                  </a:extLst>
                </a:gridCol>
                <a:gridCol w="1733868">
                  <a:extLst>
                    <a:ext uri="{9D8B030D-6E8A-4147-A177-3AD203B41FA5}">
                      <a16:colId xmlns:a16="http://schemas.microsoft.com/office/drawing/2014/main" val="3776570640"/>
                    </a:ext>
                  </a:extLst>
                </a:gridCol>
                <a:gridCol w="1733868">
                  <a:extLst>
                    <a:ext uri="{9D8B030D-6E8A-4147-A177-3AD203B41FA5}">
                      <a16:colId xmlns:a16="http://schemas.microsoft.com/office/drawing/2014/main" val="3173115255"/>
                    </a:ext>
                  </a:extLst>
                </a:gridCol>
                <a:gridCol w="1733868">
                  <a:extLst>
                    <a:ext uri="{9D8B030D-6E8A-4147-A177-3AD203B41FA5}">
                      <a16:colId xmlns:a16="http://schemas.microsoft.com/office/drawing/2014/main" val="1993496805"/>
                    </a:ext>
                  </a:extLst>
                </a:gridCol>
                <a:gridCol w="2233136">
                  <a:extLst>
                    <a:ext uri="{9D8B030D-6E8A-4147-A177-3AD203B41FA5}">
                      <a16:colId xmlns:a16="http://schemas.microsoft.com/office/drawing/2014/main" val="2642993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Student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First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Last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Telephone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875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1050321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Bloggs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0775864117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j.bloggs@gmail.com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409000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A5F072D-94B5-D14D-8410-D19426693CBC}"/>
              </a:ext>
            </a:extLst>
          </p:cNvPr>
          <p:cNvGraphicFramePr>
            <a:graphicFrameLocks noGrp="1"/>
          </p:cNvGraphicFramePr>
          <p:nvPr/>
        </p:nvGraphicFramePr>
        <p:xfrm>
          <a:off x="1511695" y="4477861"/>
          <a:ext cx="577492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4976">
                  <a:extLst>
                    <a:ext uri="{9D8B030D-6E8A-4147-A177-3AD203B41FA5}">
                      <a16:colId xmlns:a16="http://schemas.microsoft.com/office/drawing/2014/main" val="514352727"/>
                    </a:ext>
                  </a:extLst>
                </a:gridCol>
                <a:gridCol w="1924976">
                  <a:extLst>
                    <a:ext uri="{9D8B030D-6E8A-4147-A177-3AD203B41FA5}">
                      <a16:colId xmlns:a16="http://schemas.microsoft.com/office/drawing/2014/main" val="3776570640"/>
                    </a:ext>
                  </a:extLst>
                </a:gridCol>
                <a:gridCol w="1924976">
                  <a:extLst>
                    <a:ext uri="{9D8B030D-6E8A-4147-A177-3AD203B41FA5}">
                      <a16:colId xmlns:a16="http://schemas.microsoft.com/office/drawing/2014/main" val="3173115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Book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Author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875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111111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Of Mice and 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George Orwell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40900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D10833F-6115-B644-A65B-2B5C3ED34539}"/>
              </a:ext>
            </a:extLst>
          </p:cNvPr>
          <p:cNvGraphicFramePr>
            <a:graphicFrameLocks noGrp="1"/>
          </p:cNvGraphicFramePr>
          <p:nvPr/>
        </p:nvGraphicFramePr>
        <p:xfrm>
          <a:off x="1511695" y="5897562"/>
          <a:ext cx="577492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4976">
                  <a:extLst>
                    <a:ext uri="{9D8B030D-6E8A-4147-A177-3AD203B41FA5}">
                      <a16:colId xmlns:a16="http://schemas.microsoft.com/office/drawing/2014/main" val="514352727"/>
                    </a:ext>
                  </a:extLst>
                </a:gridCol>
                <a:gridCol w="1924976">
                  <a:extLst>
                    <a:ext uri="{9D8B030D-6E8A-4147-A177-3AD203B41FA5}">
                      <a16:colId xmlns:a16="http://schemas.microsoft.com/office/drawing/2014/main" val="3776570640"/>
                    </a:ext>
                  </a:extLst>
                </a:gridCol>
                <a:gridCol w="1924976">
                  <a:extLst>
                    <a:ext uri="{9D8B030D-6E8A-4147-A177-3AD203B41FA5}">
                      <a16:colId xmlns:a16="http://schemas.microsoft.com/office/drawing/2014/main" val="3173115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Book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Student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Due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875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111111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1050321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01/01/2042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40900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C3DC287-0F85-F84E-9265-5755C3E3365F}"/>
              </a:ext>
            </a:extLst>
          </p:cNvPr>
          <p:cNvSpPr txBox="1"/>
          <p:nvPr/>
        </p:nvSpPr>
        <p:spPr>
          <a:xfrm>
            <a:off x="0" y="3244334"/>
            <a:ext cx="1585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Student record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4D3CC6-BFD3-3A4D-A06A-9140BD008E7D}"/>
              </a:ext>
            </a:extLst>
          </p:cNvPr>
          <p:cNvSpPr txBox="1"/>
          <p:nvPr/>
        </p:nvSpPr>
        <p:spPr>
          <a:xfrm>
            <a:off x="265586" y="4572456"/>
            <a:ext cx="131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Book record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F5C1E5-1D0F-8148-B5CB-5AEE111136A8}"/>
              </a:ext>
            </a:extLst>
          </p:cNvPr>
          <p:cNvSpPr txBox="1"/>
          <p:nvPr/>
        </p:nvSpPr>
        <p:spPr>
          <a:xfrm>
            <a:off x="265586" y="6083021"/>
            <a:ext cx="1298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Loan record</a:t>
            </a:r>
          </a:p>
        </p:txBody>
      </p:sp>
    </p:spTree>
    <p:extLst>
      <p:ext uri="{BB962C8B-B14F-4D97-AF65-F5344CB8AC3E}">
        <p14:creationId xmlns:p14="http://schemas.microsoft.com/office/powerpoint/2010/main" val="3790060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669</Words>
  <Application>Microsoft Macintosh PowerPoint</Application>
  <PresentationFormat>Widescreen</PresentationFormat>
  <Paragraphs>196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Relational databases and structured query language</vt:lpstr>
      <vt:lpstr>Basics of SQL</vt:lpstr>
      <vt:lpstr>ILO’s</vt:lpstr>
      <vt:lpstr>Databases</vt:lpstr>
      <vt:lpstr>Databases</vt:lpstr>
      <vt:lpstr>Databases</vt:lpstr>
      <vt:lpstr>Databases</vt:lpstr>
      <vt:lpstr>Relational Databases</vt:lpstr>
      <vt:lpstr>Relational Databases</vt:lpstr>
      <vt:lpstr>Relational Databases</vt:lpstr>
      <vt:lpstr>Relational Databases</vt:lpstr>
      <vt:lpstr>Advantages</vt:lpstr>
      <vt:lpstr>ILO’s</vt:lpstr>
      <vt:lpstr>Exercises</vt:lpstr>
      <vt:lpstr>SQL “Coding”</vt:lpstr>
      <vt:lpstr>ILO’s</vt:lpstr>
      <vt:lpstr>SQL</vt:lpstr>
      <vt:lpstr>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databases and search query language</dc:title>
  <dc:creator>Harry Chown</dc:creator>
  <cp:lastModifiedBy>Harry Chown</cp:lastModifiedBy>
  <cp:revision>2</cp:revision>
  <dcterms:created xsi:type="dcterms:W3CDTF">2023-04-27T08:21:45Z</dcterms:created>
  <dcterms:modified xsi:type="dcterms:W3CDTF">2023-04-27T09:01:26Z</dcterms:modified>
</cp:coreProperties>
</file>