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 snapToObjects="1">
      <p:cViewPr>
        <p:scale>
          <a:sx n="121" d="100"/>
          <a:sy n="121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143C-F9BA-E948-BA8C-434262E8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DDC1-3912-0348-803B-ADC91AEE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E358-4C18-0D45-BD20-88B2136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6AE1-8676-3947-8F85-14609EF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F413-3B79-534C-912E-8EBA36C9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AEE-B4CF-7B43-8945-1D0FEDA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271D-94CE-2940-ABD9-3893AC5E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C487-EE71-6545-A3B9-34CAEF6E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7273-F479-1E46-A057-9C163630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96FE-56C4-6849-98EF-655CAA55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7E895-B57F-C143-88E0-3CFAE183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4CE2B-4C31-B54F-A9A4-BD06F44C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2125-1D34-4842-B92A-D48940B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CD0-0D36-0849-8D59-163A3A98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9612-53CA-3C46-A2D5-4716C3F1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00BA-9F18-0549-9238-734B2F7B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EDAB-8249-B942-A900-2695CDEF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DCD1-89D6-8A4F-AC97-06DE304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65E2-3DBE-894C-A40E-CBF2785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8E3F-DA6D-264A-9D17-8726A44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C37-3747-124B-9BD6-E78699AC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4FB7-9B25-884C-AA9C-F2EF4B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D335-9FD0-BF45-9E17-2F60A7B8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579-37EE-A14E-A496-A83712C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D67E-B17D-6C46-B989-DA148EE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DF9-07A9-8748-8038-5F9E03D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D02-5B08-C34E-9411-79AEA8B0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71D6-DBA5-7540-9E24-579F302A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A674-DE69-3141-91F7-F75EC4B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98BB-7FCF-CC4C-969D-7E984CA0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D896-73C1-BE4D-B9E8-06D8A49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0DD-B73F-9046-9F1A-B094E58B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F76F-51EE-9049-851C-B42BBEA5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06DC-FEFC-6143-A9EA-01EB7C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01736-ABCE-6446-8398-C3D04D0C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65A3-4A09-4D42-A763-33252BFF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DC416-280B-2D48-A8A4-37A9638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9A7E-0471-754B-BE1F-E4E4DBD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2A7A6-07E2-C34B-96D8-03A40720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358-1C72-5F4E-9BFA-8A8631BA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F026-8CA9-7E4F-BF8D-BAF80758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E086-11F3-7D45-86B1-EE8B7914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0B5B-B1D9-844E-AC33-77734E4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36718-D62C-DD41-B772-25EFF3CA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55BD2-4DB6-E240-AF2F-734DAD96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8626-98AB-DD42-84D0-FCA13D0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6ABB-28A0-DF49-9FEF-AF6E4826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F50D-4779-634C-B271-0700486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7816-7143-104D-A85B-8F509E0D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70C2-CF53-C84D-825A-CA8FC7E9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C8339-F741-9A41-8214-478C8216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6458-5DD3-FF4A-89FF-01F828E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5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E11E-87A6-F64D-8EDE-5857E340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F5A4-9E95-9E40-ACB0-A3405A039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35701-E87A-C442-B8AB-F7C42CC4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7A276-FA20-6442-B6CB-871575A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3030-6142-9547-A3D9-D39B481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F16E-0C49-FB49-BEE2-B8C027D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B5DD0-B1B6-E648-9A36-AE513B49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FDA3-0C6D-1D4F-9B40-D9E28B84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BF24-5216-8741-AD16-7EB4E138C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0FF8-3E83-014A-9E6B-B1917C2BF22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658D-1C4C-A642-8029-3C605B5D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124-FD65-7341-80E4-2B844203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B7D8-14B5-5C4D-8D6A-B9AD881EB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C376-220C-8E49-A59F-BC29A677D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Fundamentals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6E1B-6114-CD4C-A0A0-ED65D96FA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103346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176D0-F920-EC4D-B4FC-FB14A5AF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996950"/>
            <a:ext cx="8445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B549-862E-0E40-84DD-C2BD84CB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AC31-6ABB-444F-A875-5BFA1B59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>
                <a:solidFill>
                  <a:srgbClr val="231F20"/>
                </a:solidFill>
                <a:effectLst/>
              </a:rPr>
              <a:t>Computers work by processing and manipulating numbers</a:t>
            </a:r>
          </a:p>
          <a:p>
            <a:r>
              <a:rPr lang="en-GB" sz="1800" dirty="0">
                <a:solidFill>
                  <a:srgbClr val="231F20"/>
                </a:solidFill>
              </a:rPr>
              <a:t>Whole numbers and decimals are represented differently inside the machine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Integers are whole numbers represented as binary values</a:t>
            </a:r>
          </a:p>
          <a:p>
            <a:r>
              <a:rPr lang="en-GB" sz="1800" dirty="0">
                <a:solidFill>
                  <a:srgbClr val="231F20"/>
                </a:solidFill>
              </a:rPr>
              <a:t>Floating point numbers have a fractional part, consist of two components: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  <a:effectLst/>
              </a:rPr>
              <a:t>The main number and fractional parts, each is a binary number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The number data type can affect the type of calculations that can be performed in a program</a:t>
            </a:r>
            <a:endParaRPr lang="en-GB" sz="1800" dirty="0">
              <a:solidFill>
                <a:srgbClr val="231F20"/>
              </a:solidFill>
            </a:endParaRP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Adding numbers example 3+3</a:t>
            </a:r>
            <a:r>
              <a:rPr lang="en-GB" sz="1800" dirty="0">
                <a:solidFill>
                  <a:srgbClr val="231F20"/>
                </a:solidFill>
              </a:rPr>
              <a:t>=6(int) but 2.5+3.5=6.0(float)</a:t>
            </a:r>
            <a:endParaRPr lang="en-GB" sz="1800" dirty="0">
              <a:solidFill>
                <a:srgbClr val="231F20"/>
              </a:solidFill>
              <a:effectLst/>
            </a:endParaRPr>
          </a:p>
          <a:p>
            <a:pPr marL="0" indent="0">
              <a:buNone/>
            </a:pPr>
            <a:endParaRPr lang="en-GB" sz="1800" dirty="0">
              <a:solidFill>
                <a:srgbClr val="231F2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82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A28E-1F95-D840-A230-856237F5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DB89-B9E4-B440-8370-ABF239CE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GB" sz="1800" dirty="0">
                <a:solidFill>
                  <a:srgbClr val="231F20"/>
                </a:solidFill>
              </a:rPr>
              <a:t>Letters, digits and punctuation marks are characters</a:t>
            </a:r>
          </a:p>
          <a:p>
            <a:pPr algn="l"/>
            <a:r>
              <a:rPr lang="en-GB" sz="1800" i="0" u="none" strike="noStrike" dirty="0">
                <a:solidFill>
                  <a:srgbClr val="231F20"/>
                </a:solidFill>
                <a:effectLst/>
              </a:rPr>
              <a:t>There are also sets of invisible characters too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</a:rPr>
              <a:t>\t tab</a:t>
            </a:r>
          </a:p>
          <a:p>
            <a:pPr lvl="1"/>
            <a:r>
              <a:rPr lang="en-GB" sz="1400" i="0" u="none" strike="noStrike" dirty="0">
                <a:solidFill>
                  <a:srgbClr val="231F20"/>
                </a:solidFill>
                <a:effectLst/>
              </a:rPr>
              <a:t>\n carriage-return (newline)</a:t>
            </a:r>
          </a:p>
          <a:p>
            <a:pPr lvl="1"/>
            <a:r>
              <a:rPr lang="en-GB" sz="1400" i="0" u="none" strike="noStrike" dirty="0">
                <a:solidFill>
                  <a:srgbClr val="231F20"/>
                </a:solidFill>
                <a:effectLst/>
              </a:rPr>
              <a:t>” “ space</a:t>
            </a:r>
          </a:p>
          <a:p>
            <a:r>
              <a:rPr lang="en-GB" sz="1800" dirty="0">
                <a:solidFill>
                  <a:srgbClr val="231F20"/>
                </a:solidFill>
              </a:rPr>
              <a:t>Each value represents a single character from a predefined set such as ASCII or Unicode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Each </a:t>
            </a:r>
            <a:r>
              <a:rPr lang="en-GB" sz="1800" dirty="0">
                <a:solidFill>
                  <a:srgbClr val="231F20"/>
                </a:solidFill>
              </a:rPr>
              <a:t>character has its own binary pattern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String is</a:t>
            </a:r>
            <a:r>
              <a:rPr lang="en-GB" sz="1800" dirty="0">
                <a:solidFill>
                  <a:srgbClr val="231F20"/>
                </a:solidFill>
              </a:rPr>
              <a:t> an ordered sequence of characters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There are also empty strings too (used for </a:t>
            </a:r>
            <a:r>
              <a:rPr lang="en-GB" sz="1800" dirty="0">
                <a:solidFill>
                  <a:srgbClr val="231F20"/>
                </a:solidFill>
              </a:rPr>
              <a:t>unfilled forms)</a:t>
            </a:r>
          </a:p>
          <a:p>
            <a:r>
              <a:rPr lang="en-GB" sz="1800" dirty="0">
                <a:solidFill>
                  <a:srgbClr val="231F20"/>
                </a:solidFill>
              </a:rPr>
              <a:t>String can be a constant or variable (keyboard input) – show an example of this</a:t>
            </a:r>
          </a:p>
          <a:p>
            <a:r>
              <a:rPr lang="en-GB" sz="1800" dirty="0">
                <a:solidFill>
                  <a:srgbClr val="231F20"/>
                </a:solidFill>
              </a:rPr>
              <a:t>How do we define a string? Quotation marks</a:t>
            </a:r>
            <a:endParaRPr lang="en-GB" sz="1800" dirty="0">
              <a:solidFill>
                <a:srgbClr val="231F20"/>
              </a:solidFill>
              <a:effectLst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231F20"/>
                </a:solidFill>
                <a:effectLst/>
              </a:rPr>
              <a:t>A string can be a </a:t>
            </a:r>
            <a:r>
              <a:rPr lang="en-GB" sz="1800" b="1" u="sng" dirty="0">
                <a:solidFill>
                  <a:srgbClr val="231F20"/>
                </a:solidFill>
                <a:effectLst/>
              </a:rPr>
              <a:t>constant</a:t>
            </a:r>
            <a:r>
              <a:rPr lang="en-GB" sz="1800" dirty="0">
                <a:solidFill>
                  <a:srgbClr val="231F20"/>
                </a:solidFill>
                <a:effectLst/>
              </a:rPr>
              <a:t> or </a:t>
            </a:r>
            <a:r>
              <a:rPr lang="en-GB" sz="1800" b="1" u="sng" dirty="0">
                <a:solidFill>
                  <a:srgbClr val="231F20"/>
                </a:solidFill>
                <a:effectLst/>
              </a:rPr>
              <a:t>variable</a:t>
            </a:r>
            <a:r>
              <a:rPr lang="en-GB" sz="1800" dirty="0">
                <a:solidFill>
                  <a:srgbClr val="231F20"/>
                </a:solidFill>
                <a:effectLst/>
              </a:rPr>
              <a:t>. If it is a constant, it is usually written as a sequence of characters enclosed in single or double quotation marks, </a:t>
            </a:r>
            <a:r>
              <a:rPr lang="en-GB" sz="1800" dirty="0" err="1">
                <a:solidFill>
                  <a:srgbClr val="231F20"/>
                </a:solidFill>
                <a:effectLst/>
              </a:rPr>
              <a:t>ie</a:t>
            </a:r>
            <a:r>
              <a:rPr lang="en-GB" sz="1800" dirty="0">
                <a:solidFill>
                  <a:srgbClr val="231F20"/>
                </a:solidFill>
                <a:effectLst/>
              </a:rPr>
              <a:t> 'hello' or "hello".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710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5923-E2CF-7946-B316-F6BC664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0A03-AE29-EE42-A312-115D85C2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>
                <a:solidFill>
                  <a:srgbClr val="231F20"/>
                </a:solidFill>
              </a:rPr>
              <a:t>Variables can be changed by the user or program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Data values are held in memory (what memory is used? RAM)</a:t>
            </a:r>
          </a:p>
          <a:p>
            <a:r>
              <a:rPr lang="en-GB" sz="1800" dirty="0">
                <a:solidFill>
                  <a:srgbClr val="231F20"/>
                </a:solidFill>
              </a:rPr>
              <a:t>Constants stay the same every time a program is executed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  <a:effectLst/>
              </a:rPr>
              <a:t>Literal constants are fixed into source code (Taxi fare rates)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</a:rPr>
              <a:t>Named constants are values where a name is defined to be used instead of a literal constant (Labelling the rates)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  <a:effectLst/>
              </a:rPr>
              <a:t>What are some examples?</a:t>
            </a:r>
          </a:p>
          <a:p>
            <a:r>
              <a:rPr lang="en-GB" sz="1800" dirty="0">
                <a:solidFill>
                  <a:srgbClr val="231F20"/>
                </a:solidFill>
              </a:rPr>
              <a:t>Variables change when the user is asked a question or during </a:t>
            </a:r>
            <a:r>
              <a:rPr lang="en-GB" sz="1800" dirty="0" err="1">
                <a:solidFill>
                  <a:srgbClr val="231F20"/>
                </a:solidFill>
              </a:rPr>
              <a:t>exectution</a:t>
            </a:r>
            <a:endParaRPr lang="en-GB" sz="1800" dirty="0">
              <a:solidFill>
                <a:srgbClr val="231F20"/>
              </a:solidFill>
            </a:endParaRPr>
          </a:p>
          <a:p>
            <a:pPr lvl="1"/>
            <a:r>
              <a:rPr lang="en-GB" sz="1400" dirty="0">
                <a:solidFill>
                  <a:srgbClr val="231F20"/>
                </a:solidFill>
                <a:effectLst/>
              </a:rPr>
              <a:t>Variable</a:t>
            </a:r>
            <a:r>
              <a:rPr lang="en-GB" sz="1400" dirty="0">
                <a:solidFill>
                  <a:srgbClr val="231F20"/>
                </a:solidFill>
              </a:rPr>
              <a:t>s are a memory location with an associated name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  <a:effectLst/>
              </a:rPr>
              <a:t>Hold</a:t>
            </a:r>
            <a:r>
              <a:rPr lang="en-GB" sz="1400" dirty="0">
                <a:solidFill>
                  <a:srgbClr val="231F20"/>
                </a:solidFill>
              </a:rPr>
              <a:t>s data at that point	</a:t>
            </a:r>
          </a:p>
          <a:p>
            <a:pPr lvl="1"/>
            <a:r>
              <a:rPr lang="en-GB" sz="1400" dirty="0">
                <a:solidFill>
                  <a:srgbClr val="231F20"/>
                </a:solidFill>
              </a:rPr>
              <a:t>What are some examples?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Con</a:t>
            </a:r>
            <a:r>
              <a:rPr lang="en-GB" sz="1800" dirty="0">
                <a:solidFill>
                  <a:srgbClr val="231F20"/>
                </a:solidFill>
              </a:rPr>
              <a:t>tent and organisation of a computers memory is not fixed and the content of the memory location is copied when the variable is read</a:t>
            </a:r>
            <a:endParaRPr lang="en-GB" sz="1800" dirty="0">
              <a:solidFill>
                <a:srgbClr val="231F20"/>
              </a:solidFill>
              <a:effectLst/>
            </a:endParaRPr>
          </a:p>
          <a:p>
            <a:endParaRPr lang="en-GB" sz="1800" dirty="0">
              <a:solidFill>
                <a:srgbClr val="231F20"/>
              </a:solidFill>
              <a:effectLst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6311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15A-0330-4147-A323-F027B8B5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Assignment, scope and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C1A7-B57E-B444-A4C4-286BFD8C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>
                <a:solidFill>
                  <a:srgbClr val="231F20"/>
                </a:solidFill>
                <a:effectLst/>
              </a:rPr>
              <a:t>To change the data value </a:t>
            </a:r>
            <a:r>
              <a:rPr lang="en-GB" sz="1800" dirty="0">
                <a:solidFill>
                  <a:srgbClr val="231F20"/>
                </a:solidFill>
              </a:rPr>
              <a:t>stored in a variable you use an operation called assignment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  <a:effectLst/>
              </a:rPr>
              <a:t>This causes the value to be copied into a mem</a:t>
            </a:r>
            <a:r>
              <a:rPr lang="en-GB" sz="1800" dirty="0">
                <a:solidFill>
                  <a:srgbClr val="231F20"/>
                </a:solidFill>
              </a:rPr>
              <a:t>ory location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  <a:effectLst/>
              </a:rPr>
              <a:t>Different values may be assigne</a:t>
            </a:r>
            <a:r>
              <a:rPr lang="en-GB" sz="1800" dirty="0">
                <a:solidFill>
                  <a:srgbClr val="231F20"/>
                </a:solidFill>
              </a:rPr>
              <a:t>d to a variable at different times during program execution (overwrites)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</a:rPr>
              <a:t>Equals sign</a:t>
            </a:r>
          </a:p>
          <a:p>
            <a:r>
              <a:rPr lang="en-GB" sz="2200" dirty="0">
                <a:solidFill>
                  <a:srgbClr val="231F20"/>
                </a:solidFill>
              </a:rPr>
              <a:t>Scope of a variable can be local or global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  <a:effectLst/>
              </a:rPr>
              <a:t>Local variables work within a loop, procedure or class they are created in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</a:rPr>
              <a:t>Global variables can be accessed from any point in a program</a:t>
            </a:r>
          </a:p>
          <a:p>
            <a:r>
              <a:rPr lang="en-GB" sz="2200" dirty="0">
                <a:solidFill>
                  <a:srgbClr val="231F20"/>
                </a:solidFill>
                <a:effectLst/>
              </a:rPr>
              <a:t>Declaring a name for a variable states what the data type will be and where it will be stored in memory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</a:rPr>
              <a:t>Information about named constants and variables is given by declarations</a:t>
            </a:r>
          </a:p>
          <a:p>
            <a:pPr lvl="1"/>
            <a:r>
              <a:rPr lang="en-GB" sz="1800" dirty="0">
                <a:solidFill>
                  <a:srgbClr val="231F20"/>
                </a:solidFill>
                <a:effectLst/>
              </a:rPr>
              <a:t>Sections of program code that define the names that will be used for variables and what kind of data each of them will hold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416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Algorithms are a set of step-by-step instructions to perform a task</a:t>
            </a:r>
          </a:p>
          <a:p>
            <a:r>
              <a:rPr lang="en-GB" sz="2000" dirty="0"/>
              <a:t>They are similar to recipes in cookbooks or engineering plans</a:t>
            </a:r>
          </a:p>
          <a:p>
            <a:r>
              <a:rPr lang="en-GB" sz="2000" dirty="0"/>
              <a:t>Input – ingredients</a:t>
            </a:r>
          </a:p>
          <a:p>
            <a:r>
              <a:rPr lang="en-GB" sz="2000" dirty="0"/>
              <a:t>Process – recipe</a:t>
            </a:r>
          </a:p>
          <a:p>
            <a:r>
              <a:rPr lang="en-GB" sz="2000" dirty="0"/>
              <a:t>Output – dish</a:t>
            </a:r>
          </a:p>
          <a:p>
            <a:r>
              <a:rPr lang="en-GB" sz="2000" dirty="0"/>
              <a:t>Uses of algorithms:</a:t>
            </a:r>
          </a:p>
          <a:p>
            <a:pPr lvl="1"/>
            <a:r>
              <a:rPr lang="en-GB" sz="2000" dirty="0"/>
              <a:t>PageRank (Google search)</a:t>
            </a:r>
          </a:p>
          <a:p>
            <a:pPr lvl="1"/>
            <a:r>
              <a:rPr lang="en-GB" sz="2000" dirty="0"/>
              <a:t>Weather forecasting</a:t>
            </a:r>
          </a:p>
          <a:p>
            <a:r>
              <a:rPr lang="en-GB" sz="2000" dirty="0"/>
              <a:t>Why are algorithms good?</a:t>
            </a:r>
          </a:p>
          <a:p>
            <a:pPr lvl="1"/>
            <a:r>
              <a:rPr lang="en-GB" sz="2000" dirty="0"/>
              <a:t>Fast</a:t>
            </a:r>
          </a:p>
          <a:p>
            <a:pPr lvl="1"/>
            <a:r>
              <a:rPr lang="en-GB" sz="2000" dirty="0"/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18814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588" cy="4351338"/>
          </a:xfrm>
        </p:spPr>
        <p:txBody>
          <a:bodyPr>
            <a:normAutofit/>
          </a:bodyPr>
          <a:lstStyle/>
          <a:p>
            <a:r>
              <a:rPr lang="en-GB" sz="2000" dirty="0"/>
              <a:t>Programs can be an algorithm or a set of algorithms</a:t>
            </a:r>
          </a:p>
          <a:p>
            <a:r>
              <a:rPr lang="en-GB" sz="2000" dirty="0"/>
              <a:t>Design an algorithm in flowchart format</a:t>
            </a:r>
          </a:p>
          <a:p>
            <a:r>
              <a:rPr lang="en-GB" sz="2000" dirty="0"/>
              <a:t>Algorithms have values called variables that get saved to memory</a:t>
            </a:r>
          </a:p>
          <a:p>
            <a:r>
              <a:rPr lang="en-GB" sz="2000" dirty="0"/>
              <a:t>Convert the flowchart into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9A4AC-470D-5F4E-BA27-567EB40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88" y="1983400"/>
            <a:ext cx="4672012" cy="2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7BE0C3-FCCB-9B40-B6C1-8874B602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0"/>
            <a:ext cx="754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Writing algorithms in plain English</a:t>
            </a:r>
          </a:p>
          <a:p>
            <a:r>
              <a:rPr lang="en-GB" sz="2000" dirty="0"/>
              <a:t>Why?</a:t>
            </a:r>
          </a:p>
          <a:p>
            <a:pPr lvl="1"/>
            <a:r>
              <a:rPr lang="en-GB" sz="1600" dirty="0"/>
              <a:t>Forms a plan for your code</a:t>
            </a:r>
          </a:p>
          <a:p>
            <a:pPr lvl="1"/>
            <a:r>
              <a:rPr lang="en-GB" sz="1600" dirty="0"/>
              <a:t>Good way of sharing ideas with people</a:t>
            </a:r>
          </a:p>
          <a:p>
            <a:r>
              <a:rPr lang="en-GB" sz="2000" dirty="0"/>
              <a:t>Important features:</a:t>
            </a:r>
          </a:p>
          <a:p>
            <a:pPr lvl="1"/>
            <a:r>
              <a:rPr lang="en-GB" sz="1600" dirty="0"/>
              <a:t>Correct</a:t>
            </a:r>
          </a:p>
          <a:p>
            <a:pPr lvl="1"/>
            <a:r>
              <a:rPr lang="en-GB" sz="1600" dirty="0"/>
              <a:t>Understandable</a:t>
            </a:r>
          </a:p>
          <a:p>
            <a:pPr lvl="1"/>
            <a:r>
              <a:rPr lang="en-GB" sz="1600" dirty="0"/>
              <a:t>Clear, not ambiguous</a:t>
            </a:r>
          </a:p>
          <a:p>
            <a:pPr lvl="1"/>
            <a:r>
              <a:rPr lang="en-GB" sz="1600" dirty="0"/>
              <a:t>Can be implemented onto a computer system</a:t>
            </a:r>
          </a:p>
          <a:p>
            <a:r>
              <a:rPr lang="en-GB" sz="2000" dirty="0"/>
              <a:t>Let’s write some</a:t>
            </a:r>
          </a:p>
        </p:txBody>
      </p:sp>
    </p:spTree>
    <p:extLst>
      <p:ext uri="{BB962C8B-B14F-4D97-AF65-F5344CB8AC3E}">
        <p14:creationId xmlns:p14="http://schemas.microsoft.com/office/powerpoint/2010/main" val="25939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Syntax, statements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Syntax = set of rules on how to use a particular language</a:t>
            </a:r>
          </a:p>
          <a:p>
            <a:pPr lvl="1"/>
            <a:r>
              <a:rPr lang="en-GB" sz="1800" dirty="0"/>
              <a:t>Failure to follow these results in an error</a:t>
            </a:r>
          </a:p>
          <a:p>
            <a:r>
              <a:rPr lang="en-GB" sz="2000" dirty="0"/>
              <a:t>Statements = a single action in a computer program</a:t>
            </a:r>
          </a:p>
          <a:p>
            <a:r>
              <a:rPr lang="en-GB" sz="2000" dirty="0"/>
              <a:t>Input data, process data, output data</a:t>
            </a:r>
          </a:p>
          <a:p>
            <a:r>
              <a:rPr lang="en-GB" sz="2000" dirty="0"/>
              <a:t>Expression = used to contain values, operators, processes</a:t>
            </a:r>
          </a:p>
        </p:txBody>
      </p:sp>
    </p:spTree>
    <p:extLst>
      <p:ext uri="{BB962C8B-B14F-4D97-AF65-F5344CB8AC3E}">
        <p14:creationId xmlns:p14="http://schemas.microsoft.com/office/powerpoint/2010/main" val="112945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531-2B42-9F43-AE45-B799BC8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6EA4-5363-1E42-BEE0-C6FC7AD6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>
            <a:noAutofit/>
          </a:bodyPr>
          <a:lstStyle/>
          <a:p>
            <a:pPr algn="l"/>
            <a:r>
              <a:rPr lang="en-GB" sz="1800" dirty="0">
                <a:solidFill>
                  <a:srgbClr val="231F20"/>
                </a:solidFill>
              </a:rPr>
              <a:t>Computer programs collect and process data</a:t>
            </a:r>
            <a:endParaRPr lang="en-GB" sz="1800" i="0" u="none" strike="noStrike" dirty="0">
              <a:solidFill>
                <a:srgbClr val="231F20"/>
              </a:solidFill>
              <a:effectLst/>
            </a:endParaRP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Data that is used in a program is called data values, these influence the sequence of instructions and outputs</a:t>
            </a:r>
          </a:p>
          <a:p>
            <a:r>
              <a:rPr lang="en-GB" sz="1800" dirty="0">
                <a:solidFill>
                  <a:srgbClr val="231F20"/>
                </a:solidFill>
              </a:rPr>
              <a:t>They control: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  <a:effectLst/>
              </a:rPr>
              <a:t>What is done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What is stored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  <a:effectLst/>
              </a:rPr>
              <a:t>What is transmitted to other devices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What is output to the user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Where can we find data values?</a:t>
            </a:r>
            <a:r>
              <a:rPr lang="en-GB" sz="1800" dirty="0">
                <a:solidFill>
                  <a:srgbClr val="231F20"/>
                </a:solidFill>
              </a:rPr>
              <a:t>: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User input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File, database or other piece of software (pipe)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Sent from another computer or device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Collected from a hardware sensor (camera, microphone)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Generated internally (system clock)</a:t>
            </a:r>
          </a:p>
          <a:p>
            <a:pPr lvl="1"/>
            <a:r>
              <a:rPr lang="en-GB" sz="1600" dirty="0">
                <a:solidFill>
                  <a:srgbClr val="231F20"/>
                </a:solidFill>
              </a:rPr>
              <a:t>Mouse movements and button clicks, location and timing</a:t>
            </a:r>
          </a:p>
          <a:p>
            <a:r>
              <a:rPr lang="en-GB" sz="1800" dirty="0">
                <a:solidFill>
                  <a:srgbClr val="231F20"/>
                </a:solidFill>
                <a:effectLst/>
              </a:rPr>
              <a:t>These can the be divide into two categories: variable or fixed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806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B5D7-3488-4544-B0A1-1BBB0097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66FCDF-F7CE-214B-871B-081AF46AF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80243" y="5063561"/>
            <a:ext cx="65" cy="276999"/>
          </a:xfrm>
          <a:prstGeom prst="rect">
            <a:avLst/>
          </a:prstGeom>
          <a:solidFill>
            <a:srgbClr val="E564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iagram to illustrate the classification of data values">
            <a:extLst>
              <a:ext uri="{FF2B5EF4-FFF2-40B4-BE49-F238E27FC236}">
                <a16:creationId xmlns:a16="http://schemas.microsoft.com/office/drawing/2014/main" id="{7047AE7E-B953-AA4F-9F57-538CA6648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600" y="2622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C992F3-2316-5044-93B2-AB29108A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>
            <a:noAutofit/>
          </a:bodyPr>
          <a:lstStyle/>
          <a:p>
            <a:r>
              <a:rPr lang="en-GB" sz="1800" dirty="0"/>
              <a:t>Data is classified into types:</a:t>
            </a:r>
          </a:p>
          <a:p>
            <a:pPr lvl="1"/>
            <a:r>
              <a:rPr lang="en-GB" sz="1400" dirty="0"/>
              <a:t>Whole numbers (integers)</a:t>
            </a:r>
          </a:p>
          <a:p>
            <a:pPr lvl="1"/>
            <a:r>
              <a:rPr lang="en-GB" sz="1400" dirty="0"/>
              <a:t>Characters</a:t>
            </a:r>
          </a:p>
          <a:p>
            <a:r>
              <a:rPr lang="en-GB" sz="1800" dirty="0"/>
              <a:t>Different types of data are represented in different ways inside a computer (537 and “537”)</a:t>
            </a:r>
          </a:p>
          <a:p>
            <a:r>
              <a:rPr lang="en-GB" sz="1800" dirty="0"/>
              <a:t>Need varying amounts of memory</a:t>
            </a:r>
          </a:p>
          <a:p>
            <a:r>
              <a:rPr lang="en-GB" sz="1800" dirty="0"/>
              <a:t>Differ in operations  (give example)</a:t>
            </a:r>
          </a:p>
          <a:p>
            <a:r>
              <a:rPr lang="en-GB" sz="1800" dirty="0"/>
              <a:t>All values represented by the same data type is represented in the same way</a:t>
            </a:r>
          </a:p>
          <a:p>
            <a:r>
              <a:rPr lang="en-GB" sz="1800" dirty="0"/>
              <a:t>The main data types consist of three main hierarchies: numbers, characters or logical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035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8F79D6-D186-CC48-87DA-2DF287233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697403"/>
              </p:ext>
            </p:extLst>
          </p:nvPr>
        </p:nvGraphicFramePr>
        <p:xfrm>
          <a:off x="3022626" y="1552734"/>
          <a:ext cx="6146748" cy="3474720"/>
        </p:xfrm>
        <a:graphic>
          <a:graphicData uri="http://schemas.openxmlformats.org/drawingml/2006/table">
            <a:tbl>
              <a:tblPr/>
              <a:tblGrid>
                <a:gridCol w="2048916">
                  <a:extLst>
                    <a:ext uri="{9D8B030D-6E8A-4147-A177-3AD203B41FA5}">
                      <a16:colId xmlns:a16="http://schemas.microsoft.com/office/drawing/2014/main" val="1569024686"/>
                    </a:ext>
                  </a:extLst>
                </a:gridCol>
                <a:gridCol w="2048916">
                  <a:extLst>
                    <a:ext uri="{9D8B030D-6E8A-4147-A177-3AD203B41FA5}">
                      <a16:colId xmlns:a16="http://schemas.microsoft.com/office/drawing/2014/main" val="3259459270"/>
                    </a:ext>
                  </a:extLst>
                </a:gridCol>
                <a:gridCol w="2048916">
                  <a:extLst>
                    <a:ext uri="{9D8B030D-6E8A-4147-A177-3AD203B41FA5}">
                      <a16:colId xmlns:a16="http://schemas.microsoft.com/office/drawing/2014/main" val="563460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231F20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231F2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231F20"/>
                          </a:solidFill>
                          <a:effectLst/>
                        </a:rPr>
                        <a:t>Size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1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Integer (whole number)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4, 27, 65535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1 to 8 bytes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6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Floating point (decimal number)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231F20"/>
                          </a:solidFill>
                          <a:effectLst/>
                        </a:rPr>
                        <a:t>4.2, 27.4, 5.63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4 to 8 bytes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6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231F20"/>
                          </a:solidFill>
                          <a:effectLst/>
                        </a:rPr>
                        <a:t>a, F, 3, $, £, #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231F20"/>
                          </a:solidFill>
                          <a:effectLst/>
                        </a:rPr>
                        <a:t>1 byte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String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231F20"/>
                          </a:solidFill>
                          <a:effectLst/>
                        </a:rPr>
                        <a:t>abc</a:t>
                      </a:r>
                      <a:r>
                        <a:rPr lang="en-GB" dirty="0">
                          <a:solidFill>
                            <a:srgbClr val="231F20"/>
                          </a:solidFill>
                          <a:effectLst/>
                        </a:rPr>
                        <a:t>, hello world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Limited to the amount that can be stored in main memory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5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231F20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231F20"/>
                          </a:solidFill>
                          <a:effectLst/>
                        </a:rPr>
                        <a:t>1 bit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55184"/>
                  </a:ext>
                </a:extLst>
              </a:tr>
            </a:tbl>
          </a:graphicData>
        </a:graphic>
      </p:graphicFrame>
      <p:sp>
        <p:nvSpPr>
          <p:cNvPr id="6" name="AutoShape 2" descr="Diagram to illustrate the classification of data values">
            <a:extLst>
              <a:ext uri="{FF2B5EF4-FFF2-40B4-BE49-F238E27FC236}">
                <a16:creationId xmlns:a16="http://schemas.microsoft.com/office/drawing/2014/main" id="{7047AE7E-B953-AA4F-9F57-538CA6648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600" y="2622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5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924</Words>
  <Application>Microsoft Macintosh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Fundamentals of Algorithms</vt:lpstr>
      <vt:lpstr>What is an algorithm?</vt:lpstr>
      <vt:lpstr>Designing an algorithm</vt:lpstr>
      <vt:lpstr>PowerPoint Presentation</vt:lpstr>
      <vt:lpstr>Pseudocode</vt:lpstr>
      <vt:lpstr>Syntax, statements and expressions</vt:lpstr>
      <vt:lpstr>Programs and data</vt:lpstr>
      <vt:lpstr>Data types</vt:lpstr>
      <vt:lpstr>PowerPoint Presentation</vt:lpstr>
      <vt:lpstr>PowerPoint Presentation</vt:lpstr>
      <vt:lpstr>Numbers</vt:lpstr>
      <vt:lpstr>Characters and strings</vt:lpstr>
      <vt:lpstr>Constants and variables</vt:lpstr>
      <vt:lpstr>Assignment, scope and declaration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Algorithms</dc:title>
  <dc:creator>Harry Chown</dc:creator>
  <cp:lastModifiedBy>Harry Chown</cp:lastModifiedBy>
  <cp:revision>8</cp:revision>
  <dcterms:created xsi:type="dcterms:W3CDTF">2022-09-14T15:25:52Z</dcterms:created>
  <dcterms:modified xsi:type="dcterms:W3CDTF">2022-09-15T07:13:53Z</dcterms:modified>
</cp:coreProperties>
</file>