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8FD0B0-2289-4F1E-8E25-1CCF57B85B8D}"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101949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FD0B0-2289-4F1E-8E25-1CCF57B85B8D}"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136663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FD0B0-2289-4F1E-8E25-1CCF57B85B8D}"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173832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FD0B0-2289-4F1E-8E25-1CCF57B85B8D}"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388622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FD0B0-2289-4F1E-8E25-1CCF57B85B8D}"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294233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8FD0B0-2289-4F1E-8E25-1CCF57B85B8D}"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87207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8FD0B0-2289-4F1E-8E25-1CCF57B85B8D}" type="datetimeFigureOut">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424824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8FD0B0-2289-4F1E-8E25-1CCF57B85B8D}" type="datetimeFigureOut">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243465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FD0B0-2289-4F1E-8E25-1CCF57B85B8D}" type="datetimeFigureOut">
              <a:rPr lang="en-US" smtClean="0"/>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927601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FD0B0-2289-4F1E-8E25-1CCF57B85B8D}"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202386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FD0B0-2289-4F1E-8E25-1CCF57B85B8D}"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887658-0061-4955-B826-900DB0A2163F}" type="slidenum">
              <a:rPr lang="en-US" smtClean="0"/>
              <a:t>‹#›</a:t>
            </a:fld>
            <a:endParaRPr lang="en-US"/>
          </a:p>
        </p:txBody>
      </p:sp>
    </p:spTree>
    <p:extLst>
      <p:ext uri="{BB962C8B-B14F-4D97-AF65-F5344CB8AC3E}">
        <p14:creationId xmlns:p14="http://schemas.microsoft.com/office/powerpoint/2010/main" val="250738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8FD0B0-2289-4F1E-8E25-1CCF57B85B8D}" type="datetimeFigureOut">
              <a:rPr lang="en-US" smtClean="0"/>
              <a:t>2/28/2020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87658-0061-4955-B826-900DB0A2163F}" type="slidenum">
              <a:rPr lang="en-US" smtClean="0"/>
              <a:t>‹#›</a:t>
            </a:fld>
            <a:endParaRPr lang="en-US"/>
          </a:p>
        </p:txBody>
      </p:sp>
    </p:spTree>
    <p:extLst>
      <p:ext uri="{BB962C8B-B14F-4D97-AF65-F5344CB8AC3E}">
        <p14:creationId xmlns:p14="http://schemas.microsoft.com/office/powerpoint/2010/main" val="238616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600" y="2214563"/>
            <a:ext cx="9144000" cy="2387600"/>
          </a:xfrm>
        </p:spPr>
        <p:txBody>
          <a:bodyPr>
            <a:normAutofit fontScale="90000"/>
          </a:bodyPr>
          <a:lstStyle/>
          <a:p>
            <a:r>
              <a:rPr lang="en-US" b="1" dirty="0">
                <a:solidFill>
                  <a:srgbClr val="FF0000"/>
                </a:solidFill>
              </a:rPr>
              <a:t>Capstone Project - The Battle of Neighborhoods</a:t>
            </a:r>
            <a:br>
              <a:rPr lang="en-US" b="1"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55429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300" y="533400"/>
            <a:ext cx="11417300" cy="4585871"/>
          </a:xfrm>
          <a:prstGeom prst="rect">
            <a:avLst/>
          </a:prstGeom>
        </p:spPr>
        <p:txBody>
          <a:bodyPr wrap="square">
            <a:spAutoFit/>
          </a:bodyPr>
          <a:lstStyle/>
          <a:p>
            <a:r>
              <a:rPr lang="en-US" sz="4000" b="1" i="0" dirty="0" smtClean="0">
                <a:solidFill>
                  <a:srgbClr val="000000"/>
                </a:solidFill>
                <a:effectLst/>
                <a:latin typeface="Helvetica Neue"/>
              </a:rPr>
              <a:t>Introduction</a:t>
            </a:r>
          </a:p>
          <a:p>
            <a:pPr algn="just"/>
            <a:r>
              <a:rPr lang="en-US" sz="2800" b="0" i="0" dirty="0" smtClean="0">
                <a:solidFill>
                  <a:srgbClr val="000000"/>
                </a:solidFill>
                <a:effectLst/>
                <a:latin typeface="Helvetica Neue"/>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2800" b="0" i="0" dirty="0">
              <a:solidFill>
                <a:srgbClr val="000000"/>
              </a:solidFill>
              <a:effectLst/>
              <a:latin typeface="Helvetica Neue"/>
            </a:endParaRPr>
          </a:p>
        </p:txBody>
      </p:sp>
    </p:spTree>
    <p:extLst>
      <p:ext uri="{BB962C8B-B14F-4D97-AF65-F5344CB8AC3E}">
        <p14:creationId xmlns:p14="http://schemas.microsoft.com/office/powerpoint/2010/main" val="58081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66700"/>
            <a:ext cx="11176000" cy="6063198"/>
          </a:xfrm>
          <a:prstGeom prst="rect">
            <a:avLst/>
          </a:prstGeom>
        </p:spPr>
        <p:txBody>
          <a:bodyPr wrap="square">
            <a:spAutoFit/>
          </a:bodyPr>
          <a:lstStyle/>
          <a:p>
            <a:r>
              <a:rPr lang="en-US" sz="2800" b="1" i="0" dirty="0" smtClean="0">
                <a:solidFill>
                  <a:srgbClr val="000000"/>
                </a:solidFill>
                <a:effectLst/>
                <a:latin typeface="Helvetica Neue"/>
              </a:rPr>
              <a:t>Data</a:t>
            </a:r>
          </a:p>
          <a:p>
            <a:pPr algn="just"/>
            <a:r>
              <a:rPr lang="en-US" sz="2400" b="0" i="0" dirty="0" smtClean="0">
                <a:solidFill>
                  <a:srgbClr val="000000"/>
                </a:solidFill>
                <a:effectLst/>
                <a:latin typeface="Helvetica Neue"/>
              </a:rPr>
              <a:t>For this project we need the following data :</a:t>
            </a:r>
          </a:p>
          <a:p>
            <a:pPr>
              <a:buFont typeface="Arial" panose="020B0604020202020204" pitchFamily="34" charset="0"/>
              <a:buChar char="•"/>
            </a:pPr>
            <a:r>
              <a:rPr lang="en-US" sz="2400" b="0" i="0" dirty="0" smtClean="0">
                <a:solidFill>
                  <a:srgbClr val="000000"/>
                </a:solidFill>
                <a:effectLst/>
                <a:latin typeface="Helvetica Neue"/>
              </a:rPr>
              <a:t>New York City data that contains list Boroughs, Neighborhoods along with their latitude and longitude.</a:t>
            </a:r>
          </a:p>
          <a:p>
            <a:pPr marL="742950" lvl="1" indent="-285750">
              <a:buFont typeface="Arial" panose="020B0604020202020204" pitchFamily="34" charset="0"/>
              <a:buChar char="•"/>
            </a:pPr>
            <a:r>
              <a:rPr lang="en-US" sz="2400" b="0" i="0" dirty="0" smtClean="0">
                <a:solidFill>
                  <a:srgbClr val="000000"/>
                </a:solidFill>
                <a:effectLst/>
                <a:latin typeface="Helvetica Neue"/>
              </a:rPr>
              <a:t>Data source : https://cocl.us/new_york_dataset</a:t>
            </a:r>
          </a:p>
          <a:p>
            <a:pPr marL="742950" lvl="1" indent="-285750">
              <a:buFont typeface="Arial" panose="020B0604020202020204" pitchFamily="34" charset="0"/>
              <a:buChar char="•"/>
            </a:pPr>
            <a:r>
              <a:rPr lang="en-US" sz="2400" b="0" i="0" dirty="0" smtClean="0">
                <a:solidFill>
                  <a:srgbClr val="000000"/>
                </a:solidFill>
                <a:effectLst/>
                <a:latin typeface="Helvetica Neue"/>
              </a:rPr>
              <a:t>Description : This data set contains the required information. And we will use this data set to explore various neighborhoods of new </a:t>
            </a:r>
            <a:r>
              <a:rPr lang="en-US" sz="2400" b="0" i="0" dirty="0" err="1" smtClean="0">
                <a:solidFill>
                  <a:srgbClr val="000000"/>
                </a:solidFill>
                <a:effectLst/>
                <a:latin typeface="Helvetica Neue"/>
              </a:rPr>
              <a:t>york</a:t>
            </a:r>
            <a:r>
              <a:rPr lang="en-US" sz="2400" b="0" i="0" dirty="0" smtClean="0">
                <a:solidFill>
                  <a:srgbClr val="000000"/>
                </a:solidFill>
                <a:effectLst/>
                <a:latin typeface="Helvetica Neue"/>
              </a:rPr>
              <a:t> city.</a:t>
            </a:r>
          </a:p>
          <a:p>
            <a:pPr>
              <a:buFont typeface="Arial" panose="020B0604020202020204" pitchFamily="34" charset="0"/>
              <a:buChar char="•"/>
            </a:pPr>
            <a:r>
              <a:rPr lang="en-US" sz="2400" b="0" i="0" dirty="0" smtClean="0">
                <a:solidFill>
                  <a:srgbClr val="000000"/>
                </a:solidFill>
                <a:effectLst/>
                <a:latin typeface="Helvetica Neue"/>
              </a:rPr>
              <a:t>Indian </a:t>
            </a:r>
            <a:r>
              <a:rPr lang="en-US" sz="2400" b="0" i="0" dirty="0" err="1" smtClean="0">
                <a:solidFill>
                  <a:srgbClr val="000000"/>
                </a:solidFill>
                <a:effectLst/>
                <a:latin typeface="Helvetica Neue"/>
              </a:rPr>
              <a:t>resturants</a:t>
            </a:r>
            <a:r>
              <a:rPr lang="en-US" sz="2400" b="0" i="0" dirty="0" smtClean="0">
                <a:solidFill>
                  <a:srgbClr val="000000"/>
                </a:solidFill>
                <a:effectLst/>
                <a:latin typeface="Helvetica Neue"/>
              </a:rPr>
              <a:t> in each neighborhood of new </a:t>
            </a:r>
            <a:r>
              <a:rPr lang="en-US" sz="2400" b="0" i="0" dirty="0" err="1" smtClean="0">
                <a:solidFill>
                  <a:srgbClr val="000000"/>
                </a:solidFill>
                <a:effectLst/>
                <a:latin typeface="Helvetica Neue"/>
              </a:rPr>
              <a:t>york</a:t>
            </a:r>
            <a:r>
              <a:rPr lang="en-US" sz="2400" b="0" i="0" dirty="0" smtClean="0">
                <a:solidFill>
                  <a:srgbClr val="000000"/>
                </a:solidFill>
                <a:effectLst/>
                <a:latin typeface="Helvetica Neue"/>
              </a:rPr>
              <a:t> city.</a:t>
            </a:r>
          </a:p>
          <a:p>
            <a:pPr marL="742950" lvl="1" indent="-285750">
              <a:buFont typeface="Arial" panose="020B0604020202020204" pitchFamily="34" charset="0"/>
              <a:buChar char="•"/>
            </a:pPr>
            <a:r>
              <a:rPr lang="en-US" sz="2400" b="0" i="0" dirty="0" smtClean="0">
                <a:solidFill>
                  <a:srgbClr val="000000"/>
                </a:solidFill>
                <a:effectLst/>
                <a:latin typeface="Helvetica Neue"/>
              </a:rPr>
              <a:t>Data source : </a:t>
            </a:r>
            <a:r>
              <a:rPr lang="en-US" sz="2400" b="0" i="0" dirty="0" err="1" smtClean="0">
                <a:solidFill>
                  <a:srgbClr val="000000"/>
                </a:solidFill>
                <a:effectLst/>
                <a:latin typeface="Helvetica Neue"/>
              </a:rPr>
              <a:t>Fousquare</a:t>
            </a:r>
            <a:r>
              <a:rPr lang="en-US" sz="2400" b="0" i="0" dirty="0" smtClean="0">
                <a:solidFill>
                  <a:srgbClr val="000000"/>
                </a:solidFill>
                <a:effectLst/>
                <a:latin typeface="Helvetica Neue"/>
              </a:rPr>
              <a:t> API</a:t>
            </a:r>
          </a:p>
          <a:p>
            <a:pPr marL="742950" lvl="1" indent="-285750">
              <a:buFont typeface="Arial" panose="020B0604020202020204" pitchFamily="34" charset="0"/>
              <a:buChar char="•"/>
            </a:pPr>
            <a:r>
              <a:rPr lang="en-US" sz="2400" b="0" i="0" dirty="0" smtClean="0">
                <a:solidFill>
                  <a:srgbClr val="000000"/>
                </a:solidFill>
                <a:effectLst/>
                <a:latin typeface="Helvetica Neue"/>
              </a:rPr>
              <a:t>Description : By using this </a:t>
            </a:r>
            <a:r>
              <a:rPr lang="en-US" sz="2400" b="0" i="0" dirty="0" err="1" smtClean="0">
                <a:solidFill>
                  <a:srgbClr val="000000"/>
                </a:solidFill>
                <a:effectLst/>
                <a:latin typeface="Helvetica Neue"/>
              </a:rPr>
              <a:t>api</a:t>
            </a:r>
            <a:r>
              <a:rPr lang="en-US" sz="2400" b="0" i="0" dirty="0" smtClean="0">
                <a:solidFill>
                  <a:srgbClr val="000000"/>
                </a:solidFill>
                <a:effectLst/>
                <a:latin typeface="Helvetica Neue"/>
              </a:rPr>
              <a:t> we will get all the venues in each neighborhood. We can filter these venues to get only </a:t>
            </a:r>
            <a:r>
              <a:rPr lang="en-US" sz="2400" b="0" i="0" dirty="0" err="1" smtClean="0">
                <a:solidFill>
                  <a:srgbClr val="000000"/>
                </a:solidFill>
                <a:effectLst/>
                <a:latin typeface="Helvetica Neue"/>
              </a:rPr>
              <a:t>indian</a:t>
            </a:r>
            <a:r>
              <a:rPr lang="en-US" sz="2400" b="0" i="0" dirty="0" smtClean="0">
                <a:solidFill>
                  <a:srgbClr val="000000"/>
                </a:solidFill>
                <a:effectLst/>
                <a:latin typeface="Helvetica Neue"/>
              </a:rPr>
              <a:t> </a:t>
            </a:r>
            <a:r>
              <a:rPr lang="en-US" sz="2400" b="0" i="0" dirty="0" err="1" smtClean="0">
                <a:solidFill>
                  <a:srgbClr val="000000"/>
                </a:solidFill>
                <a:effectLst/>
                <a:latin typeface="Helvetica Neue"/>
              </a:rPr>
              <a:t>resturants</a:t>
            </a:r>
            <a:r>
              <a:rPr lang="en-US" sz="2400" b="0" i="0" dirty="0" smtClean="0">
                <a:solidFill>
                  <a:srgbClr val="000000"/>
                </a:solidFill>
                <a:effectLst/>
                <a:latin typeface="Helvetica Neue"/>
              </a:rPr>
              <a:t>.</a:t>
            </a:r>
          </a:p>
          <a:p>
            <a:pPr>
              <a:buFont typeface="Arial" panose="020B0604020202020204" pitchFamily="34" charset="0"/>
              <a:buChar char="•"/>
            </a:pPr>
            <a:r>
              <a:rPr lang="en-US" sz="2400" b="0" i="0" dirty="0" err="1" smtClean="0">
                <a:solidFill>
                  <a:srgbClr val="000000"/>
                </a:solidFill>
                <a:effectLst/>
                <a:latin typeface="Helvetica Neue"/>
              </a:rPr>
              <a:t>GeoSpace</a:t>
            </a:r>
            <a:r>
              <a:rPr lang="en-US" sz="2400" b="0" i="0" dirty="0" smtClean="0">
                <a:solidFill>
                  <a:srgbClr val="000000"/>
                </a:solidFill>
                <a:effectLst/>
                <a:latin typeface="Helvetica Neue"/>
              </a:rPr>
              <a:t> data</a:t>
            </a:r>
          </a:p>
          <a:p>
            <a:pPr marL="742950" lvl="1" indent="-285750">
              <a:buFont typeface="Arial" panose="020B0604020202020204" pitchFamily="34" charset="0"/>
              <a:buChar char="•"/>
            </a:pPr>
            <a:r>
              <a:rPr lang="en-US" sz="2400" b="0" i="0" dirty="0" smtClean="0">
                <a:solidFill>
                  <a:srgbClr val="000000"/>
                </a:solidFill>
                <a:effectLst/>
                <a:latin typeface="Helvetica Neue"/>
              </a:rPr>
              <a:t>Data source : https://data.cityofnewyork.us/City-Government/Borough-Boundaries/tqmj-j8zm</a:t>
            </a:r>
          </a:p>
          <a:p>
            <a:pPr marL="742950" lvl="1" indent="-285750">
              <a:buFont typeface="Arial" panose="020B0604020202020204" pitchFamily="34" charset="0"/>
              <a:buChar char="•"/>
            </a:pPr>
            <a:r>
              <a:rPr lang="en-US" sz="2400" b="0" i="0" dirty="0" smtClean="0">
                <a:solidFill>
                  <a:srgbClr val="000000"/>
                </a:solidFill>
                <a:effectLst/>
                <a:latin typeface="Helvetica Neue"/>
              </a:rPr>
              <a:t>Description : By using this geo space data we will get the New </a:t>
            </a:r>
            <a:r>
              <a:rPr lang="en-US" sz="2400" b="0" i="0" dirty="0" err="1" smtClean="0">
                <a:solidFill>
                  <a:srgbClr val="000000"/>
                </a:solidFill>
                <a:effectLst/>
                <a:latin typeface="Helvetica Neue"/>
              </a:rPr>
              <a:t>york</a:t>
            </a:r>
            <a:r>
              <a:rPr lang="en-US" sz="2400" b="0" i="0" dirty="0" smtClean="0">
                <a:solidFill>
                  <a:srgbClr val="000000"/>
                </a:solidFill>
                <a:effectLst/>
                <a:latin typeface="Helvetica Neue"/>
              </a:rPr>
              <a:t> Borough boundaries that will help us visualize choropleth map.</a:t>
            </a:r>
            <a:endParaRPr lang="en-US" sz="2400" b="0" i="0" dirty="0">
              <a:solidFill>
                <a:srgbClr val="000000"/>
              </a:solidFill>
              <a:effectLst/>
              <a:latin typeface="Helvetica Neue"/>
            </a:endParaRPr>
          </a:p>
        </p:txBody>
      </p:sp>
    </p:spTree>
    <p:extLst>
      <p:ext uri="{BB962C8B-B14F-4D97-AF65-F5344CB8AC3E}">
        <p14:creationId xmlns:p14="http://schemas.microsoft.com/office/powerpoint/2010/main" val="255605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01600"/>
            <a:ext cx="11887200" cy="5632311"/>
          </a:xfrm>
          <a:prstGeom prst="rect">
            <a:avLst/>
          </a:prstGeom>
        </p:spPr>
        <p:txBody>
          <a:bodyPr wrap="square">
            <a:spAutoFit/>
          </a:bodyPr>
          <a:lstStyle/>
          <a:p>
            <a:r>
              <a:rPr lang="en-US" sz="4000" b="1" i="0" dirty="0" smtClean="0">
                <a:solidFill>
                  <a:srgbClr val="000000"/>
                </a:solidFill>
                <a:effectLst/>
                <a:latin typeface="Helvetica Neue"/>
              </a:rPr>
              <a:t>Approach</a:t>
            </a:r>
          </a:p>
          <a:p>
            <a:pPr>
              <a:buFont typeface="Arial" panose="020B0604020202020204" pitchFamily="34" charset="0"/>
              <a:buChar char="•"/>
            </a:pPr>
            <a:r>
              <a:rPr lang="en-US" sz="3200" b="0" i="0" dirty="0" smtClean="0">
                <a:solidFill>
                  <a:srgbClr val="000000"/>
                </a:solidFill>
                <a:effectLst/>
                <a:latin typeface="Helvetica Neue"/>
              </a:rPr>
              <a:t>Collect the new </a:t>
            </a:r>
            <a:r>
              <a:rPr lang="en-US" sz="3200" b="0" i="0" dirty="0" err="1" smtClean="0">
                <a:solidFill>
                  <a:srgbClr val="000000"/>
                </a:solidFill>
                <a:effectLst/>
                <a:latin typeface="Helvetica Neue"/>
              </a:rPr>
              <a:t>york</a:t>
            </a:r>
            <a:r>
              <a:rPr lang="en-US" sz="3200" b="0" i="0" dirty="0" smtClean="0">
                <a:solidFill>
                  <a:srgbClr val="000000"/>
                </a:solidFill>
                <a:effectLst/>
                <a:latin typeface="Helvetica Neue"/>
              </a:rPr>
              <a:t> city data from </a:t>
            </a:r>
            <a:r>
              <a:rPr lang="en-US" sz="3200" b="0" i="0" u="sng" dirty="0" smtClean="0">
                <a:solidFill>
                  <a:srgbClr val="0088CC"/>
                </a:solidFill>
                <a:effectLst/>
                <a:latin typeface="Helvetica Neue"/>
                <a:hlinkClick r:id="rId2"/>
              </a:rPr>
              <a:t>https://cocl.us/new_york_dataset</a:t>
            </a:r>
            <a:endParaRPr lang="en-US" sz="3200" b="0" i="0" dirty="0" smtClean="0">
              <a:solidFill>
                <a:srgbClr val="000000"/>
              </a:solidFill>
              <a:effectLst/>
              <a:latin typeface="Helvetica Neue"/>
            </a:endParaRPr>
          </a:p>
          <a:p>
            <a:pPr>
              <a:buFont typeface="Arial" panose="020B0604020202020204" pitchFamily="34" charset="0"/>
              <a:buChar char="•"/>
            </a:pPr>
            <a:r>
              <a:rPr lang="en-US" sz="3200" b="0" i="0" dirty="0" smtClean="0">
                <a:solidFill>
                  <a:srgbClr val="000000"/>
                </a:solidFill>
                <a:effectLst/>
                <a:latin typeface="Helvetica Neue"/>
              </a:rPr>
              <a:t>Using </a:t>
            </a:r>
            <a:r>
              <a:rPr lang="en-US" sz="3200" b="0" i="0" dirty="0" err="1" smtClean="0">
                <a:solidFill>
                  <a:srgbClr val="000000"/>
                </a:solidFill>
                <a:effectLst/>
                <a:latin typeface="Helvetica Neue"/>
              </a:rPr>
              <a:t>FourSquare</a:t>
            </a:r>
            <a:r>
              <a:rPr lang="en-US" sz="3200" b="0" i="0" dirty="0" smtClean="0">
                <a:solidFill>
                  <a:srgbClr val="000000"/>
                </a:solidFill>
                <a:effectLst/>
                <a:latin typeface="Helvetica Neue"/>
              </a:rPr>
              <a:t> API we will find all venues for each neighborhood.</a:t>
            </a:r>
          </a:p>
          <a:p>
            <a:pPr>
              <a:buFont typeface="Arial" panose="020B0604020202020204" pitchFamily="34" charset="0"/>
              <a:buChar char="•"/>
            </a:pPr>
            <a:r>
              <a:rPr lang="en-US" sz="3200" b="0" i="0" dirty="0" smtClean="0">
                <a:solidFill>
                  <a:srgbClr val="000000"/>
                </a:solidFill>
                <a:effectLst/>
                <a:latin typeface="Helvetica Neue"/>
              </a:rPr>
              <a:t>Filter out all venues that are Indian </a:t>
            </a:r>
            <a:r>
              <a:rPr lang="en-US" sz="3200" b="0" i="0" dirty="0" err="1" smtClean="0">
                <a:solidFill>
                  <a:srgbClr val="000000"/>
                </a:solidFill>
                <a:effectLst/>
                <a:latin typeface="Helvetica Neue"/>
              </a:rPr>
              <a:t>Resturants</a:t>
            </a:r>
            <a:r>
              <a:rPr lang="en-US" sz="3200" b="0" i="0" dirty="0" smtClean="0">
                <a:solidFill>
                  <a:srgbClr val="000000"/>
                </a:solidFill>
                <a:effectLst/>
                <a:latin typeface="Helvetica Neue"/>
              </a:rPr>
              <a:t>.</a:t>
            </a:r>
          </a:p>
          <a:p>
            <a:pPr>
              <a:buFont typeface="Arial" panose="020B0604020202020204" pitchFamily="34" charset="0"/>
              <a:buChar char="•"/>
            </a:pPr>
            <a:r>
              <a:rPr lang="en-US" sz="3200" b="0" i="0" dirty="0" smtClean="0">
                <a:solidFill>
                  <a:srgbClr val="000000"/>
                </a:solidFill>
                <a:effectLst/>
                <a:latin typeface="Helvetica Neue"/>
              </a:rPr>
              <a:t>Find rating , tips and like count for each Indian </a:t>
            </a:r>
            <a:r>
              <a:rPr lang="en-US" sz="3200" b="0" i="0" dirty="0" err="1" smtClean="0">
                <a:solidFill>
                  <a:srgbClr val="000000"/>
                </a:solidFill>
                <a:effectLst/>
                <a:latin typeface="Helvetica Neue"/>
              </a:rPr>
              <a:t>Resturants</a:t>
            </a:r>
            <a:r>
              <a:rPr lang="en-US" sz="3200" b="0" i="0" dirty="0" smtClean="0">
                <a:solidFill>
                  <a:srgbClr val="000000"/>
                </a:solidFill>
                <a:effectLst/>
                <a:latin typeface="Helvetica Neue"/>
              </a:rPr>
              <a:t> using </a:t>
            </a:r>
            <a:r>
              <a:rPr lang="en-US" sz="3200" b="0" i="0" dirty="0" err="1" smtClean="0">
                <a:solidFill>
                  <a:srgbClr val="000000"/>
                </a:solidFill>
                <a:effectLst/>
                <a:latin typeface="Helvetica Neue"/>
              </a:rPr>
              <a:t>FourSquare</a:t>
            </a:r>
            <a:r>
              <a:rPr lang="en-US" sz="3200" b="0" i="0" dirty="0" smtClean="0">
                <a:solidFill>
                  <a:srgbClr val="000000"/>
                </a:solidFill>
                <a:effectLst/>
                <a:latin typeface="Helvetica Neue"/>
              </a:rPr>
              <a:t> API.</a:t>
            </a:r>
          </a:p>
          <a:p>
            <a:pPr>
              <a:buFont typeface="Arial" panose="020B0604020202020204" pitchFamily="34" charset="0"/>
              <a:buChar char="•"/>
            </a:pPr>
            <a:r>
              <a:rPr lang="en-US" sz="3200" b="0" i="0" dirty="0" smtClean="0">
                <a:solidFill>
                  <a:srgbClr val="000000"/>
                </a:solidFill>
                <a:effectLst/>
                <a:latin typeface="Helvetica Neue"/>
              </a:rPr>
              <a:t>Using rating for each </a:t>
            </a:r>
            <a:r>
              <a:rPr lang="en-US" sz="3200" b="0" i="0" dirty="0" err="1" smtClean="0">
                <a:solidFill>
                  <a:srgbClr val="000000"/>
                </a:solidFill>
                <a:effectLst/>
                <a:latin typeface="Helvetica Neue"/>
              </a:rPr>
              <a:t>resturant</a:t>
            </a:r>
            <a:r>
              <a:rPr lang="en-US" sz="3200" b="0" i="0" dirty="0" smtClean="0">
                <a:solidFill>
                  <a:srgbClr val="000000"/>
                </a:solidFill>
                <a:effectLst/>
                <a:latin typeface="Helvetica Neue"/>
              </a:rPr>
              <a:t> , we will sort that data.</a:t>
            </a:r>
          </a:p>
          <a:p>
            <a:pPr>
              <a:buFont typeface="Arial" panose="020B0604020202020204" pitchFamily="34" charset="0"/>
              <a:buChar char="•"/>
            </a:pPr>
            <a:r>
              <a:rPr lang="en-US" sz="3200" b="0" i="0" dirty="0" smtClean="0">
                <a:solidFill>
                  <a:srgbClr val="000000"/>
                </a:solidFill>
                <a:effectLst/>
                <a:latin typeface="Helvetica Neue"/>
              </a:rPr>
              <a:t>Visualize the Ranking of neighborhoods using folium library(python)</a:t>
            </a:r>
            <a:endParaRPr lang="en-US" sz="3200" b="0" i="0" dirty="0">
              <a:solidFill>
                <a:srgbClr val="000000"/>
              </a:solidFill>
              <a:effectLst/>
              <a:latin typeface="Helvetica Neue"/>
            </a:endParaRPr>
          </a:p>
        </p:txBody>
      </p:sp>
    </p:spTree>
    <p:extLst>
      <p:ext uri="{BB962C8B-B14F-4D97-AF65-F5344CB8AC3E}">
        <p14:creationId xmlns:p14="http://schemas.microsoft.com/office/powerpoint/2010/main" val="174643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 y="415746"/>
            <a:ext cx="11518900" cy="6124754"/>
          </a:xfrm>
          <a:prstGeom prst="rect">
            <a:avLst/>
          </a:prstGeom>
        </p:spPr>
        <p:txBody>
          <a:bodyPr wrap="square">
            <a:spAutoFit/>
          </a:bodyPr>
          <a:lstStyle/>
          <a:p>
            <a:r>
              <a:rPr lang="en-US" sz="2800" b="1" i="0" dirty="0" smtClean="0">
                <a:solidFill>
                  <a:srgbClr val="000000"/>
                </a:solidFill>
                <a:effectLst/>
                <a:latin typeface="Helvetica Neue"/>
              </a:rPr>
              <a:t>Questions that can be asked using the above mentioned datasets</a:t>
            </a:r>
          </a:p>
          <a:p>
            <a:pPr>
              <a:buFont typeface="Arial" panose="020B0604020202020204" pitchFamily="34" charset="0"/>
              <a:buChar char="•"/>
            </a:pPr>
            <a:r>
              <a:rPr lang="en-US" sz="2800" b="0" i="0" dirty="0" smtClean="0">
                <a:solidFill>
                  <a:srgbClr val="000000"/>
                </a:solidFill>
                <a:effectLst/>
                <a:latin typeface="Helvetica Neue"/>
              </a:rPr>
              <a:t>What is best location in New York City for Indian Cuisine ?</a:t>
            </a:r>
          </a:p>
          <a:p>
            <a:pPr>
              <a:buFont typeface="Arial" panose="020B0604020202020204" pitchFamily="34" charset="0"/>
              <a:buChar char="•"/>
            </a:pPr>
            <a:r>
              <a:rPr lang="en-US" sz="2800" b="0" i="0" dirty="0" smtClean="0">
                <a:solidFill>
                  <a:srgbClr val="000000"/>
                </a:solidFill>
                <a:effectLst/>
                <a:latin typeface="Helvetica Neue"/>
              </a:rPr>
              <a:t>Which areas have potential Indian Restaurant Market ?</a:t>
            </a:r>
          </a:p>
          <a:p>
            <a:pPr>
              <a:buFont typeface="Arial" panose="020B0604020202020204" pitchFamily="34" charset="0"/>
              <a:buChar char="•"/>
            </a:pPr>
            <a:r>
              <a:rPr lang="en-US" sz="2800" b="0" i="0" dirty="0" smtClean="0">
                <a:solidFill>
                  <a:srgbClr val="000000"/>
                </a:solidFill>
                <a:effectLst/>
                <a:latin typeface="Helvetica Neue"/>
              </a:rPr>
              <a:t>Which all areas lack Indian Restaurants ?</a:t>
            </a:r>
          </a:p>
          <a:p>
            <a:pPr>
              <a:buFont typeface="Arial" panose="020B0604020202020204" pitchFamily="34" charset="0"/>
              <a:buChar char="•"/>
            </a:pPr>
            <a:r>
              <a:rPr lang="en-US" sz="2800" b="0" i="0" dirty="0" smtClean="0">
                <a:solidFill>
                  <a:srgbClr val="000000"/>
                </a:solidFill>
                <a:effectLst/>
                <a:latin typeface="Helvetica Neue"/>
              </a:rPr>
              <a:t>Which is the best place to stay if I prefer Indian Cuisine ?</a:t>
            </a:r>
          </a:p>
          <a:p>
            <a:pPr>
              <a:buFont typeface="Arial" panose="020B0604020202020204" pitchFamily="34" charset="0"/>
              <a:buChar char="•"/>
            </a:pPr>
            <a:endParaRPr lang="en-US" sz="2800" dirty="0">
              <a:solidFill>
                <a:srgbClr val="000000"/>
              </a:solidFill>
              <a:latin typeface="Helvetica Neue"/>
            </a:endParaRPr>
          </a:p>
          <a:p>
            <a:pPr>
              <a:buFont typeface="Arial" panose="020B0604020202020204" pitchFamily="34" charset="0"/>
              <a:buChar char="•"/>
            </a:pPr>
            <a:endParaRPr lang="en-US" sz="2800" b="0" i="0" dirty="0" smtClean="0">
              <a:solidFill>
                <a:srgbClr val="000000"/>
              </a:solidFill>
              <a:effectLst/>
              <a:latin typeface="Helvetica Neue"/>
            </a:endParaRPr>
          </a:p>
          <a:p>
            <a:r>
              <a:rPr lang="en-US" sz="2800" b="1" dirty="0"/>
              <a:t>Analysis</a:t>
            </a:r>
          </a:p>
          <a:p>
            <a:r>
              <a:rPr lang="en-US" sz="2800" dirty="0"/>
              <a:t>We will import the required libraries for python.</a:t>
            </a:r>
          </a:p>
          <a:p>
            <a:r>
              <a:rPr lang="en-US" sz="2800" dirty="0"/>
              <a:t>pandas and </a:t>
            </a:r>
            <a:r>
              <a:rPr lang="en-US" sz="2800" dirty="0" err="1"/>
              <a:t>numpy</a:t>
            </a:r>
            <a:r>
              <a:rPr lang="en-US" sz="2800" dirty="0"/>
              <a:t> for handling data.</a:t>
            </a:r>
          </a:p>
          <a:p>
            <a:r>
              <a:rPr lang="en-US" sz="2800" dirty="0"/>
              <a:t>request module for using </a:t>
            </a:r>
            <a:r>
              <a:rPr lang="en-US" sz="2800" dirty="0" err="1"/>
              <a:t>FourSquare</a:t>
            </a:r>
            <a:r>
              <a:rPr lang="en-US" sz="2800" dirty="0"/>
              <a:t> API.</a:t>
            </a:r>
          </a:p>
          <a:p>
            <a:r>
              <a:rPr lang="en-US" sz="2800" dirty="0" err="1"/>
              <a:t>geopy</a:t>
            </a:r>
            <a:r>
              <a:rPr lang="en-US" sz="2800" dirty="0"/>
              <a:t> to get co-ordinates of City of New York.</a:t>
            </a:r>
          </a:p>
          <a:p>
            <a:r>
              <a:rPr lang="en-US" sz="2800" dirty="0"/>
              <a:t>folium to visualize the results on a map</a:t>
            </a:r>
          </a:p>
          <a:p>
            <a:endParaRPr lang="en-US" sz="2800" b="0" i="0" dirty="0">
              <a:solidFill>
                <a:srgbClr val="000000"/>
              </a:solidFill>
              <a:effectLst/>
              <a:latin typeface="Helvetica Neue"/>
            </a:endParaRPr>
          </a:p>
        </p:txBody>
      </p:sp>
    </p:spTree>
    <p:extLst>
      <p:ext uri="{BB962C8B-B14F-4D97-AF65-F5344CB8AC3E}">
        <p14:creationId xmlns:p14="http://schemas.microsoft.com/office/powerpoint/2010/main" val="161126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0037" y="546100"/>
            <a:ext cx="8239125" cy="5334000"/>
          </a:xfrm>
          <a:prstGeom prst="rect">
            <a:avLst/>
          </a:prstGeom>
        </p:spPr>
      </p:pic>
    </p:spTree>
    <p:extLst>
      <p:ext uri="{BB962C8B-B14F-4D97-AF65-F5344CB8AC3E}">
        <p14:creationId xmlns:p14="http://schemas.microsoft.com/office/powerpoint/2010/main" val="122490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800" y="467441"/>
            <a:ext cx="9456737" cy="6390559"/>
          </a:xfrm>
          <a:prstGeom prst="rect">
            <a:avLst/>
          </a:prstGeom>
        </p:spPr>
      </p:pic>
    </p:spTree>
    <p:extLst>
      <p:ext uri="{BB962C8B-B14F-4D97-AF65-F5344CB8AC3E}">
        <p14:creationId xmlns:p14="http://schemas.microsoft.com/office/powerpoint/2010/main" val="323656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391" y="292101"/>
            <a:ext cx="9639909" cy="6248494"/>
          </a:xfrm>
          <a:prstGeom prst="rect">
            <a:avLst/>
          </a:prstGeom>
        </p:spPr>
      </p:pic>
    </p:spTree>
    <p:extLst>
      <p:ext uri="{BB962C8B-B14F-4D97-AF65-F5344CB8AC3E}">
        <p14:creationId xmlns:p14="http://schemas.microsoft.com/office/powerpoint/2010/main" val="34996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3200400"/>
            <a:ext cx="11557000" cy="2686923"/>
          </a:xfrm>
          <a:prstGeom prst="rect">
            <a:avLst/>
          </a:prstGeom>
        </p:spPr>
        <p:txBody>
          <a:bodyPr wrap="square">
            <a:spAutoFit/>
          </a:bodyPr>
          <a:lstStyle/>
          <a:p>
            <a:r>
              <a:rPr lang="en-US" b="1" dirty="0">
                <a:solidFill>
                  <a:srgbClr val="000000"/>
                </a:solidFill>
                <a:latin typeface="Helvetica Neue"/>
              </a:rPr>
              <a:t/>
            </a:r>
            <a:br>
              <a:rPr lang="en-US" b="1" dirty="0">
                <a:solidFill>
                  <a:srgbClr val="000000"/>
                </a:solidFill>
                <a:latin typeface="Helvetica Neue"/>
              </a:rPr>
            </a:br>
            <a:r>
              <a:rPr lang="en-US" sz="2400" b="1" dirty="0">
                <a:solidFill>
                  <a:srgbClr val="000000"/>
                </a:solidFill>
                <a:latin typeface="Helvetica Neue"/>
              </a:rPr>
              <a:t>Conclusion</a:t>
            </a:r>
          </a:p>
          <a:p>
            <a:pPr>
              <a:buFont typeface="Arial" panose="020B0604020202020204" pitchFamily="34" charset="0"/>
              <a:buChar char="•"/>
            </a:pPr>
            <a:r>
              <a:rPr lang="en-US" sz="2400" dirty="0">
                <a:solidFill>
                  <a:srgbClr val="000000"/>
                </a:solidFill>
                <a:latin typeface="Helvetica Neue"/>
              </a:rPr>
              <a:t>Astoria(Queens), </a:t>
            </a:r>
            <a:r>
              <a:rPr lang="en-US" sz="2400" dirty="0" err="1">
                <a:solidFill>
                  <a:srgbClr val="000000"/>
                </a:solidFill>
                <a:latin typeface="Helvetica Neue"/>
              </a:rPr>
              <a:t>Blissville</a:t>
            </a:r>
            <a:r>
              <a:rPr lang="en-US" sz="2400" dirty="0">
                <a:solidFill>
                  <a:srgbClr val="000000"/>
                </a:solidFill>
                <a:latin typeface="Helvetica Neue"/>
              </a:rPr>
              <a:t>(Queens), Civic Center(Manhattan) are some of the best neighborhoods for </a:t>
            </a:r>
            <a:r>
              <a:rPr lang="en-US" sz="2400" dirty="0" err="1">
                <a:solidFill>
                  <a:srgbClr val="000000"/>
                </a:solidFill>
                <a:latin typeface="Helvetica Neue"/>
              </a:rPr>
              <a:t>indian</a:t>
            </a:r>
            <a:r>
              <a:rPr lang="en-US" sz="2400" dirty="0">
                <a:solidFill>
                  <a:srgbClr val="000000"/>
                </a:solidFill>
                <a:latin typeface="Helvetica Neue"/>
              </a:rPr>
              <a:t> cuisine.</a:t>
            </a:r>
          </a:p>
          <a:p>
            <a:pPr>
              <a:buFont typeface="Arial" panose="020B0604020202020204" pitchFamily="34" charset="0"/>
              <a:buChar char="•"/>
            </a:pPr>
            <a:r>
              <a:rPr lang="en-US" sz="2400" dirty="0">
                <a:solidFill>
                  <a:srgbClr val="000000"/>
                </a:solidFill>
                <a:latin typeface="Helvetica Neue"/>
              </a:rPr>
              <a:t>Manhattan have potential Indian </a:t>
            </a:r>
            <a:r>
              <a:rPr lang="en-US" sz="2400" dirty="0" err="1">
                <a:solidFill>
                  <a:srgbClr val="000000"/>
                </a:solidFill>
                <a:latin typeface="Helvetica Neue"/>
              </a:rPr>
              <a:t>Resturant</a:t>
            </a:r>
            <a:r>
              <a:rPr lang="en-US" sz="2400" dirty="0">
                <a:solidFill>
                  <a:srgbClr val="000000"/>
                </a:solidFill>
                <a:latin typeface="Helvetica Neue"/>
              </a:rPr>
              <a:t> Market/</a:t>
            </a:r>
          </a:p>
          <a:p>
            <a:pPr>
              <a:buFont typeface="Arial" panose="020B0604020202020204" pitchFamily="34" charset="0"/>
              <a:buChar char="•"/>
            </a:pPr>
            <a:r>
              <a:rPr lang="en-US" sz="2400" dirty="0">
                <a:solidFill>
                  <a:srgbClr val="000000"/>
                </a:solidFill>
                <a:latin typeface="Helvetica Neue"/>
              </a:rPr>
              <a:t>Staten Island ranks last in average rating of Indian </a:t>
            </a:r>
            <a:r>
              <a:rPr lang="en-US" sz="2400" dirty="0" err="1">
                <a:solidFill>
                  <a:srgbClr val="000000"/>
                </a:solidFill>
                <a:latin typeface="Helvetica Neue"/>
              </a:rPr>
              <a:t>Resturants</a:t>
            </a:r>
            <a:r>
              <a:rPr lang="en-US" sz="2400" dirty="0">
                <a:solidFill>
                  <a:srgbClr val="000000"/>
                </a:solidFill>
                <a:latin typeface="Helvetica Neue"/>
              </a:rPr>
              <a:t>.</a:t>
            </a:r>
          </a:p>
          <a:p>
            <a:pPr>
              <a:buFont typeface="Arial" panose="020B0604020202020204" pitchFamily="34" charset="0"/>
              <a:buChar char="•"/>
            </a:pPr>
            <a:r>
              <a:rPr lang="en-US" sz="2400" dirty="0">
                <a:solidFill>
                  <a:srgbClr val="000000"/>
                </a:solidFill>
                <a:latin typeface="Helvetica Neue"/>
              </a:rPr>
              <a:t>Manhattan is the best place to stay if you prefer Indian Cuisine.</a:t>
            </a:r>
            <a:endParaRPr lang="en-US" sz="2400" b="0" i="0" dirty="0">
              <a:solidFill>
                <a:srgbClr val="000000"/>
              </a:solidFill>
              <a:effectLst/>
              <a:latin typeface="Helvetica Neue"/>
            </a:endParaRPr>
          </a:p>
        </p:txBody>
      </p:sp>
      <p:sp>
        <p:nvSpPr>
          <p:cNvPr id="3" name="Rectangle 2"/>
          <p:cNvSpPr/>
          <p:nvPr/>
        </p:nvSpPr>
        <p:spPr>
          <a:xfrm>
            <a:off x="190500" y="355600"/>
            <a:ext cx="12001500" cy="1384995"/>
          </a:xfrm>
          <a:prstGeom prst="rect">
            <a:avLst/>
          </a:prstGeom>
        </p:spPr>
        <p:txBody>
          <a:bodyPr wrap="square">
            <a:spAutoFit/>
          </a:bodyPr>
          <a:lstStyle/>
          <a:p>
            <a:r>
              <a:rPr lang="en-US" sz="2800" b="1" dirty="0">
                <a:solidFill>
                  <a:srgbClr val="000000"/>
                </a:solidFill>
                <a:latin typeface="Helvetica Neue"/>
              </a:rPr>
              <a:t>Limitations</a:t>
            </a:r>
          </a:p>
          <a:p>
            <a:pPr>
              <a:buFont typeface="Arial" panose="020B0604020202020204" pitchFamily="34" charset="0"/>
              <a:buChar char="•"/>
            </a:pPr>
            <a:r>
              <a:rPr lang="en-US" sz="2800" dirty="0">
                <a:solidFill>
                  <a:srgbClr val="000000"/>
                </a:solidFill>
                <a:latin typeface="Helvetica Neue"/>
              </a:rPr>
              <a:t>The ranking is purely on basis of rating of </a:t>
            </a:r>
            <a:r>
              <a:rPr lang="en-US" sz="2800" dirty="0" err="1">
                <a:solidFill>
                  <a:srgbClr val="000000"/>
                </a:solidFill>
                <a:latin typeface="Helvetica Neue"/>
              </a:rPr>
              <a:t>resturants</a:t>
            </a:r>
            <a:endParaRPr lang="en-US" sz="2800" dirty="0">
              <a:solidFill>
                <a:srgbClr val="000000"/>
              </a:solidFill>
              <a:latin typeface="Helvetica Neue"/>
            </a:endParaRPr>
          </a:p>
          <a:p>
            <a:pPr>
              <a:buFont typeface="Arial" panose="020B0604020202020204" pitchFamily="34" charset="0"/>
              <a:buChar char="•"/>
            </a:pPr>
            <a:r>
              <a:rPr lang="en-US" sz="2800" dirty="0">
                <a:solidFill>
                  <a:srgbClr val="000000"/>
                </a:solidFill>
                <a:latin typeface="Helvetica Neue"/>
              </a:rPr>
              <a:t>The accuracy of data depends </a:t>
            </a:r>
            <a:r>
              <a:rPr lang="en-US" sz="2800" dirty="0" smtClean="0">
                <a:solidFill>
                  <a:srgbClr val="000000"/>
                </a:solidFill>
                <a:latin typeface="Helvetica Neue"/>
              </a:rPr>
              <a:t>purely </a:t>
            </a:r>
            <a:r>
              <a:rPr lang="en-US" sz="2800" dirty="0">
                <a:solidFill>
                  <a:srgbClr val="000000"/>
                </a:solidFill>
                <a:latin typeface="Helvetica Neue"/>
              </a:rPr>
              <a:t>on the data provided </a:t>
            </a:r>
            <a:r>
              <a:rPr lang="en-US" sz="2800" dirty="0" smtClean="0">
                <a:solidFill>
                  <a:srgbClr val="000000"/>
                </a:solidFill>
                <a:latin typeface="Helvetica Neue"/>
              </a:rPr>
              <a:t>by Foursquare</a:t>
            </a:r>
            <a:endParaRPr lang="en-US" sz="2800" b="0" i="0" dirty="0">
              <a:solidFill>
                <a:srgbClr val="000000"/>
              </a:solidFill>
              <a:effectLst/>
              <a:latin typeface="Helvetica Neue"/>
            </a:endParaRPr>
          </a:p>
        </p:txBody>
      </p:sp>
    </p:spTree>
    <p:extLst>
      <p:ext uri="{BB962C8B-B14F-4D97-AF65-F5344CB8AC3E}">
        <p14:creationId xmlns:p14="http://schemas.microsoft.com/office/powerpoint/2010/main" val="67737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375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Capstone Project - The Battle of Neighborhoods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ACCOUNTS</dc:creator>
  <cp:lastModifiedBy>ACCOUNTS</cp:lastModifiedBy>
  <cp:revision>3</cp:revision>
  <dcterms:created xsi:type="dcterms:W3CDTF">2020-02-27T16:21:21Z</dcterms:created>
  <dcterms:modified xsi:type="dcterms:W3CDTF">2020-02-28T17:51:30Z</dcterms:modified>
</cp:coreProperties>
</file>