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6" d="100"/>
          <a:sy n="76" d="100"/>
        </p:scale>
        <p:origin x="54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88FD0B0-2289-4F1E-8E25-1CCF57B85B8D}" type="datetimeFigureOut">
              <a:rPr lang="en-US" smtClean="0"/>
              <a:t>2/27/2020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887658-0061-4955-B826-900DB0A2163F}" type="slidenum">
              <a:rPr lang="en-US" smtClean="0"/>
              <a:t>‹#›</a:t>
            </a:fld>
            <a:endParaRPr lang="en-US"/>
          </a:p>
        </p:txBody>
      </p:sp>
    </p:spTree>
    <p:extLst>
      <p:ext uri="{BB962C8B-B14F-4D97-AF65-F5344CB8AC3E}">
        <p14:creationId xmlns:p14="http://schemas.microsoft.com/office/powerpoint/2010/main" val="10194946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88FD0B0-2289-4F1E-8E25-1CCF57B85B8D}" type="datetimeFigureOut">
              <a:rPr lang="en-US" smtClean="0"/>
              <a:t>2/27/2020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887658-0061-4955-B826-900DB0A2163F}" type="slidenum">
              <a:rPr lang="en-US" smtClean="0"/>
              <a:t>‹#›</a:t>
            </a:fld>
            <a:endParaRPr lang="en-US"/>
          </a:p>
        </p:txBody>
      </p:sp>
    </p:spTree>
    <p:extLst>
      <p:ext uri="{BB962C8B-B14F-4D97-AF65-F5344CB8AC3E}">
        <p14:creationId xmlns:p14="http://schemas.microsoft.com/office/powerpoint/2010/main" val="1366636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88FD0B0-2289-4F1E-8E25-1CCF57B85B8D}" type="datetimeFigureOut">
              <a:rPr lang="en-US" smtClean="0"/>
              <a:t>2/27/2020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887658-0061-4955-B826-900DB0A2163F}" type="slidenum">
              <a:rPr lang="en-US" smtClean="0"/>
              <a:t>‹#›</a:t>
            </a:fld>
            <a:endParaRPr lang="en-US"/>
          </a:p>
        </p:txBody>
      </p:sp>
    </p:spTree>
    <p:extLst>
      <p:ext uri="{BB962C8B-B14F-4D97-AF65-F5344CB8AC3E}">
        <p14:creationId xmlns:p14="http://schemas.microsoft.com/office/powerpoint/2010/main" val="17383249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88FD0B0-2289-4F1E-8E25-1CCF57B85B8D}" type="datetimeFigureOut">
              <a:rPr lang="en-US" smtClean="0"/>
              <a:t>2/27/2020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887658-0061-4955-B826-900DB0A2163F}" type="slidenum">
              <a:rPr lang="en-US" smtClean="0"/>
              <a:t>‹#›</a:t>
            </a:fld>
            <a:endParaRPr lang="en-US"/>
          </a:p>
        </p:txBody>
      </p:sp>
    </p:spTree>
    <p:extLst>
      <p:ext uri="{BB962C8B-B14F-4D97-AF65-F5344CB8AC3E}">
        <p14:creationId xmlns:p14="http://schemas.microsoft.com/office/powerpoint/2010/main" val="38862287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88FD0B0-2289-4F1E-8E25-1CCF57B85B8D}" type="datetimeFigureOut">
              <a:rPr lang="en-US" smtClean="0"/>
              <a:t>2/27/2020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887658-0061-4955-B826-900DB0A2163F}" type="slidenum">
              <a:rPr lang="en-US" smtClean="0"/>
              <a:t>‹#›</a:t>
            </a:fld>
            <a:endParaRPr lang="en-US"/>
          </a:p>
        </p:txBody>
      </p:sp>
    </p:spTree>
    <p:extLst>
      <p:ext uri="{BB962C8B-B14F-4D97-AF65-F5344CB8AC3E}">
        <p14:creationId xmlns:p14="http://schemas.microsoft.com/office/powerpoint/2010/main" val="29423396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88FD0B0-2289-4F1E-8E25-1CCF57B85B8D}" type="datetimeFigureOut">
              <a:rPr lang="en-US" smtClean="0"/>
              <a:t>2/27/2020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887658-0061-4955-B826-900DB0A2163F}" type="slidenum">
              <a:rPr lang="en-US" smtClean="0"/>
              <a:t>‹#›</a:t>
            </a:fld>
            <a:endParaRPr lang="en-US"/>
          </a:p>
        </p:txBody>
      </p:sp>
    </p:spTree>
    <p:extLst>
      <p:ext uri="{BB962C8B-B14F-4D97-AF65-F5344CB8AC3E}">
        <p14:creationId xmlns:p14="http://schemas.microsoft.com/office/powerpoint/2010/main" val="8720759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88FD0B0-2289-4F1E-8E25-1CCF57B85B8D}" type="datetimeFigureOut">
              <a:rPr lang="en-US" smtClean="0"/>
              <a:t>2/27/2020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1887658-0061-4955-B826-900DB0A2163F}" type="slidenum">
              <a:rPr lang="en-US" smtClean="0"/>
              <a:t>‹#›</a:t>
            </a:fld>
            <a:endParaRPr lang="en-US"/>
          </a:p>
        </p:txBody>
      </p:sp>
    </p:spTree>
    <p:extLst>
      <p:ext uri="{BB962C8B-B14F-4D97-AF65-F5344CB8AC3E}">
        <p14:creationId xmlns:p14="http://schemas.microsoft.com/office/powerpoint/2010/main" val="42482485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88FD0B0-2289-4F1E-8E25-1CCF57B85B8D}" type="datetimeFigureOut">
              <a:rPr lang="en-US" smtClean="0"/>
              <a:t>2/27/2020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887658-0061-4955-B826-900DB0A2163F}" type="slidenum">
              <a:rPr lang="en-US" smtClean="0"/>
              <a:t>‹#›</a:t>
            </a:fld>
            <a:endParaRPr lang="en-US"/>
          </a:p>
        </p:txBody>
      </p:sp>
    </p:spTree>
    <p:extLst>
      <p:ext uri="{BB962C8B-B14F-4D97-AF65-F5344CB8AC3E}">
        <p14:creationId xmlns:p14="http://schemas.microsoft.com/office/powerpoint/2010/main" val="24346510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8FD0B0-2289-4F1E-8E25-1CCF57B85B8D}" type="datetimeFigureOut">
              <a:rPr lang="en-US" smtClean="0"/>
              <a:t>2/27/2020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1887658-0061-4955-B826-900DB0A2163F}" type="slidenum">
              <a:rPr lang="en-US" smtClean="0"/>
              <a:t>‹#›</a:t>
            </a:fld>
            <a:endParaRPr lang="en-US"/>
          </a:p>
        </p:txBody>
      </p:sp>
    </p:spTree>
    <p:extLst>
      <p:ext uri="{BB962C8B-B14F-4D97-AF65-F5344CB8AC3E}">
        <p14:creationId xmlns:p14="http://schemas.microsoft.com/office/powerpoint/2010/main" val="927601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88FD0B0-2289-4F1E-8E25-1CCF57B85B8D}" type="datetimeFigureOut">
              <a:rPr lang="en-US" smtClean="0"/>
              <a:t>2/27/2020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887658-0061-4955-B826-900DB0A2163F}" type="slidenum">
              <a:rPr lang="en-US" smtClean="0"/>
              <a:t>‹#›</a:t>
            </a:fld>
            <a:endParaRPr lang="en-US"/>
          </a:p>
        </p:txBody>
      </p:sp>
    </p:spTree>
    <p:extLst>
      <p:ext uri="{BB962C8B-B14F-4D97-AF65-F5344CB8AC3E}">
        <p14:creationId xmlns:p14="http://schemas.microsoft.com/office/powerpoint/2010/main" val="20238640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88FD0B0-2289-4F1E-8E25-1CCF57B85B8D}" type="datetimeFigureOut">
              <a:rPr lang="en-US" smtClean="0"/>
              <a:t>2/27/2020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887658-0061-4955-B826-900DB0A2163F}" type="slidenum">
              <a:rPr lang="en-US" smtClean="0"/>
              <a:t>‹#›</a:t>
            </a:fld>
            <a:endParaRPr lang="en-US"/>
          </a:p>
        </p:txBody>
      </p:sp>
    </p:spTree>
    <p:extLst>
      <p:ext uri="{BB962C8B-B14F-4D97-AF65-F5344CB8AC3E}">
        <p14:creationId xmlns:p14="http://schemas.microsoft.com/office/powerpoint/2010/main" val="25073809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8FD0B0-2289-4F1E-8E25-1CCF57B85B8D}" type="datetimeFigureOut">
              <a:rPr lang="en-US" smtClean="0"/>
              <a:t>2/27/2020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887658-0061-4955-B826-900DB0A2163F}" type="slidenum">
              <a:rPr lang="en-US" smtClean="0"/>
              <a:t>‹#›</a:t>
            </a:fld>
            <a:endParaRPr lang="en-US"/>
          </a:p>
        </p:txBody>
      </p:sp>
    </p:spTree>
    <p:extLst>
      <p:ext uri="{BB962C8B-B14F-4D97-AF65-F5344CB8AC3E}">
        <p14:creationId xmlns:p14="http://schemas.microsoft.com/office/powerpoint/2010/main" val="23861639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hyperlink" Target="https://cocl.us/new_york_dataset"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98600" y="2214563"/>
            <a:ext cx="9144000" cy="2387600"/>
          </a:xfrm>
        </p:spPr>
        <p:txBody>
          <a:bodyPr>
            <a:normAutofit fontScale="90000"/>
          </a:bodyPr>
          <a:lstStyle/>
          <a:p>
            <a:r>
              <a:rPr lang="en-US" b="1" dirty="0">
                <a:solidFill>
                  <a:srgbClr val="FF0000"/>
                </a:solidFill>
              </a:rPr>
              <a:t>Capstone Project - The Battle of Neighborhoods</a:t>
            </a:r>
            <a:br>
              <a:rPr lang="en-US" b="1" dirty="0">
                <a:solidFill>
                  <a:srgbClr val="FF0000"/>
                </a:solidFill>
              </a:rPr>
            </a:br>
            <a:endParaRPr lang="en-US" dirty="0">
              <a:solidFill>
                <a:srgbClr val="FF0000"/>
              </a:solidFill>
            </a:endParaRPr>
          </a:p>
        </p:txBody>
      </p:sp>
    </p:spTree>
    <p:extLst>
      <p:ext uri="{BB962C8B-B14F-4D97-AF65-F5344CB8AC3E}">
        <p14:creationId xmlns:p14="http://schemas.microsoft.com/office/powerpoint/2010/main" val="5542975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1300" y="533400"/>
            <a:ext cx="11417300" cy="4585871"/>
          </a:xfrm>
          <a:prstGeom prst="rect">
            <a:avLst/>
          </a:prstGeom>
        </p:spPr>
        <p:txBody>
          <a:bodyPr wrap="square">
            <a:spAutoFit/>
          </a:bodyPr>
          <a:lstStyle/>
          <a:p>
            <a:r>
              <a:rPr lang="en-US" sz="4000" b="1" i="0" dirty="0" smtClean="0">
                <a:solidFill>
                  <a:srgbClr val="000000"/>
                </a:solidFill>
                <a:effectLst/>
                <a:latin typeface="Helvetica Neue"/>
              </a:rPr>
              <a:t>Introduction</a:t>
            </a:r>
          </a:p>
          <a:p>
            <a:pPr algn="just"/>
            <a:r>
              <a:rPr lang="en-US" sz="2800" b="0" i="0" dirty="0" smtClean="0">
                <a:solidFill>
                  <a:srgbClr val="000000"/>
                </a:solidFill>
                <a:effectLst/>
                <a:latin typeface="Helvetica Neue"/>
              </a:rPr>
              <a:t>New York City's demographics show that it is a large and ethnically diverse metropolis. It is the largest city in the United States with a long history of international immigration. New York City was home to nearly 8.5 million people in 2014, accounting for over 40% of the population of New York State and a slightly lower percentage of the New York metropolitan area, home to approximately 23.6 million. Over the last decade the city has been growing faster than the region. The New York region continues to be by far the leading metropolitan gateway for legal immigrants admitted into the United States.</a:t>
            </a:r>
            <a:endParaRPr lang="en-US" sz="2800" b="0" i="0" dirty="0">
              <a:solidFill>
                <a:srgbClr val="000000"/>
              </a:solidFill>
              <a:effectLst/>
              <a:latin typeface="Helvetica Neue"/>
            </a:endParaRPr>
          </a:p>
        </p:txBody>
      </p:sp>
    </p:spTree>
    <p:extLst>
      <p:ext uri="{BB962C8B-B14F-4D97-AF65-F5344CB8AC3E}">
        <p14:creationId xmlns:p14="http://schemas.microsoft.com/office/powerpoint/2010/main" val="5808173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66700"/>
            <a:ext cx="11176000" cy="6063198"/>
          </a:xfrm>
          <a:prstGeom prst="rect">
            <a:avLst/>
          </a:prstGeom>
        </p:spPr>
        <p:txBody>
          <a:bodyPr wrap="square">
            <a:spAutoFit/>
          </a:bodyPr>
          <a:lstStyle/>
          <a:p>
            <a:r>
              <a:rPr lang="en-US" sz="2800" b="1" i="0" dirty="0" smtClean="0">
                <a:solidFill>
                  <a:srgbClr val="000000"/>
                </a:solidFill>
                <a:effectLst/>
                <a:latin typeface="Helvetica Neue"/>
              </a:rPr>
              <a:t>Data</a:t>
            </a:r>
          </a:p>
          <a:p>
            <a:pPr algn="just"/>
            <a:r>
              <a:rPr lang="en-US" sz="2400" b="0" i="0" dirty="0" smtClean="0">
                <a:solidFill>
                  <a:srgbClr val="000000"/>
                </a:solidFill>
                <a:effectLst/>
                <a:latin typeface="Helvetica Neue"/>
              </a:rPr>
              <a:t>For this project we need the following data :</a:t>
            </a:r>
          </a:p>
          <a:p>
            <a:pPr>
              <a:buFont typeface="Arial" panose="020B0604020202020204" pitchFamily="34" charset="0"/>
              <a:buChar char="•"/>
            </a:pPr>
            <a:r>
              <a:rPr lang="en-US" sz="2400" b="0" i="0" dirty="0" smtClean="0">
                <a:solidFill>
                  <a:srgbClr val="000000"/>
                </a:solidFill>
                <a:effectLst/>
                <a:latin typeface="Helvetica Neue"/>
              </a:rPr>
              <a:t>New York City data that contains list Boroughs, Neighborhoods along with their latitude and longitude.</a:t>
            </a:r>
          </a:p>
          <a:p>
            <a:pPr marL="742950" lvl="1" indent="-285750">
              <a:buFont typeface="Arial" panose="020B0604020202020204" pitchFamily="34" charset="0"/>
              <a:buChar char="•"/>
            </a:pPr>
            <a:r>
              <a:rPr lang="en-US" sz="2400" b="0" i="0" dirty="0" smtClean="0">
                <a:solidFill>
                  <a:srgbClr val="000000"/>
                </a:solidFill>
                <a:effectLst/>
                <a:latin typeface="Helvetica Neue"/>
              </a:rPr>
              <a:t>Data source : https://cocl.us/new_york_dataset</a:t>
            </a:r>
          </a:p>
          <a:p>
            <a:pPr marL="742950" lvl="1" indent="-285750">
              <a:buFont typeface="Arial" panose="020B0604020202020204" pitchFamily="34" charset="0"/>
              <a:buChar char="•"/>
            </a:pPr>
            <a:r>
              <a:rPr lang="en-US" sz="2400" b="0" i="0" dirty="0" smtClean="0">
                <a:solidFill>
                  <a:srgbClr val="000000"/>
                </a:solidFill>
                <a:effectLst/>
                <a:latin typeface="Helvetica Neue"/>
              </a:rPr>
              <a:t>Description : This data set contains the required information. And we will use this data set to explore various neighborhoods of new </a:t>
            </a:r>
            <a:r>
              <a:rPr lang="en-US" sz="2400" b="0" i="0" dirty="0" err="1" smtClean="0">
                <a:solidFill>
                  <a:srgbClr val="000000"/>
                </a:solidFill>
                <a:effectLst/>
                <a:latin typeface="Helvetica Neue"/>
              </a:rPr>
              <a:t>york</a:t>
            </a:r>
            <a:r>
              <a:rPr lang="en-US" sz="2400" b="0" i="0" dirty="0" smtClean="0">
                <a:solidFill>
                  <a:srgbClr val="000000"/>
                </a:solidFill>
                <a:effectLst/>
                <a:latin typeface="Helvetica Neue"/>
              </a:rPr>
              <a:t> city.</a:t>
            </a:r>
          </a:p>
          <a:p>
            <a:pPr>
              <a:buFont typeface="Arial" panose="020B0604020202020204" pitchFamily="34" charset="0"/>
              <a:buChar char="•"/>
            </a:pPr>
            <a:r>
              <a:rPr lang="en-US" sz="2400" b="0" i="0" dirty="0" smtClean="0">
                <a:solidFill>
                  <a:srgbClr val="000000"/>
                </a:solidFill>
                <a:effectLst/>
                <a:latin typeface="Helvetica Neue"/>
              </a:rPr>
              <a:t>Indian </a:t>
            </a:r>
            <a:r>
              <a:rPr lang="en-US" sz="2400" b="0" i="0" dirty="0" err="1" smtClean="0">
                <a:solidFill>
                  <a:srgbClr val="000000"/>
                </a:solidFill>
                <a:effectLst/>
                <a:latin typeface="Helvetica Neue"/>
              </a:rPr>
              <a:t>resturants</a:t>
            </a:r>
            <a:r>
              <a:rPr lang="en-US" sz="2400" b="0" i="0" dirty="0" smtClean="0">
                <a:solidFill>
                  <a:srgbClr val="000000"/>
                </a:solidFill>
                <a:effectLst/>
                <a:latin typeface="Helvetica Neue"/>
              </a:rPr>
              <a:t> in each neighborhood of new </a:t>
            </a:r>
            <a:r>
              <a:rPr lang="en-US" sz="2400" b="0" i="0" dirty="0" err="1" smtClean="0">
                <a:solidFill>
                  <a:srgbClr val="000000"/>
                </a:solidFill>
                <a:effectLst/>
                <a:latin typeface="Helvetica Neue"/>
              </a:rPr>
              <a:t>york</a:t>
            </a:r>
            <a:r>
              <a:rPr lang="en-US" sz="2400" b="0" i="0" dirty="0" smtClean="0">
                <a:solidFill>
                  <a:srgbClr val="000000"/>
                </a:solidFill>
                <a:effectLst/>
                <a:latin typeface="Helvetica Neue"/>
              </a:rPr>
              <a:t> city.</a:t>
            </a:r>
          </a:p>
          <a:p>
            <a:pPr marL="742950" lvl="1" indent="-285750">
              <a:buFont typeface="Arial" panose="020B0604020202020204" pitchFamily="34" charset="0"/>
              <a:buChar char="•"/>
            </a:pPr>
            <a:r>
              <a:rPr lang="en-US" sz="2400" b="0" i="0" dirty="0" smtClean="0">
                <a:solidFill>
                  <a:srgbClr val="000000"/>
                </a:solidFill>
                <a:effectLst/>
                <a:latin typeface="Helvetica Neue"/>
              </a:rPr>
              <a:t>Data source : </a:t>
            </a:r>
            <a:r>
              <a:rPr lang="en-US" sz="2400" b="0" i="0" dirty="0" err="1" smtClean="0">
                <a:solidFill>
                  <a:srgbClr val="000000"/>
                </a:solidFill>
                <a:effectLst/>
                <a:latin typeface="Helvetica Neue"/>
              </a:rPr>
              <a:t>Fousquare</a:t>
            </a:r>
            <a:r>
              <a:rPr lang="en-US" sz="2400" b="0" i="0" dirty="0" smtClean="0">
                <a:solidFill>
                  <a:srgbClr val="000000"/>
                </a:solidFill>
                <a:effectLst/>
                <a:latin typeface="Helvetica Neue"/>
              </a:rPr>
              <a:t> API</a:t>
            </a:r>
          </a:p>
          <a:p>
            <a:pPr marL="742950" lvl="1" indent="-285750">
              <a:buFont typeface="Arial" panose="020B0604020202020204" pitchFamily="34" charset="0"/>
              <a:buChar char="•"/>
            </a:pPr>
            <a:r>
              <a:rPr lang="en-US" sz="2400" b="0" i="0" dirty="0" smtClean="0">
                <a:solidFill>
                  <a:srgbClr val="000000"/>
                </a:solidFill>
                <a:effectLst/>
                <a:latin typeface="Helvetica Neue"/>
              </a:rPr>
              <a:t>Description : By using this </a:t>
            </a:r>
            <a:r>
              <a:rPr lang="en-US" sz="2400" b="0" i="0" dirty="0" err="1" smtClean="0">
                <a:solidFill>
                  <a:srgbClr val="000000"/>
                </a:solidFill>
                <a:effectLst/>
                <a:latin typeface="Helvetica Neue"/>
              </a:rPr>
              <a:t>api</a:t>
            </a:r>
            <a:r>
              <a:rPr lang="en-US" sz="2400" b="0" i="0" dirty="0" smtClean="0">
                <a:solidFill>
                  <a:srgbClr val="000000"/>
                </a:solidFill>
                <a:effectLst/>
                <a:latin typeface="Helvetica Neue"/>
              </a:rPr>
              <a:t> we will get all the venues in each neighborhood. We can filter these venues to get only </a:t>
            </a:r>
            <a:r>
              <a:rPr lang="en-US" sz="2400" b="0" i="0" dirty="0" err="1" smtClean="0">
                <a:solidFill>
                  <a:srgbClr val="000000"/>
                </a:solidFill>
                <a:effectLst/>
                <a:latin typeface="Helvetica Neue"/>
              </a:rPr>
              <a:t>indian</a:t>
            </a:r>
            <a:r>
              <a:rPr lang="en-US" sz="2400" b="0" i="0" dirty="0" smtClean="0">
                <a:solidFill>
                  <a:srgbClr val="000000"/>
                </a:solidFill>
                <a:effectLst/>
                <a:latin typeface="Helvetica Neue"/>
              </a:rPr>
              <a:t> </a:t>
            </a:r>
            <a:r>
              <a:rPr lang="en-US" sz="2400" b="0" i="0" dirty="0" err="1" smtClean="0">
                <a:solidFill>
                  <a:srgbClr val="000000"/>
                </a:solidFill>
                <a:effectLst/>
                <a:latin typeface="Helvetica Neue"/>
              </a:rPr>
              <a:t>resturants</a:t>
            </a:r>
            <a:r>
              <a:rPr lang="en-US" sz="2400" b="0" i="0" dirty="0" smtClean="0">
                <a:solidFill>
                  <a:srgbClr val="000000"/>
                </a:solidFill>
                <a:effectLst/>
                <a:latin typeface="Helvetica Neue"/>
              </a:rPr>
              <a:t>.</a:t>
            </a:r>
          </a:p>
          <a:p>
            <a:pPr>
              <a:buFont typeface="Arial" panose="020B0604020202020204" pitchFamily="34" charset="0"/>
              <a:buChar char="•"/>
            </a:pPr>
            <a:r>
              <a:rPr lang="en-US" sz="2400" b="0" i="0" dirty="0" err="1" smtClean="0">
                <a:solidFill>
                  <a:srgbClr val="000000"/>
                </a:solidFill>
                <a:effectLst/>
                <a:latin typeface="Helvetica Neue"/>
              </a:rPr>
              <a:t>GeoSpace</a:t>
            </a:r>
            <a:r>
              <a:rPr lang="en-US" sz="2400" b="0" i="0" dirty="0" smtClean="0">
                <a:solidFill>
                  <a:srgbClr val="000000"/>
                </a:solidFill>
                <a:effectLst/>
                <a:latin typeface="Helvetica Neue"/>
              </a:rPr>
              <a:t> data</a:t>
            </a:r>
          </a:p>
          <a:p>
            <a:pPr marL="742950" lvl="1" indent="-285750">
              <a:buFont typeface="Arial" panose="020B0604020202020204" pitchFamily="34" charset="0"/>
              <a:buChar char="•"/>
            </a:pPr>
            <a:r>
              <a:rPr lang="en-US" sz="2400" b="0" i="0" dirty="0" smtClean="0">
                <a:solidFill>
                  <a:srgbClr val="000000"/>
                </a:solidFill>
                <a:effectLst/>
                <a:latin typeface="Helvetica Neue"/>
              </a:rPr>
              <a:t>Data source : https://data.cityofnewyork.us/City-Government/Borough-Boundaries/tqmj-j8zm</a:t>
            </a:r>
          </a:p>
          <a:p>
            <a:pPr marL="742950" lvl="1" indent="-285750">
              <a:buFont typeface="Arial" panose="020B0604020202020204" pitchFamily="34" charset="0"/>
              <a:buChar char="•"/>
            </a:pPr>
            <a:r>
              <a:rPr lang="en-US" sz="2400" b="0" i="0" dirty="0" smtClean="0">
                <a:solidFill>
                  <a:srgbClr val="000000"/>
                </a:solidFill>
                <a:effectLst/>
                <a:latin typeface="Helvetica Neue"/>
              </a:rPr>
              <a:t>Description : By using this geo space data we will get the New </a:t>
            </a:r>
            <a:r>
              <a:rPr lang="en-US" sz="2400" b="0" i="0" dirty="0" err="1" smtClean="0">
                <a:solidFill>
                  <a:srgbClr val="000000"/>
                </a:solidFill>
                <a:effectLst/>
                <a:latin typeface="Helvetica Neue"/>
              </a:rPr>
              <a:t>york</a:t>
            </a:r>
            <a:r>
              <a:rPr lang="en-US" sz="2400" b="0" i="0" dirty="0" smtClean="0">
                <a:solidFill>
                  <a:srgbClr val="000000"/>
                </a:solidFill>
                <a:effectLst/>
                <a:latin typeface="Helvetica Neue"/>
              </a:rPr>
              <a:t> Borough boundaries that will help us visualize choropleth map.</a:t>
            </a:r>
            <a:endParaRPr lang="en-US" sz="2400" b="0" i="0" dirty="0">
              <a:solidFill>
                <a:srgbClr val="000000"/>
              </a:solidFill>
              <a:effectLst/>
              <a:latin typeface="Helvetica Neue"/>
            </a:endParaRPr>
          </a:p>
        </p:txBody>
      </p:sp>
    </p:spTree>
    <p:extLst>
      <p:ext uri="{BB962C8B-B14F-4D97-AF65-F5344CB8AC3E}">
        <p14:creationId xmlns:p14="http://schemas.microsoft.com/office/powerpoint/2010/main" val="25560510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1600" y="101600"/>
            <a:ext cx="11887200" cy="5632311"/>
          </a:xfrm>
          <a:prstGeom prst="rect">
            <a:avLst/>
          </a:prstGeom>
        </p:spPr>
        <p:txBody>
          <a:bodyPr wrap="square">
            <a:spAutoFit/>
          </a:bodyPr>
          <a:lstStyle/>
          <a:p>
            <a:r>
              <a:rPr lang="en-US" sz="4000" b="1" i="0" dirty="0" smtClean="0">
                <a:solidFill>
                  <a:srgbClr val="000000"/>
                </a:solidFill>
                <a:effectLst/>
                <a:latin typeface="Helvetica Neue"/>
              </a:rPr>
              <a:t>Approach</a:t>
            </a:r>
          </a:p>
          <a:p>
            <a:pPr>
              <a:buFont typeface="Arial" panose="020B0604020202020204" pitchFamily="34" charset="0"/>
              <a:buChar char="•"/>
            </a:pPr>
            <a:r>
              <a:rPr lang="en-US" sz="3200" b="0" i="0" dirty="0" smtClean="0">
                <a:solidFill>
                  <a:srgbClr val="000000"/>
                </a:solidFill>
                <a:effectLst/>
                <a:latin typeface="Helvetica Neue"/>
              </a:rPr>
              <a:t>Collect the new </a:t>
            </a:r>
            <a:r>
              <a:rPr lang="en-US" sz="3200" b="0" i="0" dirty="0" err="1" smtClean="0">
                <a:solidFill>
                  <a:srgbClr val="000000"/>
                </a:solidFill>
                <a:effectLst/>
                <a:latin typeface="Helvetica Neue"/>
              </a:rPr>
              <a:t>york</a:t>
            </a:r>
            <a:r>
              <a:rPr lang="en-US" sz="3200" b="0" i="0" dirty="0" smtClean="0">
                <a:solidFill>
                  <a:srgbClr val="000000"/>
                </a:solidFill>
                <a:effectLst/>
                <a:latin typeface="Helvetica Neue"/>
              </a:rPr>
              <a:t> city data from </a:t>
            </a:r>
            <a:r>
              <a:rPr lang="en-US" sz="3200" b="0" i="0" u="sng" dirty="0" smtClean="0">
                <a:solidFill>
                  <a:srgbClr val="0088CC"/>
                </a:solidFill>
                <a:effectLst/>
                <a:latin typeface="Helvetica Neue"/>
                <a:hlinkClick r:id="rId2"/>
              </a:rPr>
              <a:t>https://cocl.us/new_york_dataset</a:t>
            </a:r>
            <a:endParaRPr lang="en-US" sz="3200" b="0" i="0" dirty="0" smtClean="0">
              <a:solidFill>
                <a:srgbClr val="000000"/>
              </a:solidFill>
              <a:effectLst/>
              <a:latin typeface="Helvetica Neue"/>
            </a:endParaRPr>
          </a:p>
          <a:p>
            <a:pPr>
              <a:buFont typeface="Arial" panose="020B0604020202020204" pitchFamily="34" charset="0"/>
              <a:buChar char="•"/>
            </a:pPr>
            <a:r>
              <a:rPr lang="en-US" sz="3200" b="0" i="0" dirty="0" smtClean="0">
                <a:solidFill>
                  <a:srgbClr val="000000"/>
                </a:solidFill>
                <a:effectLst/>
                <a:latin typeface="Helvetica Neue"/>
              </a:rPr>
              <a:t>Using </a:t>
            </a:r>
            <a:r>
              <a:rPr lang="en-US" sz="3200" b="0" i="0" dirty="0" err="1" smtClean="0">
                <a:solidFill>
                  <a:srgbClr val="000000"/>
                </a:solidFill>
                <a:effectLst/>
                <a:latin typeface="Helvetica Neue"/>
              </a:rPr>
              <a:t>FourSquare</a:t>
            </a:r>
            <a:r>
              <a:rPr lang="en-US" sz="3200" b="0" i="0" dirty="0" smtClean="0">
                <a:solidFill>
                  <a:srgbClr val="000000"/>
                </a:solidFill>
                <a:effectLst/>
                <a:latin typeface="Helvetica Neue"/>
              </a:rPr>
              <a:t> API we will find all venues for each neighborhood.</a:t>
            </a:r>
          </a:p>
          <a:p>
            <a:pPr>
              <a:buFont typeface="Arial" panose="020B0604020202020204" pitchFamily="34" charset="0"/>
              <a:buChar char="•"/>
            </a:pPr>
            <a:r>
              <a:rPr lang="en-US" sz="3200" b="0" i="0" dirty="0" smtClean="0">
                <a:solidFill>
                  <a:srgbClr val="000000"/>
                </a:solidFill>
                <a:effectLst/>
                <a:latin typeface="Helvetica Neue"/>
              </a:rPr>
              <a:t>Filter out all venues that are Indian </a:t>
            </a:r>
            <a:r>
              <a:rPr lang="en-US" sz="3200" b="0" i="0" dirty="0" err="1" smtClean="0">
                <a:solidFill>
                  <a:srgbClr val="000000"/>
                </a:solidFill>
                <a:effectLst/>
                <a:latin typeface="Helvetica Neue"/>
              </a:rPr>
              <a:t>Resturants</a:t>
            </a:r>
            <a:r>
              <a:rPr lang="en-US" sz="3200" b="0" i="0" dirty="0" smtClean="0">
                <a:solidFill>
                  <a:srgbClr val="000000"/>
                </a:solidFill>
                <a:effectLst/>
                <a:latin typeface="Helvetica Neue"/>
              </a:rPr>
              <a:t>.</a:t>
            </a:r>
          </a:p>
          <a:p>
            <a:pPr>
              <a:buFont typeface="Arial" panose="020B0604020202020204" pitchFamily="34" charset="0"/>
              <a:buChar char="•"/>
            </a:pPr>
            <a:r>
              <a:rPr lang="en-US" sz="3200" b="0" i="0" dirty="0" smtClean="0">
                <a:solidFill>
                  <a:srgbClr val="000000"/>
                </a:solidFill>
                <a:effectLst/>
                <a:latin typeface="Helvetica Neue"/>
              </a:rPr>
              <a:t>Find rating , tips and like count for each Indian </a:t>
            </a:r>
            <a:r>
              <a:rPr lang="en-US" sz="3200" b="0" i="0" dirty="0" err="1" smtClean="0">
                <a:solidFill>
                  <a:srgbClr val="000000"/>
                </a:solidFill>
                <a:effectLst/>
                <a:latin typeface="Helvetica Neue"/>
              </a:rPr>
              <a:t>Resturants</a:t>
            </a:r>
            <a:r>
              <a:rPr lang="en-US" sz="3200" b="0" i="0" dirty="0" smtClean="0">
                <a:solidFill>
                  <a:srgbClr val="000000"/>
                </a:solidFill>
                <a:effectLst/>
                <a:latin typeface="Helvetica Neue"/>
              </a:rPr>
              <a:t> using </a:t>
            </a:r>
            <a:r>
              <a:rPr lang="en-US" sz="3200" b="0" i="0" dirty="0" err="1" smtClean="0">
                <a:solidFill>
                  <a:srgbClr val="000000"/>
                </a:solidFill>
                <a:effectLst/>
                <a:latin typeface="Helvetica Neue"/>
              </a:rPr>
              <a:t>FourSquare</a:t>
            </a:r>
            <a:r>
              <a:rPr lang="en-US" sz="3200" b="0" i="0" dirty="0" smtClean="0">
                <a:solidFill>
                  <a:srgbClr val="000000"/>
                </a:solidFill>
                <a:effectLst/>
                <a:latin typeface="Helvetica Neue"/>
              </a:rPr>
              <a:t> API.</a:t>
            </a:r>
          </a:p>
          <a:p>
            <a:pPr>
              <a:buFont typeface="Arial" panose="020B0604020202020204" pitchFamily="34" charset="0"/>
              <a:buChar char="•"/>
            </a:pPr>
            <a:r>
              <a:rPr lang="en-US" sz="3200" b="0" i="0" dirty="0" smtClean="0">
                <a:solidFill>
                  <a:srgbClr val="000000"/>
                </a:solidFill>
                <a:effectLst/>
                <a:latin typeface="Helvetica Neue"/>
              </a:rPr>
              <a:t>Using rating for each </a:t>
            </a:r>
            <a:r>
              <a:rPr lang="en-US" sz="3200" b="0" i="0" dirty="0" err="1" smtClean="0">
                <a:solidFill>
                  <a:srgbClr val="000000"/>
                </a:solidFill>
                <a:effectLst/>
                <a:latin typeface="Helvetica Neue"/>
              </a:rPr>
              <a:t>resturant</a:t>
            </a:r>
            <a:r>
              <a:rPr lang="en-US" sz="3200" b="0" i="0" dirty="0" smtClean="0">
                <a:solidFill>
                  <a:srgbClr val="000000"/>
                </a:solidFill>
                <a:effectLst/>
                <a:latin typeface="Helvetica Neue"/>
              </a:rPr>
              <a:t> , we will sort that data.</a:t>
            </a:r>
          </a:p>
          <a:p>
            <a:pPr>
              <a:buFont typeface="Arial" panose="020B0604020202020204" pitchFamily="34" charset="0"/>
              <a:buChar char="•"/>
            </a:pPr>
            <a:r>
              <a:rPr lang="en-US" sz="3200" b="0" i="0" dirty="0" smtClean="0">
                <a:solidFill>
                  <a:srgbClr val="000000"/>
                </a:solidFill>
                <a:effectLst/>
                <a:latin typeface="Helvetica Neue"/>
              </a:rPr>
              <a:t>Visualize the Ranking of neighborhoods using folium library(python)</a:t>
            </a:r>
            <a:endParaRPr lang="en-US" sz="3200" b="0" i="0" dirty="0">
              <a:solidFill>
                <a:srgbClr val="000000"/>
              </a:solidFill>
              <a:effectLst/>
              <a:latin typeface="Helvetica Neue"/>
            </a:endParaRPr>
          </a:p>
        </p:txBody>
      </p:sp>
    </p:spTree>
    <p:extLst>
      <p:ext uri="{BB962C8B-B14F-4D97-AF65-F5344CB8AC3E}">
        <p14:creationId xmlns:p14="http://schemas.microsoft.com/office/powerpoint/2010/main" val="17464376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6700" y="415746"/>
            <a:ext cx="11518900" cy="6124754"/>
          </a:xfrm>
          <a:prstGeom prst="rect">
            <a:avLst/>
          </a:prstGeom>
        </p:spPr>
        <p:txBody>
          <a:bodyPr wrap="square">
            <a:spAutoFit/>
          </a:bodyPr>
          <a:lstStyle/>
          <a:p>
            <a:r>
              <a:rPr lang="en-US" sz="2800" b="1" i="0" dirty="0" smtClean="0">
                <a:solidFill>
                  <a:srgbClr val="000000"/>
                </a:solidFill>
                <a:effectLst/>
                <a:latin typeface="Helvetica Neue"/>
              </a:rPr>
              <a:t>Questions that can be asked using the above mentioned datasets</a:t>
            </a:r>
          </a:p>
          <a:p>
            <a:pPr>
              <a:buFont typeface="Arial" panose="020B0604020202020204" pitchFamily="34" charset="0"/>
              <a:buChar char="•"/>
            </a:pPr>
            <a:r>
              <a:rPr lang="en-US" sz="2800" b="0" i="0" dirty="0" smtClean="0">
                <a:solidFill>
                  <a:srgbClr val="000000"/>
                </a:solidFill>
                <a:effectLst/>
                <a:latin typeface="Helvetica Neue"/>
              </a:rPr>
              <a:t>What is best location in New York City for Indian Cuisine ?</a:t>
            </a:r>
          </a:p>
          <a:p>
            <a:pPr>
              <a:buFont typeface="Arial" panose="020B0604020202020204" pitchFamily="34" charset="0"/>
              <a:buChar char="•"/>
            </a:pPr>
            <a:r>
              <a:rPr lang="en-US" sz="2800" b="0" i="0" dirty="0" smtClean="0">
                <a:solidFill>
                  <a:srgbClr val="000000"/>
                </a:solidFill>
                <a:effectLst/>
                <a:latin typeface="Helvetica Neue"/>
              </a:rPr>
              <a:t>Which areas have potential Indian Restaurant Market ?</a:t>
            </a:r>
          </a:p>
          <a:p>
            <a:pPr>
              <a:buFont typeface="Arial" panose="020B0604020202020204" pitchFamily="34" charset="0"/>
              <a:buChar char="•"/>
            </a:pPr>
            <a:r>
              <a:rPr lang="en-US" sz="2800" b="0" i="0" dirty="0" smtClean="0">
                <a:solidFill>
                  <a:srgbClr val="000000"/>
                </a:solidFill>
                <a:effectLst/>
                <a:latin typeface="Helvetica Neue"/>
              </a:rPr>
              <a:t>Which all areas lack Indian Restaurants ?</a:t>
            </a:r>
          </a:p>
          <a:p>
            <a:pPr>
              <a:buFont typeface="Arial" panose="020B0604020202020204" pitchFamily="34" charset="0"/>
              <a:buChar char="•"/>
            </a:pPr>
            <a:r>
              <a:rPr lang="en-US" sz="2800" b="0" i="0" dirty="0" smtClean="0">
                <a:solidFill>
                  <a:srgbClr val="000000"/>
                </a:solidFill>
                <a:effectLst/>
                <a:latin typeface="Helvetica Neue"/>
              </a:rPr>
              <a:t>Which is the best place to stay if I prefer Indian Cuisine ?</a:t>
            </a:r>
          </a:p>
          <a:p>
            <a:pPr>
              <a:buFont typeface="Arial" panose="020B0604020202020204" pitchFamily="34" charset="0"/>
              <a:buChar char="•"/>
            </a:pPr>
            <a:endParaRPr lang="en-US" sz="2800" dirty="0">
              <a:solidFill>
                <a:srgbClr val="000000"/>
              </a:solidFill>
              <a:latin typeface="Helvetica Neue"/>
            </a:endParaRPr>
          </a:p>
          <a:p>
            <a:pPr>
              <a:buFont typeface="Arial" panose="020B0604020202020204" pitchFamily="34" charset="0"/>
              <a:buChar char="•"/>
            </a:pPr>
            <a:endParaRPr lang="en-US" sz="2800" b="0" i="0" dirty="0" smtClean="0">
              <a:solidFill>
                <a:srgbClr val="000000"/>
              </a:solidFill>
              <a:effectLst/>
              <a:latin typeface="Helvetica Neue"/>
            </a:endParaRPr>
          </a:p>
          <a:p>
            <a:r>
              <a:rPr lang="en-US" sz="2800" b="1" dirty="0"/>
              <a:t>Analysis</a:t>
            </a:r>
          </a:p>
          <a:p>
            <a:r>
              <a:rPr lang="en-US" sz="2800" dirty="0"/>
              <a:t>We will import the required libraries for python.</a:t>
            </a:r>
          </a:p>
          <a:p>
            <a:r>
              <a:rPr lang="en-US" sz="2800" dirty="0"/>
              <a:t>pandas and </a:t>
            </a:r>
            <a:r>
              <a:rPr lang="en-US" sz="2800" dirty="0" err="1"/>
              <a:t>numpy</a:t>
            </a:r>
            <a:r>
              <a:rPr lang="en-US" sz="2800" dirty="0"/>
              <a:t> for handling data.</a:t>
            </a:r>
          </a:p>
          <a:p>
            <a:r>
              <a:rPr lang="en-US" sz="2800" dirty="0"/>
              <a:t>request module for using </a:t>
            </a:r>
            <a:r>
              <a:rPr lang="en-US" sz="2800" dirty="0" err="1"/>
              <a:t>FourSquare</a:t>
            </a:r>
            <a:r>
              <a:rPr lang="en-US" sz="2800" dirty="0"/>
              <a:t> API.</a:t>
            </a:r>
          </a:p>
          <a:p>
            <a:r>
              <a:rPr lang="en-US" sz="2800" dirty="0" err="1"/>
              <a:t>geopy</a:t>
            </a:r>
            <a:r>
              <a:rPr lang="en-US" sz="2800" dirty="0"/>
              <a:t> to get co-ordinates of City of New York.</a:t>
            </a:r>
          </a:p>
          <a:p>
            <a:r>
              <a:rPr lang="en-US" sz="2800" dirty="0"/>
              <a:t>folium to visualize the results on a map</a:t>
            </a:r>
          </a:p>
          <a:p>
            <a:endParaRPr lang="en-US" sz="2800" b="0" i="0" dirty="0">
              <a:solidFill>
                <a:srgbClr val="000000"/>
              </a:solidFill>
              <a:effectLst/>
              <a:latin typeface="Helvetica Neue"/>
            </a:endParaRPr>
          </a:p>
        </p:txBody>
      </p:sp>
    </p:spTree>
    <p:extLst>
      <p:ext uri="{BB962C8B-B14F-4D97-AF65-F5344CB8AC3E}">
        <p14:creationId xmlns:p14="http://schemas.microsoft.com/office/powerpoint/2010/main" val="16112685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570037" y="546100"/>
            <a:ext cx="8239125" cy="5334000"/>
          </a:xfrm>
          <a:prstGeom prst="rect">
            <a:avLst/>
          </a:prstGeom>
        </p:spPr>
      </p:pic>
    </p:spTree>
    <p:extLst>
      <p:ext uri="{BB962C8B-B14F-4D97-AF65-F5344CB8AC3E}">
        <p14:creationId xmlns:p14="http://schemas.microsoft.com/office/powerpoint/2010/main" val="12249048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12800" y="467441"/>
            <a:ext cx="9456737" cy="6390559"/>
          </a:xfrm>
          <a:prstGeom prst="rect">
            <a:avLst/>
          </a:prstGeom>
        </p:spPr>
      </p:pic>
    </p:spTree>
    <p:extLst>
      <p:ext uri="{BB962C8B-B14F-4D97-AF65-F5344CB8AC3E}">
        <p14:creationId xmlns:p14="http://schemas.microsoft.com/office/powerpoint/2010/main" val="32365665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53391" y="292101"/>
            <a:ext cx="9639909" cy="6248494"/>
          </a:xfrm>
          <a:prstGeom prst="rect">
            <a:avLst/>
          </a:prstGeom>
        </p:spPr>
      </p:pic>
    </p:spTree>
    <p:extLst>
      <p:ext uri="{BB962C8B-B14F-4D97-AF65-F5344CB8AC3E}">
        <p14:creationId xmlns:p14="http://schemas.microsoft.com/office/powerpoint/2010/main" val="3499608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352</Words>
  <Application>Microsoft Office PowerPoint</Application>
  <PresentationFormat>Widescreen</PresentationFormat>
  <Paragraphs>34</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Helvetica Neue</vt:lpstr>
      <vt:lpstr>Office Theme</vt:lpstr>
      <vt:lpstr>Capstone Project - The Battle of Neighborhoods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The Battle of Neighborhoods</dc:title>
  <dc:creator>ACCOUNTS</dc:creator>
  <cp:lastModifiedBy>ACCOUNTS</cp:lastModifiedBy>
  <cp:revision>2</cp:revision>
  <dcterms:created xsi:type="dcterms:W3CDTF">2020-02-27T16:21:21Z</dcterms:created>
  <dcterms:modified xsi:type="dcterms:W3CDTF">2020-02-27T16:27:08Z</dcterms:modified>
</cp:coreProperties>
</file>