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7" r:id="rId2"/>
    <p:sldId id="343" r:id="rId3"/>
    <p:sldId id="344" r:id="rId4"/>
    <p:sldId id="368" r:id="rId5"/>
    <p:sldId id="377" r:id="rId6"/>
    <p:sldId id="365" r:id="rId7"/>
    <p:sldId id="375" r:id="rId8"/>
    <p:sldId id="380" r:id="rId9"/>
    <p:sldId id="378" r:id="rId10"/>
    <p:sldId id="376" r:id="rId11"/>
    <p:sldId id="370" r:id="rId12"/>
    <p:sldId id="371" r:id="rId13"/>
    <p:sldId id="373" r:id="rId14"/>
    <p:sldId id="374" r:id="rId15"/>
    <p:sldId id="362" r:id="rId16"/>
    <p:sldId id="356" r:id="rId17"/>
    <p:sldId id="358" r:id="rId18"/>
    <p:sldId id="361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74558"/>
  </p:normalViewPr>
  <p:slideViewPr>
    <p:cSldViewPr snapToGrid="0" snapToObjects="1">
      <p:cViewPr varScale="1">
        <p:scale>
          <a:sx n="94" d="100"/>
          <a:sy n="94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F8D6-645F-914D-9D12-6D9E07CDF45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32A9-07A8-AE43-96F9-9FF99FE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6497-BDA5-BC48-ADC8-7F36FC4F8C2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9BC5-24D6-DC44-855E-FCC735C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60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65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8B2AE6-00BD-8B4E-A0A2-603137D73D15}" type="datetime1">
              <a:rPr lang="en-HK" smtClean="0"/>
              <a:t>25/8/2021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3E9DD-CE1E-A447-BDE1-2034AAF45AF6}" type="datetime1">
              <a:rPr lang="en-HK" smtClean="0"/>
              <a:t>25/8/2021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59EDB-C335-1340-8A01-7DA0988B824C}" type="datetime1">
              <a:rPr lang="en-HK" smtClean="0"/>
              <a:t>25/8/2021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6EE3D-2E88-684E-9A01-7B85C968D41D}" type="datetime1">
              <a:rPr lang="en-HK" smtClean="0"/>
              <a:t>25/8/2021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B5964-333C-9D48-80C8-B18A21A86161}" type="datetime1">
              <a:rPr lang="en-HK" smtClean="0"/>
              <a:t>25/8/2021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E2C26-FB4F-4347-8F22-BBC8E9CCDA97}" type="datetime1">
              <a:rPr lang="en-HK" smtClean="0"/>
              <a:t>25/8/2021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B3126-41B1-B646-878C-65AA08F77BA4}" type="datetime1">
              <a:rPr lang="en-HK" smtClean="0"/>
              <a:t>25/8/2021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C21B9-2186-2445-8FBD-72C78EE4EEB9}" type="datetime1">
              <a:rPr lang="en-HK" smtClean="0"/>
              <a:t>25/8/2021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72468-4462-AF42-A07D-C7165520C3C9}" type="datetime1">
              <a:rPr lang="en-HK" smtClean="0"/>
              <a:t>25/8/2021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65F75-EE47-DA45-BBF7-241BABE18CD3}" type="datetime1">
              <a:rPr lang="en-HK" smtClean="0"/>
              <a:t>25/8/2021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1D98B-AF53-5147-AA16-15030FDEC22C}" type="datetime1">
              <a:rPr lang="en-HK" smtClean="0"/>
              <a:t>25/8/2021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E2D2059B-08FE-174B-899B-F245749D93C5}" type="datetime1">
              <a:rPr lang="en-HK" smtClean="0"/>
              <a:t>25/8/2021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charset="0"/>
                <a:ea typeface="新細明體" charset="0"/>
              </a:defRPr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6522" y="1676400"/>
            <a:ext cx="9740348" cy="1462088"/>
          </a:xfrm>
        </p:spPr>
        <p:txBody>
          <a:bodyPr/>
          <a:lstStyle/>
          <a:p>
            <a:r>
              <a:rPr lang="en-GB" sz="4400" dirty="0"/>
              <a:t>Time-Constrained Indoor </a:t>
            </a:r>
            <a:br>
              <a:rPr lang="en-GB" sz="4400" dirty="0"/>
            </a:br>
            <a:r>
              <a:rPr lang="en-GB" sz="4400" dirty="0"/>
              <a:t>Keyword-aware Routing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621911"/>
            <a:ext cx="12192000" cy="1752600"/>
          </a:xfrm>
        </p:spPr>
        <p:txBody>
          <a:bodyPr/>
          <a:lstStyle/>
          <a:p>
            <a:r>
              <a:rPr lang="en-GB" sz="2400" dirty="0"/>
              <a:t>Harry Kai-Ho Chan</a:t>
            </a:r>
            <a:r>
              <a:rPr lang="en-GB" sz="2400" baseline="30000" dirty="0"/>
              <a:t>1</a:t>
            </a:r>
            <a:r>
              <a:rPr lang="en-GB" sz="2400" dirty="0"/>
              <a:t> , </a:t>
            </a:r>
            <a:r>
              <a:rPr lang="en-GB" sz="2400" dirty="0" err="1"/>
              <a:t>Tiantian</a:t>
            </a:r>
            <a:r>
              <a:rPr lang="en-GB" sz="2400" dirty="0"/>
              <a:t> Liu</a:t>
            </a:r>
            <a:r>
              <a:rPr lang="en-GB" sz="2400" baseline="30000" dirty="0"/>
              <a:t>2</a:t>
            </a:r>
            <a:r>
              <a:rPr lang="en-GB" sz="2400" dirty="0"/>
              <a:t> , Huan Li</a:t>
            </a:r>
            <a:r>
              <a:rPr lang="en-GB" sz="2400" baseline="30000" dirty="0"/>
              <a:t>2</a:t>
            </a:r>
            <a:r>
              <a:rPr lang="en-GB" sz="2400" dirty="0"/>
              <a:t> , Hua Lu</a:t>
            </a:r>
            <a:r>
              <a:rPr lang="en-GB" sz="2400" baseline="30000" dirty="0"/>
              <a:t>1</a:t>
            </a:r>
            <a:r>
              <a:rPr lang="en-GB" sz="2400" dirty="0"/>
              <a:t> </a:t>
            </a:r>
          </a:p>
          <a:p>
            <a:r>
              <a:rPr lang="en-GB" sz="1800" baseline="30000" dirty="0"/>
              <a:t>1</a:t>
            </a:r>
            <a:r>
              <a:rPr lang="en-GB" sz="1800" dirty="0"/>
              <a:t>Department of People and Technology, Roskilde University, Denmark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Department of Computer Science, Aalborg University, Denmark</a:t>
            </a:r>
          </a:p>
        </p:txBody>
      </p:sp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35F41-87B0-4282-A4BF-C483AE89560D}" type="slidenum">
              <a:rPr kumimoji="0" lang="zh-TW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bg2"/>
              </a:solidFill>
            </a:endParaRPr>
          </a:p>
        </p:txBody>
      </p:sp>
      <p:pic>
        <p:nvPicPr>
          <p:cNvPr id="9218" name="Picture 2" descr="Roskilde University | World University Rankings | THE">
            <a:extLst>
              <a:ext uri="{FF2B5EF4-FFF2-40B4-BE49-F238E27FC236}">
                <a16:creationId xmlns:a16="http://schemas.microsoft.com/office/drawing/2014/main" id="{16D3D512-41A9-D143-81B8-04F99213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27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alborg University Logo (AAU) Download Vector">
            <a:extLst>
              <a:ext uri="{FF2B5EF4-FFF2-40B4-BE49-F238E27FC236}">
                <a16:creationId xmlns:a16="http://schemas.microsoft.com/office/drawing/2014/main" id="{D7F1D8E9-18FB-7843-B9D9-B4B3DBF1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28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3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0246270-679F-4140-8C75-06A324AD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dirty="0"/>
              <a:t>Keywords in an Indoor 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76D52-B363-BF45-8942-78EB0E40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510819"/>
            <a:ext cx="8356600" cy="2946400"/>
          </a:xfrm>
          <a:prstGeom prst="rect">
            <a:avLst/>
          </a:prstGeom>
        </p:spPr>
      </p:pic>
      <p:sp>
        <p:nvSpPr>
          <p:cNvPr id="12" name="AutoShape 31">
            <a:extLst>
              <a:ext uri="{FF2B5EF4-FFF2-40B4-BE49-F238E27FC236}">
                <a16:creationId xmlns:a16="http://schemas.microsoft.com/office/drawing/2014/main" id="{26A9D2D8-D92F-D840-8BB1-72F91793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59" y="1572779"/>
            <a:ext cx="2836583" cy="746108"/>
          </a:xfrm>
          <a:prstGeom prst="wedgeRoundRectCallout">
            <a:avLst>
              <a:gd name="adj1" fmla="val -43519"/>
              <a:gd name="adj2" fmla="val 7955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b="1" dirty="0">
                <a:solidFill>
                  <a:schemeClr val="tx2"/>
                </a:solidFill>
              </a:rPr>
              <a:t>Identity word</a:t>
            </a:r>
            <a:r>
              <a:rPr lang="en-US" altLang="zh-TW" dirty="0"/>
              <a:t>: specific name of a shop</a:t>
            </a:r>
            <a:endParaRPr lang="zh-TW" alt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C5E7F-8434-4DA3-8DAC-F2864651D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r>
              <a:rPr lang="en-US" dirty="0"/>
              <a:t>Three types of keywords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74D2-1F26-6D46-942A-8A980282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B0E806F4-28C0-3A4D-B034-0292F76E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9" y="1561417"/>
            <a:ext cx="2447393" cy="746108"/>
          </a:xfrm>
          <a:prstGeom prst="wedgeRoundRectCallout">
            <a:avLst>
              <a:gd name="adj1" fmla="val 37238"/>
              <a:gd name="adj2" fmla="val 9486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b="1" dirty="0">
                <a:solidFill>
                  <a:schemeClr val="tx2"/>
                </a:solidFill>
              </a:rPr>
              <a:t>Thematic word</a:t>
            </a:r>
            <a:r>
              <a:rPr lang="en-US" altLang="zh-TW" dirty="0"/>
              <a:t>: tag relevant to the shop</a:t>
            </a:r>
            <a:endParaRPr lang="zh-TW" altLang="en-US" dirty="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3ED46211-0D6C-174D-8744-49E885B2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660" y="993654"/>
            <a:ext cx="2102482" cy="446918"/>
          </a:xfrm>
          <a:prstGeom prst="wedgeRoundRectCallout">
            <a:avLst>
              <a:gd name="adj1" fmla="val -35349"/>
              <a:gd name="adj2" fmla="val 962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e.g., shop’s name</a:t>
            </a:r>
            <a:endParaRPr lang="zh-TW" altLang="en-US" dirty="0"/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6E6716C7-BC24-1D45-A0C4-2F323039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7" y="1000886"/>
            <a:ext cx="2352545" cy="511891"/>
          </a:xfrm>
          <a:prstGeom prst="wedgeRoundRectCallout">
            <a:avLst>
              <a:gd name="adj1" fmla="val -23872"/>
              <a:gd name="adj2" fmla="val 7576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e.g., shop’s product</a:t>
            </a:r>
            <a:endParaRPr lang="zh-TW" altLang="en-US" dirty="0"/>
          </a:p>
        </p:txBody>
      </p:sp>
      <p:sp>
        <p:nvSpPr>
          <p:cNvPr id="15" name="AutoShape 31">
            <a:extLst>
              <a:ext uri="{FF2B5EF4-FFF2-40B4-BE49-F238E27FC236}">
                <a16:creationId xmlns:a16="http://schemas.microsoft.com/office/drawing/2014/main" id="{60725541-6397-5F46-A3FF-82155FD3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997" y="1564420"/>
            <a:ext cx="2126606" cy="746108"/>
          </a:xfrm>
          <a:prstGeom prst="wedgeRoundRectCallout">
            <a:avLst>
              <a:gd name="adj1" fmla="val -62117"/>
              <a:gd name="adj2" fmla="val 884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b="1" dirty="0">
                <a:solidFill>
                  <a:schemeClr val="tx2"/>
                </a:solidFill>
              </a:rPr>
              <a:t>Category word</a:t>
            </a:r>
            <a:r>
              <a:rPr lang="en-US" altLang="zh-TW" dirty="0"/>
              <a:t>: type of the shop</a:t>
            </a:r>
            <a:endParaRPr lang="zh-TW" altLang="en-US" dirty="0"/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58FA357E-CA7E-2B47-AB54-6677D628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602" y="5678114"/>
            <a:ext cx="6355713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Textual Relevance:</a:t>
            </a:r>
            <a:r>
              <a:rPr lang="en-US" altLang="zh-TW" dirty="0"/>
              <a:t> We define the shops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route’s textual relevance based on the types of each query keyword</a:t>
            </a:r>
          </a:p>
        </p:txBody>
      </p:sp>
      <p:sp>
        <p:nvSpPr>
          <p:cNvPr id="19" name="AutoShape 31">
            <a:extLst>
              <a:ext uri="{FF2B5EF4-FFF2-40B4-BE49-F238E27FC236}">
                <a16:creationId xmlns:a16="http://schemas.microsoft.com/office/drawing/2014/main" id="{50AD11EE-A77F-BB48-A1DE-8113C485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42" y="1333422"/>
            <a:ext cx="2492214" cy="736188"/>
          </a:xfrm>
          <a:prstGeom prst="wedgeRoundRectCallout">
            <a:avLst>
              <a:gd name="adj1" fmla="val 11230"/>
              <a:gd name="adj2" fmla="val 12612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“partition” is a formal naming of “shop”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0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11" grpId="0" animBg="1"/>
      <p:bldP spid="1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ABFD96-5F8E-0E49-A4AC-FDA57271762C}"/>
              </a:ext>
            </a:extLst>
          </p:cNvPr>
          <p:cNvSpPr txBox="1">
            <a:spLocks/>
          </p:cNvSpPr>
          <p:nvPr/>
        </p:nvSpPr>
        <p:spPr>
          <a:xfrm>
            <a:off x="1576917" y="2017713"/>
            <a:ext cx="9905334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/>
              <a:t>High Level Idea:</a:t>
            </a:r>
            <a:r>
              <a:rPr lang="en-US" kern="0" dirty="0"/>
              <a:t> searches for the resulting routes by focusing on the partition 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86C89-8FE5-7D4A-A8B4-C58A9061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Set-Based Search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C16A3-B3B3-8448-A410-A445C304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D7CC4-3A4D-E543-B271-88F364EAF19D}"/>
              </a:ext>
            </a:extLst>
          </p:cNvPr>
          <p:cNvSpPr txBox="1"/>
          <p:nvPr/>
        </p:nvSpPr>
        <p:spPr>
          <a:xfrm>
            <a:off x="3121429" y="3914718"/>
            <a:ext cx="1480850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candidate key partition set (Step 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0D688-A78E-9149-BF2B-BFBCE639BCE5}"/>
              </a:ext>
            </a:extLst>
          </p:cNvPr>
          <p:cNvSpPr txBox="1"/>
          <p:nvPr/>
        </p:nvSpPr>
        <p:spPr>
          <a:xfrm>
            <a:off x="5065971" y="3923981"/>
            <a:ext cx="1288343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key partition set (Step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B82AF-F231-F045-B2F7-CC0EE1B4488F}"/>
              </a:ext>
            </a:extLst>
          </p:cNvPr>
          <p:cNvSpPr txBox="1"/>
          <p:nvPr/>
        </p:nvSpPr>
        <p:spPr>
          <a:xfrm>
            <a:off x="9736136" y="3923981"/>
            <a:ext cx="1012110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Maintain top-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results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6AEE8E-BB8C-BA42-A0DE-8D614B99A22D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6354314" y="4376383"/>
            <a:ext cx="33745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D1A26-FC8B-0144-ABCE-0B96940D2A2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602279" y="4376383"/>
            <a:ext cx="46369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91B22DA2-957F-AF49-8E9F-602811A8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54910"/>
              </p:ext>
            </p:extLst>
          </p:nvPr>
        </p:nvGraphicFramePr>
        <p:xfrm>
          <a:off x="7609616" y="4933764"/>
          <a:ext cx="512975" cy="365760"/>
        </p:xfrm>
        <a:graphic>
          <a:graphicData uri="http://schemas.openxmlformats.org/drawingml/2006/table">
            <a:tbl>
              <a:tblPr firstRow="1" bandRow="1"/>
              <a:tblGrid>
                <a:gridCol w="512975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No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BADA87-C936-7843-B5A5-E10C1FBA27E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0142" y="4847311"/>
            <a:ext cx="1" cy="64506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A281E2-1014-6447-9C83-B16268183FBC}"/>
              </a:ext>
            </a:extLst>
          </p:cNvPr>
          <p:cNvCxnSpPr>
            <a:cxnSpLocks/>
          </p:cNvCxnSpPr>
          <p:nvPr/>
        </p:nvCxnSpPr>
        <p:spPr>
          <a:xfrm flipH="1">
            <a:off x="5702208" y="5478309"/>
            <a:ext cx="2390223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DC3751-6BAE-6F4C-A737-84F52B88F626}"/>
              </a:ext>
            </a:extLst>
          </p:cNvPr>
          <p:cNvCxnSpPr>
            <a:cxnSpLocks/>
          </p:cNvCxnSpPr>
          <p:nvPr/>
        </p:nvCxnSpPr>
        <p:spPr>
          <a:xfrm flipH="1">
            <a:off x="8085838" y="4933765"/>
            <a:ext cx="6592" cy="55861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none" w="lg" len="lg"/>
          </a:ln>
          <a:effectLst/>
        </p:spPr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3F6ADD8E-D586-694B-B69E-753422319472}"/>
              </a:ext>
            </a:extLst>
          </p:cNvPr>
          <p:cNvSpPr/>
          <p:nvPr/>
        </p:nvSpPr>
        <p:spPr>
          <a:xfrm>
            <a:off x="6691766" y="3780762"/>
            <a:ext cx="2402798" cy="1191242"/>
          </a:xfrm>
          <a:prstGeom prst="diamond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Feasible route exist?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(Step 3)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9F875-BD5B-8148-A0D0-B37A2239F8C1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9094564" y="4376383"/>
            <a:ext cx="64157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40127B2A-E246-4F4B-A0DB-066CC9967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4439"/>
              </p:ext>
            </p:extLst>
          </p:nvPr>
        </p:nvGraphicFramePr>
        <p:xfrm>
          <a:off x="9147586" y="4012493"/>
          <a:ext cx="608889" cy="365760"/>
        </p:xfrm>
        <a:graphic>
          <a:graphicData uri="http://schemas.openxmlformats.org/drawingml/2006/table">
            <a:tbl>
              <a:tblPr firstRow="1" bandRow="1"/>
              <a:tblGrid>
                <a:gridCol w="608889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Yes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F2C2DC-5ECE-4344-A7EF-2E552830E8F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648406" y="4376383"/>
            <a:ext cx="473023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CD6DC43E-F7B0-E54A-A1BC-8DC6D6E01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600"/>
              </p:ext>
            </p:extLst>
          </p:nvPr>
        </p:nvGraphicFramePr>
        <p:xfrm>
          <a:off x="1885271" y="4182617"/>
          <a:ext cx="825836" cy="365760"/>
        </p:xfrm>
        <a:graphic>
          <a:graphicData uri="http://schemas.openxmlformats.org/drawingml/2006/table">
            <a:tbl>
              <a:tblPr firstRow="1" bandRow="1"/>
              <a:tblGrid>
                <a:gridCol w="825836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1903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Query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7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613017-AE5A-6E43-B5EA-4DDE3AC35569}"/>
              </a:ext>
            </a:extLst>
          </p:cNvPr>
          <p:cNvSpPr txBox="1">
            <a:spLocks/>
          </p:cNvSpPr>
          <p:nvPr/>
        </p:nvSpPr>
        <p:spPr>
          <a:xfrm>
            <a:off x="1576917" y="2017713"/>
            <a:ext cx="10348384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Step 1. Find candidate key partition set</a:t>
            </a:r>
          </a:p>
          <a:p>
            <a:pPr lvl="1"/>
            <a:r>
              <a:rPr lang="en-US" kern="0" dirty="0"/>
              <a:t>Coffee shop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r>
              <a:rPr lang="en-US" kern="0" dirty="0"/>
              <a:t>Charging cable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Souvenirs</a:t>
            </a:r>
            <a:endParaRPr 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11D7-BD68-104F-966C-A04A5330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Set-Based Search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4BA37-BF48-C947-A24C-C92EA5A8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2" descr="Free Starbucks Flat Logo Icon - Available in SVG, PNG, EPS, AI &amp;amp; Icon fonts">
            <a:extLst>
              <a:ext uri="{FF2B5EF4-FFF2-40B4-BE49-F238E27FC236}">
                <a16:creationId xmlns:a16="http://schemas.microsoft.com/office/drawing/2014/main" id="{8119C237-C0E4-2B40-B06A-8331B75E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67" y="2492730"/>
            <a:ext cx="1129680" cy="1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88865BAB-53AC-774C-BE53-D4B9EC02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6" y="4894076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ple Icon - Free Icons">
            <a:extLst>
              <a:ext uri="{FF2B5EF4-FFF2-40B4-BE49-F238E27FC236}">
                <a16:creationId xmlns:a16="http://schemas.microsoft.com/office/drawing/2014/main" id="{A8781D6C-C65B-7E40-8FF3-E5B866FA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6" y="3785221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378E9F4-64BB-7842-8356-9AE6A73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89" y="2492730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-Lifestyle">
            <a:extLst>
              <a:ext uri="{FF2B5EF4-FFF2-40B4-BE49-F238E27FC236}">
                <a16:creationId xmlns:a16="http://schemas.microsoft.com/office/drawing/2014/main" id="{B30E405F-6E88-6042-92A8-F2EBA2A6A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39276" r="7500" b="37045"/>
          <a:stretch/>
        </p:blipFill>
        <p:spPr bwMode="auto">
          <a:xfrm>
            <a:off x="6650467" y="3971293"/>
            <a:ext cx="1903100" cy="5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ORTRESS">
            <a:extLst>
              <a:ext uri="{FF2B5EF4-FFF2-40B4-BE49-F238E27FC236}">
                <a16:creationId xmlns:a16="http://schemas.microsoft.com/office/drawing/2014/main" id="{4FCCDD9C-82AB-0642-A3D1-81033547A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6" b="40442"/>
          <a:stretch/>
        </p:blipFill>
        <p:spPr bwMode="auto">
          <a:xfrm>
            <a:off x="8699545" y="4043761"/>
            <a:ext cx="1959988" cy="3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ross icon flat style Royalty Free Vector Image">
            <a:extLst>
              <a:ext uri="{FF2B5EF4-FFF2-40B4-BE49-F238E27FC236}">
                <a16:creationId xmlns:a16="http://schemas.microsoft.com/office/drawing/2014/main" id="{42B467E8-1BD9-D547-983C-4A8A8DD6C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884" b="72961" l="19907" r="78704">
                        <a14:foregroundMark x1="22222" y1="25322" x2="22222" y2="25322"/>
                        <a14:foregroundMark x1="73611" y1="23605" x2="73611" y2="23605"/>
                        <a14:foregroundMark x1="71759" y1="20601" x2="71759" y2="20601"/>
                        <a14:foregroundMark x1="75926" y1="69099" x2="75926" y2="69099"/>
                        <a14:foregroundMark x1="28241" y1="72961" x2="28241" y2="72961"/>
                        <a14:foregroundMark x1="27778" y1="19742" x2="27778" y2="19742"/>
                        <a14:foregroundMark x1="76852" y1="24034" x2="76852" y2="24034"/>
                        <a14:foregroundMark x1="78704" y1="25322" x2="78704" y2="25322"/>
                        <a14:foregroundMark x1="72685" y1="72961" x2="72685" y2="72961"/>
                        <a14:foregroundMark x1="78241" y1="68240" x2="78241" y2="68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18359" r="16549" b="20907"/>
          <a:stretch/>
        </p:blipFill>
        <p:spPr bwMode="auto">
          <a:xfrm>
            <a:off x="7308985" y="3836143"/>
            <a:ext cx="784428" cy="8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ross icon flat style Royalty Free Vector Image">
            <a:extLst>
              <a:ext uri="{FF2B5EF4-FFF2-40B4-BE49-F238E27FC236}">
                <a16:creationId xmlns:a16="http://schemas.microsoft.com/office/drawing/2014/main" id="{F2029394-5EF3-2B4B-A40A-D152F3861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8884" b="72961" l="19907" r="78704">
                        <a14:foregroundMark x1="22222" y1="25322" x2="22222" y2="25322"/>
                        <a14:foregroundMark x1="73611" y1="23605" x2="73611" y2="23605"/>
                        <a14:foregroundMark x1="71759" y1="20601" x2="71759" y2="20601"/>
                        <a14:foregroundMark x1="75926" y1="69099" x2="75926" y2="69099"/>
                        <a14:foregroundMark x1="28241" y1="72961" x2="28241" y2="72961"/>
                        <a14:foregroundMark x1="27778" y1="19742" x2="27778" y2="19742"/>
                        <a14:foregroundMark x1="76852" y1="24034" x2="76852" y2="24034"/>
                        <a14:foregroundMark x1="78704" y1="25322" x2="78704" y2="25322"/>
                        <a14:foregroundMark x1="72685" y1="72961" x2="72685" y2="72961"/>
                        <a14:foregroundMark x1="78241" y1="68240" x2="78241" y2="68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18359" r="16549" b="20907"/>
          <a:stretch/>
        </p:blipFill>
        <p:spPr bwMode="auto">
          <a:xfrm>
            <a:off x="9292008" y="3882094"/>
            <a:ext cx="784428" cy="8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1">
            <a:extLst>
              <a:ext uri="{FF2B5EF4-FFF2-40B4-BE49-F238E27FC236}">
                <a16:creationId xmlns:a16="http://schemas.microsoft.com/office/drawing/2014/main" id="{6D4CFA59-14F5-5144-99BE-D3A23700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598" y="3003470"/>
            <a:ext cx="1629870" cy="397532"/>
          </a:xfrm>
          <a:prstGeom prst="wedgeRoundRectCallout">
            <a:avLst>
              <a:gd name="adj1" fmla="val -43570"/>
              <a:gd name="adj2" fmla="val 1516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Too</a:t>
            </a:r>
            <a:r>
              <a:rPr lang="zh-TW" altLang="en-US" dirty="0"/>
              <a:t> </a:t>
            </a:r>
            <a:r>
              <a:rPr lang="en-US" altLang="zh-TW" dirty="0"/>
              <a:t>far</a:t>
            </a:r>
            <a:r>
              <a:rPr lang="zh-TW" altLang="en-US" dirty="0"/>
              <a:t> </a:t>
            </a:r>
            <a:r>
              <a:rPr lang="en-US" altLang="zh-TW" dirty="0"/>
              <a:t>away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15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4DC4-0872-4043-AF22-7B6A1D2E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Set-Based Search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F046-E08C-BF4D-97E4-97BC5E2F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Step 2. </a:t>
            </a:r>
            <a:r>
              <a:rPr lang="en-US" altLang="zh-TW" dirty="0"/>
              <a:t>Find</a:t>
            </a:r>
            <a:r>
              <a:rPr lang="en-DK" dirty="0"/>
              <a:t> a key partition 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5B659-8DA2-7A4B-9F3F-A34023F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C067791E-1F91-1B49-BE30-1A213ED1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6" y="4894076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ple Icon - Free Icons">
            <a:extLst>
              <a:ext uri="{FF2B5EF4-FFF2-40B4-BE49-F238E27FC236}">
                <a16:creationId xmlns:a16="http://schemas.microsoft.com/office/drawing/2014/main" id="{929804A1-D92B-F040-912E-2230D6A5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6" y="3785221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2B9145E-00EE-E44F-B9C2-DA64AD43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89" y="2492730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6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545D-65C3-964D-BC0C-EBAA8A22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Set-Based Search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43F3-3473-2C4C-8F82-20ADAFC5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Step 3. Find a feasible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2041-A7A6-324D-919D-B6DE331F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99B7CED1-FB5B-9B47-A70D-F3F04CE8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6" y="4894076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ple Icon - Free Icons">
            <a:extLst>
              <a:ext uri="{FF2B5EF4-FFF2-40B4-BE49-F238E27FC236}">
                <a16:creationId xmlns:a16="http://schemas.microsoft.com/office/drawing/2014/main" id="{D245E0C7-DB33-994F-86BE-A081A531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6" y="3785221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46CE572-528A-E449-AD9B-1FF4FC28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89" y="2492730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58">
            <a:extLst>
              <a:ext uri="{FF2B5EF4-FFF2-40B4-BE49-F238E27FC236}">
                <a16:creationId xmlns:a16="http://schemas.microsoft.com/office/drawing/2014/main" id="{3B3FBAA7-B293-CF4E-B825-EEB38E26610E}"/>
              </a:ext>
            </a:extLst>
          </p:cNvPr>
          <p:cNvGrpSpPr/>
          <p:nvPr/>
        </p:nvGrpSpPr>
        <p:grpSpPr>
          <a:xfrm>
            <a:off x="1871867" y="2612478"/>
            <a:ext cx="371067" cy="808814"/>
            <a:chOff x="2467628" y="3089539"/>
            <a:chExt cx="295290" cy="643644"/>
          </a:xfrm>
        </p:grpSpPr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7D60A67E-530B-0645-9D69-5A4BEF89DF66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線接點 60">
              <a:extLst>
                <a:ext uri="{FF2B5EF4-FFF2-40B4-BE49-F238E27FC236}">
                  <a16:creationId xmlns:a16="http://schemas.microsoft.com/office/drawing/2014/main" id="{09F45BA6-C00E-8148-A149-F8E16F3C8E74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1">
              <a:extLst>
                <a:ext uri="{FF2B5EF4-FFF2-40B4-BE49-F238E27FC236}">
                  <a16:creationId xmlns:a16="http://schemas.microsoft.com/office/drawing/2014/main" id="{25D537BE-292C-E943-AE12-23BD63C0C5A6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2">
              <a:extLst>
                <a:ext uri="{FF2B5EF4-FFF2-40B4-BE49-F238E27FC236}">
                  <a16:creationId xmlns:a16="http://schemas.microsoft.com/office/drawing/2014/main" id="{015E6947-11DE-B746-8E39-14F94FD77237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63">
              <a:extLst>
                <a:ext uri="{FF2B5EF4-FFF2-40B4-BE49-F238E27FC236}">
                  <a16:creationId xmlns:a16="http://schemas.microsoft.com/office/drawing/2014/main" id="{E4F48920-B913-A44E-B4EC-F582DF1C6093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64">
              <a:extLst>
                <a:ext uri="{FF2B5EF4-FFF2-40B4-BE49-F238E27FC236}">
                  <a16:creationId xmlns:a16="http://schemas.microsoft.com/office/drawing/2014/main" id="{6376B537-D176-694B-8F3D-C8D3BD34FC7D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4" descr="Boarding gate Icons - 156 free vector icons">
            <a:extLst>
              <a:ext uri="{FF2B5EF4-FFF2-40B4-BE49-F238E27FC236}">
                <a16:creationId xmlns:a16="http://schemas.microsoft.com/office/drawing/2014/main" id="{37CF65CB-2CE2-944F-911F-6A895E441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39" y="2282560"/>
            <a:ext cx="1004550" cy="10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4FEE79B-5D30-214B-BD71-B781F073E4FF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6389008" y="2784836"/>
            <a:ext cx="4462331" cy="25778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277E44-2435-3745-8DFB-5C9CD88ED22C}"/>
              </a:ext>
            </a:extLst>
          </p:cNvPr>
          <p:cNvCxnSpPr>
            <a:cxnSpLocks/>
          </p:cNvCxnSpPr>
          <p:nvPr/>
        </p:nvCxnSpPr>
        <p:spPr bwMode="auto">
          <a:xfrm>
            <a:off x="2442754" y="3003948"/>
            <a:ext cx="2639526" cy="344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0D398ED-3A4C-7E4F-AA39-8414D1B356F6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H="1">
            <a:off x="6339066" y="3038419"/>
            <a:ext cx="33301" cy="1236752"/>
          </a:xfrm>
          <a:prstGeom prst="curvedConnector4">
            <a:avLst>
              <a:gd name="adj1" fmla="val -3138131"/>
              <a:gd name="adj2" fmla="val 984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C4ACC1E-0E12-BE41-BBE9-8B18FEA058E7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 bwMode="auto">
          <a:xfrm rot="10800000" flipV="1">
            <a:off x="5264346" y="4239092"/>
            <a:ext cx="108460" cy="1123594"/>
          </a:xfrm>
          <a:prstGeom prst="curvedConnector3">
            <a:avLst>
              <a:gd name="adj1" fmla="val 8376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B32B6B0-EC1B-B148-9073-1357DFA34EBE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 bwMode="auto">
          <a:xfrm flipV="1">
            <a:off x="6372367" y="2784835"/>
            <a:ext cx="4478972" cy="2535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46B989FA-F2B9-3A4C-AB9D-6FA9CA67767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2595154" y="3156348"/>
            <a:ext cx="2669192" cy="22063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27F03DF-F359-0F49-B1A8-CBDBE93CF98D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 bwMode="auto">
          <a:xfrm flipH="1" flipV="1">
            <a:off x="6280547" y="4239092"/>
            <a:ext cx="108461" cy="1123594"/>
          </a:xfrm>
          <a:prstGeom prst="curvedConnector3">
            <a:avLst>
              <a:gd name="adj1" fmla="val -1099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D885C5F-0474-D44A-8AC5-6E03E60A4F4E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rot="16200000" flipV="1">
            <a:off x="4726562" y="3592846"/>
            <a:ext cx="1353074" cy="244219"/>
          </a:xfrm>
          <a:prstGeom prst="curvedConnector4">
            <a:avLst>
              <a:gd name="adj1" fmla="val -1541"/>
              <a:gd name="adj2" fmla="val 46104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AutoShape 31">
            <a:extLst>
              <a:ext uri="{FF2B5EF4-FFF2-40B4-BE49-F238E27FC236}">
                <a16:creationId xmlns:a16="http://schemas.microsoft.com/office/drawing/2014/main" id="{F5791680-0323-8748-BCDB-6333F0AA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14" y="1644663"/>
            <a:ext cx="2352545" cy="647685"/>
          </a:xfrm>
          <a:prstGeom prst="wedgeRoundRectCallout">
            <a:avLst>
              <a:gd name="adj1" fmla="val -101873"/>
              <a:gd name="adj2" fmla="val 4353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Find a route with time cost &lt; 60min</a:t>
            </a:r>
            <a:endParaRPr lang="zh-TW" altLang="en-US" dirty="0"/>
          </a:p>
        </p:txBody>
      </p:sp>
      <p:sp>
        <p:nvSpPr>
          <p:cNvPr id="58" name="AutoShape 31">
            <a:extLst>
              <a:ext uri="{FF2B5EF4-FFF2-40B4-BE49-F238E27FC236}">
                <a16:creationId xmlns:a16="http://schemas.microsoft.com/office/drawing/2014/main" id="{E2D7792D-58E5-8443-865A-CC3EABF6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435" y="4896876"/>
            <a:ext cx="3231088" cy="647685"/>
          </a:xfrm>
          <a:prstGeom prst="wedgeRoundRectCallout">
            <a:avLst>
              <a:gd name="adj1" fmla="val -43823"/>
              <a:gd name="adj2" fmla="val -8847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Stop searching on this set once such a route is found</a:t>
            </a:r>
            <a:endParaRPr lang="zh-TW" altLang="en-US" dirty="0"/>
          </a:p>
        </p:txBody>
      </p:sp>
      <p:sp>
        <p:nvSpPr>
          <p:cNvPr id="59" name="AutoShape 31">
            <a:extLst>
              <a:ext uri="{FF2B5EF4-FFF2-40B4-BE49-F238E27FC236}">
                <a16:creationId xmlns:a16="http://schemas.microsoft.com/office/drawing/2014/main" id="{2836F2D6-652D-4F4C-8321-1000E0D7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435" y="5575765"/>
            <a:ext cx="3231088" cy="647685"/>
          </a:xfrm>
          <a:prstGeom prst="wedgeRoundRectCallout">
            <a:avLst>
              <a:gd name="adj1" fmla="val -26719"/>
              <a:gd name="adj2" fmla="val -6365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Resume Step 2 with another key partition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4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A00E-9333-4842-B58F-B2DFD623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Algorithm: Set-Based Search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A2F5-BDA8-4042-AB75-E4F7924E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Pruning techqniues are applied in each step to filter out unpromising routes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EB61D-CD18-8E48-9B86-F5991799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15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443C6-8410-9A44-82F9-0A4F417D2CE5}"/>
              </a:ext>
            </a:extLst>
          </p:cNvPr>
          <p:cNvSpPr txBox="1"/>
          <p:nvPr/>
        </p:nvSpPr>
        <p:spPr>
          <a:xfrm>
            <a:off x="4783516" y="3698218"/>
            <a:ext cx="4409459" cy="235449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Cross-iteration computation strategy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5A8DF-74C9-6F4F-88D5-10AA668C6627}"/>
              </a:ext>
            </a:extLst>
          </p:cNvPr>
          <p:cNvSpPr txBox="1"/>
          <p:nvPr/>
        </p:nvSpPr>
        <p:spPr>
          <a:xfrm>
            <a:off x="3121429" y="3914718"/>
            <a:ext cx="1480850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candidate key partition set (Step 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18F77-B55A-F240-ACB9-7712E560ADFE}"/>
              </a:ext>
            </a:extLst>
          </p:cNvPr>
          <p:cNvSpPr txBox="1"/>
          <p:nvPr/>
        </p:nvSpPr>
        <p:spPr>
          <a:xfrm>
            <a:off x="5065971" y="3923981"/>
            <a:ext cx="1288343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key partition set (Step 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1B4C49-D83F-4747-BC25-FB1F2953B881}"/>
              </a:ext>
            </a:extLst>
          </p:cNvPr>
          <p:cNvSpPr txBox="1"/>
          <p:nvPr/>
        </p:nvSpPr>
        <p:spPr>
          <a:xfrm>
            <a:off x="9736136" y="3923981"/>
            <a:ext cx="1012110" cy="9233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Maintain top-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results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E0AEAA-0090-7E48-93EE-C9C616079760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6354314" y="4376383"/>
            <a:ext cx="33745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8F5F71-7CAF-0246-9C98-6B3929192DC3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02279" y="4376383"/>
            <a:ext cx="46369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980F52AD-2C57-DB46-8D4C-6EFA0A1A8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7166"/>
              </p:ext>
            </p:extLst>
          </p:nvPr>
        </p:nvGraphicFramePr>
        <p:xfrm>
          <a:off x="7609616" y="4933764"/>
          <a:ext cx="512975" cy="365760"/>
        </p:xfrm>
        <a:graphic>
          <a:graphicData uri="http://schemas.openxmlformats.org/drawingml/2006/table">
            <a:tbl>
              <a:tblPr firstRow="1" bandRow="1"/>
              <a:tblGrid>
                <a:gridCol w="512975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No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BAE0D8-1E3D-E246-8482-1C28357F78A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710142" y="4847311"/>
            <a:ext cx="1" cy="64506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B351B7-DCCF-0340-BA29-0C4934CFE69A}"/>
              </a:ext>
            </a:extLst>
          </p:cNvPr>
          <p:cNvCxnSpPr>
            <a:cxnSpLocks/>
          </p:cNvCxnSpPr>
          <p:nvPr/>
        </p:nvCxnSpPr>
        <p:spPr>
          <a:xfrm flipH="1">
            <a:off x="5702208" y="5478309"/>
            <a:ext cx="2390223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CFCF39-C074-3342-AB94-ADC75E78B238}"/>
              </a:ext>
            </a:extLst>
          </p:cNvPr>
          <p:cNvCxnSpPr>
            <a:cxnSpLocks/>
          </p:cNvCxnSpPr>
          <p:nvPr/>
        </p:nvCxnSpPr>
        <p:spPr>
          <a:xfrm flipH="1">
            <a:off x="8085838" y="4933765"/>
            <a:ext cx="6592" cy="55861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non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51D543-25F6-3C45-848C-196C57B095AE}"/>
              </a:ext>
            </a:extLst>
          </p:cNvPr>
          <p:cNvSpPr txBox="1"/>
          <p:nvPr/>
        </p:nvSpPr>
        <p:spPr>
          <a:xfrm>
            <a:off x="3859798" y="2964503"/>
            <a:ext cx="1753074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Lemmas 1 and 2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0F35C2F8-AA96-9647-B952-4620ED9C9D2A}"/>
              </a:ext>
            </a:extLst>
          </p:cNvPr>
          <p:cNvSpPr/>
          <p:nvPr/>
        </p:nvSpPr>
        <p:spPr>
          <a:xfrm>
            <a:off x="6691766" y="3780762"/>
            <a:ext cx="2402798" cy="1191242"/>
          </a:xfrm>
          <a:prstGeom prst="diamond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Feasible route exist?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(Step 3)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F738BA-DBAE-B84B-AABC-9F641394D778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9094564" y="4376383"/>
            <a:ext cx="641572" cy="926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63E90D48-D624-EE47-843E-01B9C4FE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28140"/>
              </p:ext>
            </p:extLst>
          </p:nvPr>
        </p:nvGraphicFramePr>
        <p:xfrm>
          <a:off x="9147586" y="4012493"/>
          <a:ext cx="608889" cy="365760"/>
        </p:xfrm>
        <a:graphic>
          <a:graphicData uri="http://schemas.openxmlformats.org/drawingml/2006/table">
            <a:tbl>
              <a:tblPr firstRow="1" bandRow="1"/>
              <a:tblGrid>
                <a:gridCol w="608889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Yes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7864A6-581E-C245-BD52-4A41CB2789B2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7566502" y="3346901"/>
            <a:ext cx="43114" cy="56781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dash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EF400-181E-184C-A976-4309B639794F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4736335" y="3333835"/>
            <a:ext cx="646400" cy="58520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dash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6907B1-9235-6346-8BB3-5028ED8C75F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48406" y="4376383"/>
            <a:ext cx="473023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1A916F71-CCCE-8B42-A623-EDD91C75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05522"/>
              </p:ext>
            </p:extLst>
          </p:nvPr>
        </p:nvGraphicFramePr>
        <p:xfrm>
          <a:off x="1885271" y="4182617"/>
          <a:ext cx="825836" cy="365760"/>
        </p:xfrm>
        <a:graphic>
          <a:graphicData uri="http://schemas.openxmlformats.org/drawingml/2006/table">
            <a:tbl>
              <a:tblPr firstRow="1" bandRow="1"/>
              <a:tblGrid>
                <a:gridCol w="825836">
                  <a:extLst>
                    <a:ext uri="{9D8B030D-6E8A-4147-A177-3AD203B41FA5}">
                      <a16:colId xmlns:a16="http://schemas.microsoft.com/office/drawing/2014/main" val="2746906312"/>
                    </a:ext>
                  </a:extLst>
                </a:gridCol>
              </a:tblGrid>
              <a:tr h="1903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Query</a:t>
                      </a:r>
                      <a:endParaRPr lang="en-DK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190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DBA4927-BFDA-994F-9B8F-ABA986420058}"/>
              </a:ext>
            </a:extLst>
          </p:cNvPr>
          <p:cNvSpPr txBox="1"/>
          <p:nvPr/>
        </p:nvSpPr>
        <p:spPr>
          <a:xfrm>
            <a:off x="5702208" y="2971789"/>
            <a:ext cx="1170965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Pruning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9A1FB9-1EC2-B04B-821A-87FFAEE90217}"/>
              </a:ext>
            </a:extLst>
          </p:cNvPr>
          <p:cNvSpPr txBox="1"/>
          <p:nvPr/>
        </p:nvSpPr>
        <p:spPr>
          <a:xfrm>
            <a:off x="2612389" y="2964503"/>
            <a:ext cx="1170965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Pruning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4204B-578F-E043-A772-765D7F1C2DA8}"/>
              </a:ext>
            </a:extLst>
          </p:cNvPr>
          <p:cNvSpPr txBox="1"/>
          <p:nvPr/>
        </p:nvSpPr>
        <p:spPr>
          <a:xfrm>
            <a:off x="8253758" y="2971878"/>
            <a:ext cx="1170965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Lemma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4F52B-5E5F-B546-8224-309FF0491386}"/>
              </a:ext>
            </a:extLst>
          </p:cNvPr>
          <p:cNvSpPr txBox="1"/>
          <p:nvPr/>
        </p:nvSpPr>
        <p:spPr>
          <a:xfrm>
            <a:off x="6981019" y="2977569"/>
            <a:ext cx="1170965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Pruning 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D55C66-02CF-364D-B127-2A263A1636C6}"/>
              </a:ext>
            </a:extLst>
          </p:cNvPr>
          <p:cNvCxnSpPr>
            <a:cxnSpLocks/>
            <a:stCxn id="31" idx="0"/>
            <a:endCxn id="49" idx="2"/>
          </p:cNvCxnSpPr>
          <p:nvPr/>
        </p:nvCxnSpPr>
        <p:spPr>
          <a:xfrm flipH="1" flipV="1">
            <a:off x="3197872" y="3333835"/>
            <a:ext cx="663982" cy="58088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dash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D68253-8B33-9741-A3B7-A0139BE3DA16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484352" y="3341210"/>
            <a:ext cx="354889" cy="69810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dash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17123C-981B-C24A-88CD-83C902D99A4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968217" y="3341121"/>
            <a:ext cx="319474" cy="5735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dash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55" name="AutoShape 31">
            <a:extLst>
              <a:ext uri="{FF2B5EF4-FFF2-40B4-BE49-F238E27FC236}">
                <a16:creationId xmlns:a16="http://schemas.microsoft.com/office/drawing/2014/main" id="{57CBB00C-1ADD-984A-82A2-BD94F0B6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462" y="1663935"/>
            <a:ext cx="1235292" cy="511891"/>
          </a:xfrm>
          <a:prstGeom prst="wedgeRoundRectCallout">
            <a:avLst>
              <a:gd name="adj1" fmla="val -34684"/>
              <a:gd name="adj2" fmla="val 1688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Set Cost</a:t>
            </a:r>
            <a:endParaRPr lang="zh-TW" altLang="en-US" dirty="0"/>
          </a:p>
        </p:txBody>
      </p:sp>
      <p:sp>
        <p:nvSpPr>
          <p:cNvPr id="56" name="AutoShape 31">
            <a:extLst>
              <a:ext uri="{FF2B5EF4-FFF2-40B4-BE49-F238E27FC236}">
                <a16:creationId xmlns:a16="http://schemas.microsoft.com/office/drawing/2014/main" id="{F5688B7E-75C8-8640-B7CA-B3DA6F69B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24025"/>
            <a:ext cx="2157758" cy="511891"/>
          </a:xfrm>
          <a:prstGeom prst="wedgeRoundRectCallout">
            <a:avLst>
              <a:gd name="adj1" fmla="val -34684"/>
              <a:gd name="adj2" fmla="val 1688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Set Waiting Time</a:t>
            </a:r>
            <a:endParaRPr lang="zh-TW" altLang="en-US" dirty="0"/>
          </a:p>
        </p:txBody>
      </p:sp>
      <p:sp>
        <p:nvSpPr>
          <p:cNvPr id="57" name="AutoShape 31">
            <a:extLst>
              <a:ext uri="{FF2B5EF4-FFF2-40B4-BE49-F238E27FC236}">
                <a16:creationId xmlns:a16="http://schemas.microsoft.com/office/drawing/2014/main" id="{F891C0E4-644A-2C49-8662-5CE8169C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234" y="1723272"/>
            <a:ext cx="2273416" cy="511891"/>
          </a:xfrm>
          <a:prstGeom prst="wedgeRoundRectCallout">
            <a:avLst>
              <a:gd name="adj1" fmla="val 18221"/>
              <a:gd name="adj2" fmla="val 1663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Partition Time Cost</a:t>
            </a:r>
            <a:endParaRPr lang="zh-TW" altLang="en-US" dirty="0"/>
          </a:p>
        </p:txBody>
      </p:sp>
      <p:sp>
        <p:nvSpPr>
          <p:cNvPr id="58" name="AutoShape 31">
            <a:extLst>
              <a:ext uri="{FF2B5EF4-FFF2-40B4-BE49-F238E27FC236}">
                <a16:creationId xmlns:a16="http://schemas.microsoft.com/office/drawing/2014/main" id="{18E4CD2D-C09B-6641-B3A0-3D714E93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015" y="1891643"/>
            <a:ext cx="2273416" cy="511891"/>
          </a:xfrm>
          <a:prstGeom prst="wedgeRoundRectCallout">
            <a:avLst>
              <a:gd name="adj1" fmla="val -66819"/>
              <a:gd name="adj2" fmla="val 1408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Route Time Cost</a:t>
            </a:r>
            <a:endParaRPr lang="zh-TW" altLang="en-US" dirty="0"/>
          </a:p>
        </p:txBody>
      </p:sp>
      <p:sp>
        <p:nvSpPr>
          <p:cNvPr id="59" name="AutoShape 31">
            <a:extLst>
              <a:ext uri="{FF2B5EF4-FFF2-40B4-BE49-F238E27FC236}">
                <a16:creationId xmlns:a16="http://schemas.microsoft.com/office/drawing/2014/main" id="{D46E2B39-38FC-2144-9B5E-9A3A78C4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505" y="2744846"/>
            <a:ext cx="1753074" cy="511891"/>
          </a:xfrm>
          <a:prstGeom prst="wedgeRoundRectCallout">
            <a:avLst>
              <a:gd name="adj1" fmla="val -81208"/>
              <a:gd name="adj2" fmla="val 3154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Route Pruning</a:t>
            </a:r>
            <a:endParaRPr lang="zh-TW" altLang="en-US" dirty="0"/>
          </a:p>
        </p:txBody>
      </p:sp>
      <p:sp>
        <p:nvSpPr>
          <p:cNvPr id="60" name="AutoShape 31">
            <a:extLst>
              <a:ext uri="{FF2B5EF4-FFF2-40B4-BE49-F238E27FC236}">
                <a16:creationId xmlns:a16="http://schemas.microsoft.com/office/drawing/2014/main" id="{450146E3-E0AE-4B42-965B-DDCFCF85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65" y="5335253"/>
            <a:ext cx="2975044" cy="923330"/>
          </a:xfrm>
          <a:prstGeom prst="wedgeRoundRectCallout">
            <a:avLst>
              <a:gd name="adj1" fmla="val -56413"/>
              <a:gd name="adj2" fmla="val -1182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Store and reuse partial route for future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3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85D-2413-7642-AC75-39F1299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44E8-FD38-5747-9DED-A21D6F48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z="3200" dirty="0"/>
              <a:t>Dataset: </a:t>
            </a:r>
          </a:p>
          <a:p>
            <a:pPr lvl="1"/>
            <a:r>
              <a:rPr lang="en-DK" sz="2800" dirty="0"/>
              <a:t>Indoor Space: A building based on a real floor plan</a:t>
            </a:r>
          </a:p>
          <a:p>
            <a:pPr lvl="2"/>
            <a:r>
              <a:rPr lang="en-DK" sz="2400" dirty="0"/>
              <a:t>Number of partitions: 705</a:t>
            </a:r>
          </a:p>
          <a:p>
            <a:pPr lvl="2"/>
            <a:r>
              <a:rPr lang="en-DK" sz="2400" dirty="0"/>
              <a:t>Number of doors: 1100</a:t>
            </a:r>
          </a:p>
          <a:p>
            <a:pPr lvl="1"/>
            <a:r>
              <a:rPr lang="en-DK" sz="2800" dirty="0"/>
              <a:t>Partition Keyword: </a:t>
            </a:r>
          </a:p>
          <a:p>
            <a:pPr lvl="2"/>
            <a:r>
              <a:rPr lang="en-DK" sz="2400" dirty="0"/>
              <a:t>1225 shop information from 5 shopping malls in Hong Kong</a:t>
            </a:r>
          </a:p>
          <a:p>
            <a:pPr lvl="2"/>
            <a:r>
              <a:rPr lang="en-DK" sz="2400" dirty="0"/>
              <a:t>11 categories (e.g., clothing, cosmetics, restaurant) </a:t>
            </a:r>
          </a:p>
          <a:p>
            <a:pPr lvl="1"/>
            <a:r>
              <a:rPr lang="en-DK" sz="2800" dirty="0"/>
              <a:t>Randomly assign a shop to a partition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8BA2-E387-6C44-ACD2-ABD4BFE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85D-2413-7642-AC75-39F1299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817" y="331879"/>
            <a:ext cx="10390716" cy="1462087"/>
          </a:xfrm>
        </p:spPr>
        <p:txBody>
          <a:bodyPr/>
          <a:lstStyle/>
          <a:p>
            <a:r>
              <a:rPr lang="en-DK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8BA2-E387-6C44-ACD2-ABD4BFE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6D0D2-F682-6446-A3B9-4E3E32A6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284" y="2030966"/>
            <a:ext cx="8313432" cy="4114800"/>
          </a:xfrm>
          <a:prstGeom prst="rect">
            <a:avLst/>
          </a:prstGeom>
        </p:spPr>
      </p:pic>
      <p:sp>
        <p:nvSpPr>
          <p:cNvPr id="5" name="AutoShape 31">
            <a:extLst>
              <a:ext uri="{FF2B5EF4-FFF2-40B4-BE49-F238E27FC236}">
                <a16:creationId xmlns:a16="http://schemas.microsoft.com/office/drawing/2014/main" id="{4215E42D-0F83-8F47-842C-85D809DE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891" y="862149"/>
            <a:ext cx="2273416" cy="607243"/>
          </a:xfrm>
          <a:prstGeom prst="wedgeRoundRectCallout">
            <a:avLst>
              <a:gd name="adj1" fmla="val 27989"/>
              <a:gd name="adj2" fmla="val 14912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Our proposed </a:t>
            </a:r>
            <a:br>
              <a:rPr lang="en-US" altLang="zh-TW" dirty="0"/>
            </a:br>
            <a:r>
              <a:rPr lang="en-US" altLang="zh-TW" dirty="0"/>
              <a:t>Set-based Search</a:t>
            </a:r>
            <a:endParaRPr lang="zh-TW" altLang="en-US" dirty="0"/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F5A10769-698D-ED43-B9AE-89216E9E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235" y="535578"/>
            <a:ext cx="2273416" cy="912678"/>
          </a:xfrm>
          <a:prstGeom prst="wedgeRoundRectCallout">
            <a:avLst>
              <a:gd name="adj1" fmla="val -19702"/>
              <a:gd name="adj2" fmla="val 1205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Set-based Search</a:t>
            </a:r>
          </a:p>
          <a:p>
            <a:pPr algn="ctr"/>
            <a:r>
              <a:rPr lang="en-US" altLang="zh-TW" dirty="0"/>
              <a:t>without pruning techniques</a:t>
            </a:r>
            <a:endParaRPr lang="zh-TW" altLang="en-US" dirty="0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58B54355-22E1-A841-A669-D266AD7F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579" y="712234"/>
            <a:ext cx="2273416" cy="912678"/>
          </a:xfrm>
          <a:prstGeom prst="wedgeRoundRectCallout">
            <a:avLst>
              <a:gd name="adj1" fmla="val -49581"/>
              <a:gd name="adj2" fmla="val 1019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Adaption which originally designed for IKRQ</a:t>
            </a:r>
            <a:endParaRPr lang="zh-TW" altLang="en-US" dirty="0"/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E39F3770-D999-0240-B34B-B49815EB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75" y="4467497"/>
            <a:ext cx="2273416" cy="900159"/>
          </a:xfrm>
          <a:prstGeom prst="wedgeRoundRectCallout">
            <a:avLst>
              <a:gd name="adj1" fmla="val 59592"/>
              <a:gd name="adj2" fmla="val -5131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Running time increases with an increasing |QW|</a:t>
            </a:r>
            <a:endParaRPr lang="zh-TW" altLang="en-US" dirty="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653285EB-2119-C14B-B21B-15414828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75" y="5572079"/>
            <a:ext cx="2273416" cy="900159"/>
          </a:xfrm>
          <a:prstGeom prst="wedgeRoundRectCallout">
            <a:avLst>
              <a:gd name="adj1" fmla="val 78554"/>
              <a:gd name="adj2" fmla="val -16450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SSA runs consistently faster than competitors</a:t>
            </a:r>
            <a:endParaRPr lang="zh-TW" altLang="en-US" dirty="0"/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E969FFDC-F091-C14C-9CA8-914CF99F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027" y="5174425"/>
            <a:ext cx="2457506" cy="900159"/>
          </a:xfrm>
          <a:prstGeom prst="wedgeRoundRectCallout">
            <a:avLst>
              <a:gd name="adj1" fmla="val -42108"/>
              <a:gd name="adj2" fmla="val -11371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dirty="0"/>
              <a:t>SSA consumes fewer memories than the competitors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2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85D-2413-7642-AC75-39F1299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8BA2-E387-6C44-ACD2-ABD4BFE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86EB-2B8D-DB45-A58F-CA259DAA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Studied Time-constrained indoor keyword-aware routing</a:t>
            </a:r>
          </a:p>
          <a:p>
            <a:pPr lvl="1"/>
            <a:r>
              <a:rPr lang="en-DK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desirable</a:t>
            </a:r>
            <a:r>
              <a:rPr lang="en-DK" dirty="0"/>
              <a:t> routes with minimum route costs</a:t>
            </a:r>
          </a:p>
          <a:p>
            <a:pPr lvl="1"/>
            <a:r>
              <a:rPr lang="en-GB" dirty="0"/>
              <a:t>S</a:t>
            </a:r>
            <a:r>
              <a:rPr lang="en-DK" dirty="0"/>
              <a:t>atisfying a time constraint</a:t>
            </a:r>
          </a:p>
          <a:p>
            <a:r>
              <a:rPr lang="en-DK" dirty="0"/>
              <a:t>Developed a Set-based Search Algorithm</a:t>
            </a:r>
          </a:p>
          <a:p>
            <a:r>
              <a:rPr lang="en-DK" dirty="0"/>
              <a:t>Future Direction</a:t>
            </a:r>
          </a:p>
          <a:p>
            <a:pPr lvl="1"/>
            <a:r>
              <a:rPr lang="en-DK" dirty="0"/>
              <a:t>Take the opening hours of shops and doors into account</a:t>
            </a:r>
          </a:p>
          <a:p>
            <a:pPr lvl="1"/>
            <a:r>
              <a:rPr lang="en-DK" dirty="0"/>
              <a:t>Allow user to specify a prefered visiting order</a:t>
            </a:r>
          </a:p>
        </p:txBody>
      </p:sp>
    </p:spTree>
    <p:extLst>
      <p:ext uri="{BB962C8B-B14F-4D97-AF65-F5344CB8AC3E}">
        <p14:creationId xmlns:p14="http://schemas.microsoft.com/office/powerpoint/2010/main" val="69538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 &amp; 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9405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5CFD-581F-9E4A-BF43-71062F5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 wrap="square" anchor="b">
            <a:normAutofit/>
          </a:bodyPr>
          <a:lstStyle/>
          <a:p>
            <a:r>
              <a:rPr lang="en-DK" dirty="0"/>
              <a:t>My Experience…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CB-FDA4-4445-8704-E2FE6ED6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 wrap="square" anchor="t">
            <a:normAutofit/>
          </a:bodyPr>
          <a:lstStyle/>
          <a:p>
            <a:r>
              <a:rPr lang="en-DK" dirty="0"/>
              <a:t>Flight from Hong Kong </a:t>
            </a:r>
            <a:br>
              <a:rPr lang="en-DK" dirty="0"/>
            </a:br>
            <a:r>
              <a:rPr lang="en-DK" dirty="0"/>
              <a:t>to Denmark</a:t>
            </a:r>
          </a:p>
          <a:p>
            <a:endParaRPr lang="en-DK" dirty="0"/>
          </a:p>
        </p:txBody>
      </p:sp>
      <p:pic>
        <p:nvPicPr>
          <p:cNvPr id="1026" name="Picture 2" descr="Hong Kong Airport to resume transit / transfer services from 1 June">
            <a:extLst>
              <a:ext uri="{FF2B5EF4-FFF2-40B4-BE49-F238E27FC236}">
                <a16:creationId xmlns:a16="http://schemas.microsoft.com/office/drawing/2014/main" id="{848B9121-2F03-D64A-B58D-EB6270AA2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11652" b="-3"/>
          <a:stretch/>
        </p:blipFill>
        <p:spPr bwMode="auto">
          <a:xfrm>
            <a:off x="6860117" y="2017713"/>
            <a:ext cx="50800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673E-3E6D-1F41-8C9B-20C61D6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AA486FAB-2EBF-AC4D-95A4-4FE103903373}"/>
              </a:ext>
            </a:extLst>
          </p:cNvPr>
          <p:cNvGrpSpPr/>
          <p:nvPr/>
        </p:nvGrpSpPr>
        <p:grpSpPr>
          <a:xfrm>
            <a:off x="1319511" y="4809443"/>
            <a:ext cx="514812" cy="1122136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D4A433C2-ACF6-E84A-9061-20DA25A76567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48BB4398-14C3-E04C-9F4A-4052EF8C6C69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77B7576-1E77-A64D-A5C4-E345847688F0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ED982248-50D6-264F-91E2-A1CF71E2B003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AEBD715B-9195-184E-A3DA-2B1364E2A1B5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E7EB48DA-257D-3F4E-A8A8-6E178DACD00C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AutoShape 31">
            <a:extLst>
              <a:ext uri="{FF2B5EF4-FFF2-40B4-BE49-F238E27FC236}">
                <a16:creationId xmlns:a16="http://schemas.microsoft.com/office/drawing/2014/main" id="{134087F0-C231-3446-A4BC-207D8A73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576" y="3508793"/>
            <a:ext cx="2571224" cy="1014569"/>
          </a:xfrm>
          <a:prstGeom prst="wedgeRoundRectCallout">
            <a:avLst>
              <a:gd name="adj1" fmla="val -63005"/>
              <a:gd name="adj2" fmla="val 454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I want to buy a coffee, some souvenirs and a new charging cable.</a:t>
            </a:r>
            <a:endParaRPr lang="zh-TW" altLang="en-US" dirty="0"/>
          </a:p>
        </p:txBody>
      </p:sp>
      <p:sp>
        <p:nvSpPr>
          <p:cNvPr id="14" name="AutoShape 31">
            <a:extLst>
              <a:ext uri="{FF2B5EF4-FFF2-40B4-BE49-F238E27FC236}">
                <a16:creationId xmlns:a16="http://schemas.microsoft.com/office/drawing/2014/main" id="{08DE226D-854B-A44C-B433-1E38534C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6" y="4999873"/>
            <a:ext cx="2571224" cy="742091"/>
          </a:xfrm>
          <a:prstGeom prst="wedgeRoundRectCallout">
            <a:avLst>
              <a:gd name="adj1" fmla="val -60403"/>
              <a:gd name="adj2" fmla="val -3276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60 minutes “free time” before boarding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5CFD-581F-9E4A-BF43-71062F5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 wrap="square" anchor="b">
            <a:normAutofit/>
          </a:bodyPr>
          <a:lstStyle/>
          <a:p>
            <a:r>
              <a:rPr lang="en-DK" dirty="0"/>
              <a:t>My Experience…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CB-FDA4-4445-8704-E2FE6ED6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 wrap="square" anchor="t">
            <a:normAutofit/>
          </a:bodyPr>
          <a:lstStyle/>
          <a:p>
            <a:r>
              <a:rPr lang="en-DK" dirty="0"/>
              <a:t>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673E-3E6D-1F41-8C9B-20C61D6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AA486FAB-2EBF-AC4D-95A4-4FE103903373}"/>
              </a:ext>
            </a:extLst>
          </p:cNvPr>
          <p:cNvGrpSpPr/>
          <p:nvPr/>
        </p:nvGrpSpPr>
        <p:grpSpPr>
          <a:xfrm>
            <a:off x="2590751" y="2867932"/>
            <a:ext cx="514812" cy="1122136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D4A433C2-ACF6-E84A-9061-20DA25A76567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48BB4398-14C3-E04C-9F4A-4052EF8C6C69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77B7576-1E77-A64D-A5C4-E345847688F0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ED982248-50D6-264F-91E2-A1CF71E2B003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AEBD715B-9195-184E-A3DA-2B1364E2A1B5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E7EB48DA-257D-3F4E-A8A8-6E178DACD00C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Airport Security Icons - Download Free Vector Icons | Noun Project">
            <a:extLst>
              <a:ext uri="{FF2B5EF4-FFF2-40B4-BE49-F238E27FC236}">
                <a16:creationId xmlns:a16="http://schemas.microsoft.com/office/drawing/2014/main" id="{15462797-531E-7F4C-AF66-A570267C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" y="2461657"/>
            <a:ext cx="1689463" cy="16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arding gate Icons - 156 free vector icons">
            <a:extLst>
              <a:ext uri="{FF2B5EF4-FFF2-40B4-BE49-F238E27FC236}">
                <a16:creationId xmlns:a16="http://schemas.microsoft.com/office/drawing/2014/main" id="{2551D118-E02E-C148-B10C-3EEC09B0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488" y="266834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31">
            <a:extLst>
              <a:ext uri="{FF2B5EF4-FFF2-40B4-BE49-F238E27FC236}">
                <a16:creationId xmlns:a16="http://schemas.microsoft.com/office/drawing/2014/main" id="{7ECF3BCD-04C0-6141-AFD7-CD5B619F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10" y="4520676"/>
            <a:ext cx="2070554" cy="1023781"/>
          </a:xfrm>
          <a:prstGeom prst="wedgeRoundRectCallout">
            <a:avLst>
              <a:gd name="adj1" fmla="val 24663"/>
              <a:gd name="adj2" fmla="val -773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Current location:</a:t>
            </a:r>
          </a:p>
          <a:p>
            <a:r>
              <a:rPr lang="en-US" altLang="zh-TW" dirty="0"/>
              <a:t>Just passed the security check</a:t>
            </a:r>
            <a:endParaRPr lang="zh-TW" altLang="en-US" dirty="0"/>
          </a:p>
        </p:txBody>
      </p:sp>
      <p:sp>
        <p:nvSpPr>
          <p:cNvPr id="23" name="AutoShape 31">
            <a:extLst>
              <a:ext uri="{FF2B5EF4-FFF2-40B4-BE49-F238E27FC236}">
                <a16:creationId xmlns:a16="http://schemas.microsoft.com/office/drawing/2014/main" id="{E98E94BD-5B45-1F4D-B815-872053A4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430" y="4730828"/>
            <a:ext cx="1851717" cy="813629"/>
          </a:xfrm>
          <a:prstGeom prst="wedgeRoundRectCallout">
            <a:avLst>
              <a:gd name="adj1" fmla="val 19501"/>
              <a:gd name="adj2" fmla="val -726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Target location:</a:t>
            </a:r>
          </a:p>
          <a:p>
            <a:r>
              <a:rPr lang="en-US" altLang="zh-TW" dirty="0"/>
              <a:t>Boarding gate</a:t>
            </a:r>
            <a:endParaRPr lang="zh-TW" altLang="en-US" dirty="0"/>
          </a:p>
        </p:txBody>
      </p:sp>
      <p:sp>
        <p:nvSpPr>
          <p:cNvPr id="20" name="AutoShape 31">
            <a:extLst>
              <a:ext uri="{FF2B5EF4-FFF2-40B4-BE49-F238E27FC236}">
                <a16:creationId xmlns:a16="http://schemas.microsoft.com/office/drawing/2014/main" id="{E4BA59AD-6096-0241-AC81-A065EB87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167" y="3343444"/>
            <a:ext cx="1763885" cy="478252"/>
          </a:xfrm>
          <a:prstGeom prst="wedgeRoundRectCallout">
            <a:avLst>
              <a:gd name="adj1" fmla="val -71954"/>
              <a:gd name="adj2" fmla="val -568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Coffee shop</a:t>
            </a:r>
            <a:endParaRPr lang="zh-TW" altLang="en-US" dirty="0"/>
          </a:p>
        </p:txBody>
      </p:sp>
      <p:sp>
        <p:nvSpPr>
          <p:cNvPr id="21" name="AutoShape 31">
            <a:extLst>
              <a:ext uri="{FF2B5EF4-FFF2-40B4-BE49-F238E27FC236}">
                <a16:creationId xmlns:a16="http://schemas.microsoft.com/office/drawing/2014/main" id="{468160E5-2C79-0F45-9557-2811A3748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166" y="3815689"/>
            <a:ext cx="1763885" cy="478252"/>
          </a:xfrm>
          <a:prstGeom prst="wedgeRoundRectCallout">
            <a:avLst>
              <a:gd name="adj1" fmla="val -71954"/>
              <a:gd name="adj2" fmla="val -568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Souvenir</a:t>
            </a:r>
            <a:endParaRPr lang="zh-TW" altLang="en-US" dirty="0"/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0AC0C84C-6039-2746-86CC-1872A9E7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166" y="4287934"/>
            <a:ext cx="1763893" cy="478252"/>
          </a:xfrm>
          <a:prstGeom prst="wedgeRoundRectCallout">
            <a:avLst>
              <a:gd name="adj1" fmla="val -71954"/>
              <a:gd name="adj2" fmla="val -568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Charging cable</a:t>
            </a:r>
            <a:endParaRPr lang="zh-TW" altLang="en-US" dirty="0"/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10EDE30F-DAC5-1646-B6A7-6216E20B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165" y="2091814"/>
            <a:ext cx="2218715" cy="478252"/>
          </a:xfrm>
          <a:prstGeom prst="wedgeRoundRectCallout">
            <a:avLst>
              <a:gd name="adj1" fmla="val -70983"/>
              <a:gd name="adj2" fmla="val 944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Time limit: 60mins</a:t>
            </a:r>
            <a:endParaRPr lang="zh-TW" altLang="en-US" dirty="0"/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717D82AE-CF1A-CF4D-8E4F-1FC58F59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09" y="3288857"/>
            <a:ext cx="4378567" cy="14773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Problem:</a:t>
            </a:r>
            <a:r>
              <a:rPr lang="en-US" altLang="zh-TW" dirty="0"/>
              <a:t> to find </a:t>
            </a:r>
            <a:r>
              <a:rPr lang="en-US" altLang="zh-TW" i="1" dirty="0"/>
              <a:t>k</a:t>
            </a:r>
            <a:r>
              <a:rPr lang="en-US" altLang="zh-TW" dirty="0"/>
              <a:t> routes from source point to target point such that each route 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TW" dirty="0"/>
              <a:t>passes through shops that are “desirable” to users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TW" dirty="0"/>
              <a:t>is within the time constraint</a:t>
            </a:r>
          </a:p>
        </p:txBody>
      </p:sp>
      <p:sp>
        <p:nvSpPr>
          <p:cNvPr id="18" name="AutoShape 31">
            <a:extLst>
              <a:ext uri="{FF2B5EF4-FFF2-40B4-BE49-F238E27FC236}">
                <a16:creationId xmlns:a16="http://schemas.microsoft.com/office/drawing/2014/main" id="{6B737853-7F9F-E649-B3C5-ABF833C7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824" y="4421917"/>
            <a:ext cx="2530895" cy="688537"/>
          </a:xfrm>
          <a:prstGeom prst="wedgeRoundRectCallout">
            <a:avLst>
              <a:gd name="adj1" fmla="val -64753"/>
              <a:gd name="adj2" fmla="val -648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Low in static cost and relevance to users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3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  <p:bldP spid="21" grpId="0" animBg="1"/>
      <p:bldP spid="24" grpId="0" animBg="1"/>
      <p:bldP spid="2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5CFD-581F-9E4A-BF43-71062F5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 wrap="square" anchor="b">
            <a:normAutofit/>
          </a:bodyPr>
          <a:lstStyle/>
          <a:p>
            <a:r>
              <a:rPr lang="en-DK" dirty="0"/>
              <a:t>My Experience…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673E-3E6D-1F41-8C9B-20C61D6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82898CB0-1155-2B44-ABFC-24845536A01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AA486FAB-2EBF-AC4D-95A4-4FE103903373}"/>
              </a:ext>
            </a:extLst>
          </p:cNvPr>
          <p:cNvGrpSpPr/>
          <p:nvPr/>
        </p:nvGrpSpPr>
        <p:grpSpPr>
          <a:xfrm>
            <a:off x="1871867" y="2612478"/>
            <a:ext cx="371067" cy="808814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D4A433C2-ACF6-E84A-9061-20DA25A76567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48BB4398-14C3-E04C-9F4A-4052EF8C6C69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77B7576-1E77-A64D-A5C4-E345847688F0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ED982248-50D6-264F-91E2-A1CF71E2B003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AEBD715B-9195-184E-A3DA-2B1364E2A1B5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E7EB48DA-257D-3F4E-A8A8-6E178DACD00C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Airport Security Icons - Download Free Vector Icons | Noun Project">
            <a:extLst>
              <a:ext uri="{FF2B5EF4-FFF2-40B4-BE49-F238E27FC236}">
                <a16:creationId xmlns:a16="http://schemas.microsoft.com/office/drawing/2014/main" id="{15462797-531E-7F4C-AF66-A570267C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2461658"/>
            <a:ext cx="1025362" cy="10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arding gate Icons - 156 free vector icons">
            <a:extLst>
              <a:ext uri="{FF2B5EF4-FFF2-40B4-BE49-F238E27FC236}">
                <a16:creationId xmlns:a16="http://schemas.microsoft.com/office/drawing/2014/main" id="{2551D118-E02E-C148-B10C-3EEC09B0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39" y="2282560"/>
            <a:ext cx="1004550" cy="10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1">
            <a:extLst>
              <a:ext uri="{FF2B5EF4-FFF2-40B4-BE49-F238E27FC236}">
                <a16:creationId xmlns:a16="http://schemas.microsoft.com/office/drawing/2014/main" id="{E7350EB4-9536-C040-BE6E-1232B89E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557" y="1916319"/>
            <a:ext cx="1530443" cy="457200"/>
          </a:xfrm>
          <a:prstGeom prst="wedgeRoundRectCallout">
            <a:avLst>
              <a:gd name="adj1" fmla="val -30217"/>
              <a:gd name="adj2" fmla="val 930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Coffee shops</a:t>
            </a:r>
            <a:endParaRPr lang="zh-TW" altLang="en-US" dirty="0"/>
          </a:p>
        </p:txBody>
      </p:sp>
      <p:pic>
        <p:nvPicPr>
          <p:cNvPr id="5122" name="Picture 2" descr="Free Starbucks Flat Logo Icon - Available in SVG, PNG, EPS, AI &amp;amp; Icon fonts">
            <a:extLst>
              <a:ext uri="{FF2B5EF4-FFF2-40B4-BE49-F238E27FC236}">
                <a16:creationId xmlns:a16="http://schemas.microsoft.com/office/drawing/2014/main" id="{C95A0486-4AFA-F84A-B3EC-85225DAE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05" y="3919401"/>
            <a:ext cx="1129680" cy="1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4,024 Gift Shop Illustrations &amp;amp; Clip Art - iStock">
            <a:extLst>
              <a:ext uri="{FF2B5EF4-FFF2-40B4-BE49-F238E27FC236}">
                <a16:creationId xmlns:a16="http://schemas.microsoft.com/office/drawing/2014/main" id="{795E376C-FBD2-1D4A-A2CC-2E82B7AA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40" y="2859451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pple Icon - Free Icons">
            <a:extLst>
              <a:ext uri="{FF2B5EF4-FFF2-40B4-BE49-F238E27FC236}">
                <a16:creationId xmlns:a16="http://schemas.microsoft.com/office/drawing/2014/main" id="{4AE62F82-0D80-0F4C-8BA4-FE3253778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87" y="4660087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31">
            <a:extLst>
              <a:ext uri="{FF2B5EF4-FFF2-40B4-BE49-F238E27FC236}">
                <a16:creationId xmlns:a16="http://schemas.microsoft.com/office/drawing/2014/main" id="{C9E0F8BF-35F6-374F-A987-D3D2B01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974" y="2045427"/>
            <a:ext cx="1914066" cy="457200"/>
          </a:xfrm>
          <a:prstGeom prst="wedgeRoundRectCallout">
            <a:avLst>
              <a:gd name="adj1" fmla="val 3016"/>
              <a:gd name="adj2" fmla="val 13362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Souvenirs shop</a:t>
            </a:r>
            <a:endParaRPr lang="zh-TW" altLang="en-US" dirty="0"/>
          </a:p>
        </p:txBody>
      </p:sp>
      <p:sp>
        <p:nvSpPr>
          <p:cNvPr id="21" name="AutoShape 31">
            <a:extLst>
              <a:ext uri="{FF2B5EF4-FFF2-40B4-BE49-F238E27FC236}">
                <a16:creationId xmlns:a16="http://schemas.microsoft.com/office/drawing/2014/main" id="{8EF5EA4C-A353-F441-9AE5-4748948C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873" y="5177566"/>
            <a:ext cx="1468852" cy="457200"/>
          </a:xfrm>
          <a:prstGeom prst="wedgeRoundRectCallout">
            <a:avLst>
              <a:gd name="adj1" fmla="val -59347"/>
              <a:gd name="adj2" fmla="val -2232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Apple store</a:t>
            </a:r>
            <a:endParaRPr lang="zh-TW" altLang="en-US" dirty="0"/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id="{202D2D89-CF27-8F46-B6F1-E59DC9F5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734" y="294424"/>
            <a:ext cx="4378567" cy="14773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Problem:</a:t>
            </a:r>
            <a:r>
              <a:rPr lang="en-US" altLang="zh-TW" dirty="0"/>
              <a:t> to find </a:t>
            </a:r>
            <a:r>
              <a:rPr lang="en-US" altLang="zh-TW" i="1" dirty="0"/>
              <a:t>k</a:t>
            </a:r>
            <a:r>
              <a:rPr lang="en-US" altLang="zh-TW" dirty="0"/>
              <a:t> routes from source point to target point such that each route 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TW" dirty="0"/>
              <a:t>passes through shops that are “desirable” to users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TW" dirty="0"/>
              <a:t>is within the time constraint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3B4A82-20A5-284A-B932-9B26F15E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3" y="2662976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nks Logo Vectors Free Download">
            <a:extLst>
              <a:ext uri="{FF2B5EF4-FFF2-40B4-BE49-F238E27FC236}">
                <a16:creationId xmlns:a16="http://schemas.microsoft.com/office/drawing/2014/main" id="{8E69A629-CEEF-6C40-A0D2-D5B1046CF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8039" r="19769" b="23820"/>
          <a:stretch/>
        </p:blipFill>
        <p:spPr bwMode="auto">
          <a:xfrm>
            <a:off x="2237343" y="4903947"/>
            <a:ext cx="1091378" cy="9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7FAB9E58-DE0B-2345-828E-F790B7F8D4CF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806081"/>
            <a:ext cx="1381767" cy="4025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B325A88-28D7-C444-8633-AFAA6799EE8E}"/>
              </a:ext>
            </a:extLst>
          </p:cNvPr>
          <p:cNvCxnSpPr>
            <a:cxnSpLocks/>
            <a:endCxn id="5124" idx="1"/>
          </p:cNvCxnSpPr>
          <p:nvPr/>
        </p:nvCxnSpPr>
        <p:spPr bwMode="auto">
          <a:xfrm>
            <a:off x="5642011" y="3195455"/>
            <a:ext cx="2378329" cy="1326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E87912B-7E17-0B4D-8F4F-C04C33913174}"/>
              </a:ext>
            </a:extLst>
          </p:cNvPr>
          <p:cNvCxnSpPr>
            <a:cxnSpLocks/>
            <a:endCxn id="5126" idx="0"/>
          </p:cNvCxnSpPr>
          <p:nvPr/>
        </p:nvCxnSpPr>
        <p:spPr bwMode="auto">
          <a:xfrm rot="5400000">
            <a:off x="7767081" y="4154631"/>
            <a:ext cx="905733" cy="1051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4D2595E-9438-BC4D-AE2E-46B6F33D4DA6}"/>
              </a:ext>
            </a:extLst>
          </p:cNvPr>
          <p:cNvCxnSpPr>
            <a:cxnSpLocks/>
            <a:stCxn id="5126" idx="3"/>
            <a:endCxn id="3076" idx="1"/>
          </p:cNvCxnSpPr>
          <p:nvPr/>
        </p:nvCxnSpPr>
        <p:spPr bwMode="auto">
          <a:xfrm flipV="1">
            <a:off x="8621228" y="2784835"/>
            <a:ext cx="2230111" cy="23291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AutoShape 31">
            <a:extLst>
              <a:ext uri="{FF2B5EF4-FFF2-40B4-BE49-F238E27FC236}">
                <a16:creationId xmlns:a16="http://schemas.microsoft.com/office/drawing/2014/main" id="{5807716E-ED3F-1D4A-8538-F9A357E2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75" y="5953278"/>
            <a:ext cx="846384" cy="457200"/>
          </a:xfrm>
          <a:prstGeom prst="wedgeRoundRectCallout">
            <a:avLst>
              <a:gd name="adj1" fmla="val -78755"/>
              <a:gd name="adj2" fmla="val -6348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bank</a:t>
            </a:r>
            <a:endParaRPr lang="zh-TW" altLang="en-US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B71E2DF-EA25-4443-BD61-0FE024DA2561}"/>
              </a:ext>
            </a:extLst>
          </p:cNvPr>
          <p:cNvCxnSpPr>
            <a:cxnSpLocks/>
          </p:cNvCxnSpPr>
          <p:nvPr/>
        </p:nvCxnSpPr>
        <p:spPr bwMode="auto">
          <a:xfrm>
            <a:off x="2038842" y="3606400"/>
            <a:ext cx="1989529" cy="946356"/>
          </a:xfrm>
          <a:prstGeom prst="curvedConnector3">
            <a:avLst>
              <a:gd name="adj1" fmla="val -6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02C9C93-D792-F24A-9F72-6B2DB5861CBB}"/>
              </a:ext>
            </a:extLst>
          </p:cNvPr>
          <p:cNvCxnSpPr>
            <a:cxnSpLocks/>
          </p:cNvCxnSpPr>
          <p:nvPr/>
        </p:nvCxnSpPr>
        <p:spPr bwMode="auto">
          <a:xfrm>
            <a:off x="5562461" y="4568004"/>
            <a:ext cx="1984273" cy="6983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1B66EB9-9945-3C40-BF1B-49DE741084FA}"/>
              </a:ext>
            </a:extLst>
          </p:cNvPr>
          <p:cNvCxnSpPr>
            <a:cxnSpLocks/>
            <a:endCxn id="5124" idx="2"/>
          </p:cNvCxnSpPr>
          <p:nvPr/>
        </p:nvCxnSpPr>
        <p:spPr bwMode="auto">
          <a:xfrm rot="5400000" flipH="1" flipV="1">
            <a:off x="8092338" y="4077677"/>
            <a:ext cx="771339" cy="2093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607E4E9-E1F9-3648-97BB-A57B0716703C}"/>
              </a:ext>
            </a:extLst>
          </p:cNvPr>
          <p:cNvCxnSpPr>
            <a:cxnSpLocks/>
            <a:stCxn id="5124" idx="3"/>
            <a:endCxn id="3076" idx="1"/>
          </p:cNvCxnSpPr>
          <p:nvPr/>
        </p:nvCxnSpPr>
        <p:spPr bwMode="auto">
          <a:xfrm flipV="1">
            <a:off x="9145002" y="2784835"/>
            <a:ext cx="1706337" cy="543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AutoShape 31">
            <a:extLst>
              <a:ext uri="{FF2B5EF4-FFF2-40B4-BE49-F238E27FC236}">
                <a16:creationId xmlns:a16="http://schemas.microsoft.com/office/drawing/2014/main" id="{1A6D3613-7B4B-A04C-B5A2-78360842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888" y="3623350"/>
            <a:ext cx="1863001" cy="457200"/>
          </a:xfrm>
          <a:prstGeom prst="wedgeRoundRectCallout">
            <a:avLst>
              <a:gd name="adj1" fmla="val -46434"/>
              <a:gd name="adj2" fmla="val -898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A possible route</a:t>
            </a:r>
            <a:endParaRPr lang="zh-TW" altLang="en-US" dirty="0"/>
          </a:p>
        </p:txBody>
      </p:sp>
      <p:sp>
        <p:nvSpPr>
          <p:cNvPr id="55" name="AutoShape 31">
            <a:extLst>
              <a:ext uri="{FF2B5EF4-FFF2-40B4-BE49-F238E27FC236}">
                <a16:creationId xmlns:a16="http://schemas.microsoft.com/office/drawing/2014/main" id="{72E36EDF-6BDA-1240-BFD1-F2172974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843" y="6106376"/>
            <a:ext cx="2734123" cy="457200"/>
          </a:xfrm>
          <a:prstGeom prst="wedgeRoundRectCallout">
            <a:avLst>
              <a:gd name="adj1" fmla="val -46434"/>
              <a:gd name="adj2" fmla="val -898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Another possible route</a:t>
            </a:r>
            <a:endParaRPr lang="zh-TW" altLang="en-US" dirty="0"/>
          </a:p>
        </p:txBody>
      </p:sp>
      <p:pic>
        <p:nvPicPr>
          <p:cNvPr id="56" name="Picture 8" descr="Cross icon flat style Royalty Free Vector Image">
            <a:extLst>
              <a:ext uri="{FF2B5EF4-FFF2-40B4-BE49-F238E27FC236}">
                <a16:creationId xmlns:a16="http://schemas.microsoft.com/office/drawing/2014/main" id="{DA9AFF78-F1D7-8647-BAA7-FE473FE0C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884" b="72961" l="19907" r="78704">
                        <a14:foregroundMark x1="22222" y1="25322" x2="22222" y2="25322"/>
                        <a14:foregroundMark x1="73611" y1="23605" x2="73611" y2="23605"/>
                        <a14:foregroundMark x1="71759" y1="20601" x2="71759" y2="20601"/>
                        <a14:foregroundMark x1="75926" y1="69099" x2="75926" y2="69099"/>
                        <a14:foregroundMark x1="28241" y1="72961" x2="28241" y2="72961"/>
                        <a14:foregroundMark x1="27778" y1="19742" x2="27778" y2="19742"/>
                        <a14:foregroundMark x1="76852" y1="24034" x2="76852" y2="24034"/>
                        <a14:foregroundMark x1="78704" y1="25322" x2="78704" y2="25322"/>
                        <a14:foregroundMark x1="72685" y1="72961" x2="72685" y2="72961"/>
                        <a14:foregroundMark x1="78241" y1="68240" x2="78241" y2="68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18359" r="16549" b="20907"/>
          <a:stretch/>
        </p:blipFill>
        <p:spPr bwMode="auto">
          <a:xfrm>
            <a:off x="2408171" y="5079707"/>
            <a:ext cx="784428" cy="8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2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35" grpId="0" animBg="1"/>
      <p:bldP spid="54" grpId="0" animBg="1"/>
      <p:bldP spid="54" grpId="1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7465-D3F3-4143-B3FB-23A0A7E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 in an Indoor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08BE-B0A8-114B-BEE8-DDDBA5E7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5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DF5A65C9-DAC4-C64F-A775-E9E2574C374D}"/>
              </a:ext>
            </a:extLst>
          </p:cNvPr>
          <p:cNvGrpSpPr/>
          <p:nvPr/>
        </p:nvGrpSpPr>
        <p:grpSpPr>
          <a:xfrm>
            <a:off x="1871867" y="2612478"/>
            <a:ext cx="371067" cy="808814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A5F28E7A-E2BF-AD40-8A5D-47F42A523265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87051516-C012-A641-8F9C-0720A0C692A1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101BE85-02B4-B94B-9F24-E3A011E7C7C5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66446188-3B26-C54A-836F-49FC53037D57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27B9D6E8-9F8B-DF4C-957E-8DF5737BA76C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CD12056C-38E5-0E46-9F94-E7DEACE398F0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2" descr="Airport Security Icons - Download Free Vector Icons | Noun Project">
            <a:extLst>
              <a:ext uri="{FF2B5EF4-FFF2-40B4-BE49-F238E27FC236}">
                <a16:creationId xmlns:a16="http://schemas.microsoft.com/office/drawing/2014/main" id="{ECA1DE56-A58D-7C4D-B6AC-8CEBF27E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2461658"/>
            <a:ext cx="1025362" cy="10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oarding gate Icons - 156 free vector icons">
            <a:extLst>
              <a:ext uri="{FF2B5EF4-FFF2-40B4-BE49-F238E27FC236}">
                <a16:creationId xmlns:a16="http://schemas.microsoft.com/office/drawing/2014/main" id="{C38311FF-8B93-3542-B133-105569EF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39" y="2282560"/>
            <a:ext cx="1004550" cy="10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48C96800-2E39-F340-BE3A-61C171BF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40" y="2859451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pple Icon - Free Icons">
            <a:extLst>
              <a:ext uri="{FF2B5EF4-FFF2-40B4-BE49-F238E27FC236}">
                <a16:creationId xmlns:a16="http://schemas.microsoft.com/office/drawing/2014/main" id="{9885E8C2-E179-0444-B324-DC3881F2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87" y="4660087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9D7C73D-58A9-D347-B00B-F17D523A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3" y="2662976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6A35A5F-D440-1240-94B5-5213D14DC2C9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806081"/>
            <a:ext cx="1381767" cy="4025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F7F342B-F93E-7C4B-8758-260D559E92A8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5642011" y="3195455"/>
            <a:ext cx="2378329" cy="1326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E7EFF2A-5CC9-2346-A301-0421117B212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 bwMode="auto">
          <a:xfrm flipV="1">
            <a:off x="8621228" y="2784835"/>
            <a:ext cx="2230111" cy="23291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8E763EA-08ED-604A-8D52-4FD6461B2A8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767081" y="4154631"/>
            <a:ext cx="905733" cy="1051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34C48F2B-D93E-8F45-88BB-21EB75ECE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56" y="237388"/>
            <a:ext cx="5390881" cy="6539757"/>
          </a:xfrm>
          <a:prstGeom prst="rect">
            <a:avLst/>
          </a:prstGeom>
        </p:spPr>
      </p:pic>
      <p:sp>
        <p:nvSpPr>
          <p:cNvPr id="22" name="AutoShape 31">
            <a:extLst>
              <a:ext uri="{FF2B5EF4-FFF2-40B4-BE49-F238E27FC236}">
                <a16:creationId xmlns:a16="http://schemas.microsoft.com/office/drawing/2014/main" id="{94E001BF-A0B2-7A4C-B0EF-3041E0B3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004" y="2081118"/>
            <a:ext cx="3816407" cy="761080"/>
          </a:xfrm>
          <a:prstGeom prst="wedgeRoundRectCallout">
            <a:avLst>
              <a:gd name="adj1" fmla="val -36198"/>
              <a:gd name="adj2" fmla="val 8417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Indoor distance and route are defined based on indoor topology</a:t>
            </a:r>
            <a:endParaRPr lang="zh-TW" altLang="en-US" dirty="0"/>
          </a:p>
        </p:txBody>
      </p:sp>
      <p:sp>
        <p:nvSpPr>
          <p:cNvPr id="25" name="Text Box 59">
            <a:extLst>
              <a:ext uri="{FF2B5EF4-FFF2-40B4-BE49-F238E27FC236}">
                <a16:creationId xmlns:a16="http://schemas.microsoft.com/office/drawing/2014/main" id="{0450ECD8-730B-1F4F-B241-988A6101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569" y="5273408"/>
            <a:ext cx="4121857" cy="64633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Not a trivial task to find the shortest route from a point to another</a:t>
            </a:r>
            <a:endParaRPr lang="zh-TW" altLang="en-US" dirty="0"/>
          </a:p>
        </p:txBody>
      </p:sp>
      <p:sp>
        <p:nvSpPr>
          <p:cNvPr id="23" name="AutoShape 31">
            <a:extLst>
              <a:ext uri="{FF2B5EF4-FFF2-40B4-BE49-F238E27FC236}">
                <a16:creationId xmlns:a16="http://schemas.microsoft.com/office/drawing/2014/main" id="{621378E5-7790-AE4B-A137-0F9E14F8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85" y="711599"/>
            <a:ext cx="3816407" cy="1017086"/>
          </a:xfrm>
          <a:prstGeom prst="wedgeRoundRectCallout">
            <a:avLst>
              <a:gd name="adj1" fmla="val -19289"/>
              <a:gd name="adj2" fmla="val 1193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Existing indoor route planning queries focus on minimizing the </a:t>
            </a:r>
            <a:r>
              <a:rPr lang="en-US" altLang="zh-TW" b="1" dirty="0"/>
              <a:t>length</a:t>
            </a:r>
            <a:r>
              <a:rPr lang="en-US" altLang="zh-TW" dirty="0"/>
              <a:t> of the route</a:t>
            </a:r>
            <a:endParaRPr lang="zh-TW" altLang="en-US" dirty="0"/>
          </a:p>
        </p:txBody>
      </p:sp>
      <p:sp>
        <p:nvSpPr>
          <p:cNvPr id="26" name="AutoShape 31">
            <a:extLst>
              <a:ext uri="{FF2B5EF4-FFF2-40B4-BE49-F238E27FC236}">
                <a16:creationId xmlns:a16="http://schemas.microsoft.com/office/drawing/2014/main" id="{FE2021CD-08BA-AD48-8027-01411D508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664" y="5830208"/>
            <a:ext cx="3020662" cy="761080"/>
          </a:xfrm>
          <a:prstGeom prst="wedgeRoundRectCallout">
            <a:avLst>
              <a:gd name="adj1" fmla="val -51910"/>
              <a:gd name="adj2" fmla="val -641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To simplify things, we use dotted line arrow here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9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F3C-4D38-CA4A-A39F-067DCDC5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 in an Indoor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endParaRPr lang="en-DK" dirty="0"/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AF33B6A7-4119-DA46-B4AC-11CC6946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5334" y="2017713"/>
            <a:ext cx="8825308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819EB-C051-0A4B-8192-6DE5AEC0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6</a:t>
            </a:fld>
            <a:endParaRPr lang="en-US"/>
          </a:p>
        </p:txBody>
      </p:sp>
      <p:sp>
        <p:nvSpPr>
          <p:cNvPr id="7" name="AutoShape 31">
            <a:extLst>
              <a:ext uri="{FF2B5EF4-FFF2-40B4-BE49-F238E27FC236}">
                <a16:creationId xmlns:a16="http://schemas.microsoft.com/office/drawing/2014/main" id="{94C80C25-0E47-E340-AF2A-478F22B1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455" y="3259623"/>
            <a:ext cx="2524356" cy="466931"/>
          </a:xfrm>
          <a:prstGeom prst="wedgeRoundRectCallout">
            <a:avLst>
              <a:gd name="adj1" fmla="val -41778"/>
              <a:gd name="adj2" fmla="val 992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My current location</a:t>
            </a:r>
            <a:endParaRPr lang="zh-TW" altLang="en-US" dirty="0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3250E6C3-ED8B-8A48-B69D-84FF9519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121" y="3026157"/>
            <a:ext cx="2524356" cy="466931"/>
          </a:xfrm>
          <a:prstGeom prst="wedgeRoundRectCallout">
            <a:avLst>
              <a:gd name="adj1" fmla="val 75208"/>
              <a:gd name="adj2" fmla="val 16302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My boarding gate</a:t>
            </a:r>
            <a:endParaRPr lang="zh-TW" altLang="en-US" dirty="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411599F8-CE94-1D43-910A-4BBA5630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29" y="2783272"/>
            <a:ext cx="3534557" cy="709816"/>
          </a:xfrm>
          <a:prstGeom prst="wedgeRoundRectCallout">
            <a:avLst>
              <a:gd name="adj1" fmla="val -5070"/>
              <a:gd name="adj2" fmla="val 8284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2+3=5 mins by </a:t>
            </a:r>
            <a:br>
              <a:rPr lang="en-US" altLang="zh-TW" dirty="0"/>
            </a:br>
            <a:r>
              <a:rPr lang="en-US" altLang="zh-TW" dirty="0"/>
              <a:t>Automated People Mover (APM)</a:t>
            </a:r>
            <a:endParaRPr lang="zh-TW" altLang="en-US" dirty="0"/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B15E4A36-DBDB-7B4D-A2DD-8054C168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658" y="4579335"/>
            <a:ext cx="3043287" cy="466931"/>
          </a:xfrm>
          <a:prstGeom prst="wedgeRoundRectCallout">
            <a:avLst>
              <a:gd name="adj1" fmla="val 48064"/>
              <a:gd name="adj2" fmla="val -6860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13+15=28 mins by walking</a:t>
            </a:r>
            <a:endParaRPr lang="zh-TW" altLang="en-US" dirty="0"/>
          </a:p>
        </p:txBody>
      </p:sp>
      <p:sp>
        <p:nvSpPr>
          <p:cNvPr id="12" name="Text Box 39">
            <a:extLst>
              <a:ext uri="{FF2B5EF4-FFF2-40B4-BE49-F238E27FC236}">
                <a16:creationId xmlns:a16="http://schemas.microsoft.com/office/drawing/2014/main" id="{D874E79D-4B4F-EB40-8147-75C9E51B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579" y="5309776"/>
            <a:ext cx="4378567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Time Cost:</a:t>
            </a:r>
            <a:r>
              <a:rPr lang="en-US" altLang="zh-TW" dirty="0"/>
              <a:t> We define the route’s time cost to be travelling time + waiting time </a:t>
            </a:r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D11E7A23-05E0-F14D-82C5-0B0CB408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10" y="5123373"/>
            <a:ext cx="3731915" cy="932033"/>
          </a:xfrm>
          <a:prstGeom prst="wedgeRoundRectCallout">
            <a:avLst>
              <a:gd name="adj1" fmla="val 34165"/>
              <a:gd name="adj2" fmla="val -665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Existing studies adopt the distance metric that overlooks the means other than walking</a:t>
            </a:r>
            <a:endParaRPr lang="zh-TW" altLang="en-US" dirty="0"/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1049D61D-CB5C-8242-BFA7-212A9B133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579" y="4663445"/>
            <a:ext cx="437856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Instead,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measure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needed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complete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6307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7465-D3F3-4143-B3FB-23A0A7E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 in an Indoor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08BE-B0A8-114B-BEE8-DDDBA5E7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7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DF5A65C9-DAC4-C64F-A775-E9E2574C374D}"/>
              </a:ext>
            </a:extLst>
          </p:cNvPr>
          <p:cNvGrpSpPr/>
          <p:nvPr/>
        </p:nvGrpSpPr>
        <p:grpSpPr>
          <a:xfrm>
            <a:off x="1871867" y="2612478"/>
            <a:ext cx="371067" cy="808814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A5F28E7A-E2BF-AD40-8A5D-47F42A523265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87051516-C012-A641-8F9C-0720A0C692A1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101BE85-02B4-B94B-9F24-E3A011E7C7C5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66446188-3B26-C54A-836F-49FC53037D57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27B9D6E8-9F8B-DF4C-957E-8DF5737BA76C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CD12056C-38E5-0E46-9F94-E7DEACE398F0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2" descr="Airport Security Icons - Download Free Vector Icons | Noun Project">
            <a:extLst>
              <a:ext uri="{FF2B5EF4-FFF2-40B4-BE49-F238E27FC236}">
                <a16:creationId xmlns:a16="http://schemas.microsoft.com/office/drawing/2014/main" id="{ECA1DE56-A58D-7C4D-B6AC-8CEBF27E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2461658"/>
            <a:ext cx="1025362" cy="10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oarding gate Icons - 156 free vector icons">
            <a:extLst>
              <a:ext uri="{FF2B5EF4-FFF2-40B4-BE49-F238E27FC236}">
                <a16:creationId xmlns:a16="http://schemas.microsoft.com/office/drawing/2014/main" id="{C38311FF-8B93-3542-B133-105569EF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39" y="2282560"/>
            <a:ext cx="1004550" cy="10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48C96800-2E39-F340-BE3A-61C171BF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40" y="2859451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pple Icon - Free Icons">
            <a:extLst>
              <a:ext uri="{FF2B5EF4-FFF2-40B4-BE49-F238E27FC236}">
                <a16:creationId xmlns:a16="http://schemas.microsoft.com/office/drawing/2014/main" id="{9885E8C2-E179-0444-B324-DC3881F2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87" y="4660087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9D7C73D-58A9-D347-B00B-F17D523A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3" y="2662976"/>
            <a:ext cx="1091378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6A35A5F-D440-1240-94B5-5213D14DC2C9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806081"/>
            <a:ext cx="1381767" cy="4025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F7F342B-F93E-7C4B-8758-260D559E92A8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5642011" y="3195455"/>
            <a:ext cx="2378329" cy="1326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E7EFF2A-5CC9-2346-A301-0421117B212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 bwMode="auto">
          <a:xfrm flipV="1">
            <a:off x="8621228" y="2784835"/>
            <a:ext cx="2230111" cy="23291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8E763EA-08ED-604A-8D52-4FD6461B2A8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767081" y="4154631"/>
            <a:ext cx="905733" cy="1051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AutoShape 31">
            <a:extLst>
              <a:ext uri="{FF2B5EF4-FFF2-40B4-BE49-F238E27FC236}">
                <a16:creationId xmlns:a16="http://schemas.microsoft.com/office/drawing/2014/main" id="{DE0461C2-C6C2-1247-AD4E-645FF02C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470" y="1846097"/>
            <a:ext cx="1577233" cy="748356"/>
          </a:xfrm>
          <a:prstGeom prst="wedgeRoundRectCallout">
            <a:avLst>
              <a:gd name="adj1" fmla="val -26514"/>
              <a:gd name="adj2" fmla="val 704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3 mins walking time</a:t>
            </a:r>
            <a:endParaRPr lang="zh-TW" altLang="en-US" dirty="0"/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C635A534-96F6-B74A-B2B2-86733EAA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61" y="3954270"/>
            <a:ext cx="1509089" cy="687773"/>
          </a:xfrm>
          <a:prstGeom prst="wedgeRoundRectCallout">
            <a:avLst>
              <a:gd name="adj1" fmla="val 19271"/>
              <a:gd name="adj2" fmla="val -718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8 mins waiting time</a:t>
            </a:r>
            <a:endParaRPr lang="zh-TW" altLang="en-US" dirty="0"/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952494E0-5B0D-7B41-82A4-0E1BF8A36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25" y="2165640"/>
            <a:ext cx="1577233" cy="748356"/>
          </a:xfrm>
          <a:prstGeom prst="wedgeRoundRectCallout">
            <a:avLst>
              <a:gd name="adj1" fmla="val -26514"/>
              <a:gd name="adj2" fmla="val 704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3 mins walking time</a:t>
            </a:r>
            <a:endParaRPr lang="zh-TW" altLang="en-US" dirty="0"/>
          </a:p>
        </p:txBody>
      </p:sp>
      <p:sp>
        <p:nvSpPr>
          <p:cNvPr id="36" name="AutoShape 31">
            <a:extLst>
              <a:ext uri="{FF2B5EF4-FFF2-40B4-BE49-F238E27FC236}">
                <a16:creationId xmlns:a16="http://schemas.microsoft.com/office/drawing/2014/main" id="{545D9D2C-DE76-1943-96F1-648DA424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91291"/>
            <a:ext cx="1577233" cy="748356"/>
          </a:xfrm>
          <a:prstGeom prst="wedgeRoundRectCallout">
            <a:avLst>
              <a:gd name="adj1" fmla="val 72872"/>
              <a:gd name="adj2" fmla="val -359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4 mins walking time</a:t>
            </a:r>
            <a:endParaRPr lang="zh-TW" altLang="en-US" dirty="0"/>
          </a:p>
        </p:txBody>
      </p:sp>
      <p:sp>
        <p:nvSpPr>
          <p:cNvPr id="37" name="AutoShape 31">
            <a:extLst>
              <a:ext uri="{FF2B5EF4-FFF2-40B4-BE49-F238E27FC236}">
                <a16:creationId xmlns:a16="http://schemas.microsoft.com/office/drawing/2014/main" id="{5A62EA4C-1A67-8540-A7EB-45469D77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919" y="5073717"/>
            <a:ext cx="2955411" cy="674712"/>
          </a:xfrm>
          <a:prstGeom prst="wedgeRoundRectCallout">
            <a:avLst>
              <a:gd name="adj1" fmla="val -32432"/>
              <a:gd name="adj2" fmla="val -932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5 mins APM travelling time + 3 mins walking time</a:t>
            </a:r>
            <a:endParaRPr lang="zh-TW" altLang="en-US" dirty="0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E2418AFC-51A1-564D-8732-D73F534F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81" y="1977995"/>
            <a:ext cx="1509089" cy="687773"/>
          </a:xfrm>
          <a:prstGeom prst="wedgeRoundRectCallout">
            <a:avLst>
              <a:gd name="adj1" fmla="val -31800"/>
              <a:gd name="adj2" fmla="val 80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6 mins waiting time</a:t>
            </a:r>
            <a:endParaRPr lang="zh-TW" altLang="en-US" dirty="0"/>
          </a:p>
        </p:txBody>
      </p:sp>
      <p:sp>
        <p:nvSpPr>
          <p:cNvPr id="39" name="AutoShape 31">
            <a:extLst>
              <a:ext uri="{FF2B5EF4-FFF2-40B4-BE49-F238E27FC236}">
                <a16:creationId xmlns:a16="http://schemas.microsoft.com/office/drawing/2014/main" id="{81FDD4F9-BE05-1249-AF30-FF69C9E3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96" y="5555865"/>
            <a:ext cx="1509089" cy="687773"/>
          </a:xfrm>
          <a:prstGeom prst="wedgeRoundRectCallout">
            <a:avLst>
              <a:gd name="adj1" fmla="val 45239"/>
              <a:gd name="adj2" fmla="val -661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10 mins waiting time</a:t>
            </a:r>
            <a:endParaRPr lang="zh-TW" altLang="en-US" dirty="0"/>
          </a:p>
        </p:txBody>
      </p:sp>
      <p:sp>
        <p:nvSpPr>
          <p:cNvPr id="40" name="Text Box 59">
            <a:extLst>
              <a:ext uri="{FF2B5EF4-FFF2-40B4-BE49-F238E27FC236}">
                <a16:creationId xmlns:a16="http://schemas.microsoft.com/office/drawing/2014/main" id="{F26A1B81-B3C2-8F4D-9B56-D50E877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458" y="5320308"/>
            <a:ext cx="3788292" cy="92333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Route Time Cost </a:t>
            </a:r>
            <a:br>
              <a:rPr lang="en-US" altLang="zh-TW" dirty="0"/>
            </a:br>
            <a:r>
              <a:rPr lang="en-US" altLang="zh-TW" dirty="0"/>
              <a:t>= 3 + 8 + 3 + 6 + 4 + 10 + 5 + 3</a:t>
            </a:r>
            <a:br>
              <a:rPr lang="en-US" altLang="zh-TW" dirty="0"/>
            </a:br>
            <a:r>
              <a:rPr lang="en-US" altLang="zh-TW" dirty="0"/>
              <a:t>= 48 min &lt; 60min</a:t>
            </a:r>
            <a:endParaRPr lang="zh-TW" altLang="en-US" dirty="0"/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8DAE04CC-F7E4-6C4F-99F6-63B4AA0D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249" y="5904972"/>
            <a:ext cx="1595501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A feasible route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F859A001-ADDC-4A4C-B1DF-1F25E0B8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487" y="948539"/>
            <a:ext cx="4378567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Time Cost:</a:t>
            </a:r>
            <a:r>
              <a:rPr lang="en-US" altLang="zh-TW" dirty="0"/>
              <a:t> We define the route’s time cost to be travelling time + waiting time </a:t>
            </a:r>
          </a:p>
        </p:txBody>
      </p:sp>
    </p:spTree>
    <p:extLst>
      <p:ext uri="{BB962C8B-B14F-4D97-AF65-F5344CB8AC3E}">
        <p14:creationId xmlns:p14="http://schemas.microsoft.com/office/powerpoint/2010/main" val="21793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7465-D3F3-4143-B3FB-23A0A7E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 in an Indoor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08BE-B0A8-114B-BEE8-DDDBA5E7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8</a:t>
            </a:fld>
            <a:endParaRPr lang="en-US"/>
          </a:p>
        </p:txBody>
      </p:sp>
      <p:grpSp>
        <p:nvGrpSpPr>
          <p:cNvPr id="6" name="群組 58">
            <a:extLst>
              <a:ext uri="{FF2B5EF4-FFF2-40B4-BE49-F238E27FC236}">
                <a16:creationId xmlns:a16="http://schemas.microsoft.com/office/drawing/2014/main" id="{DF5A65C9-DAC4-C64F-A775-E9E2574C374D}"/>
              </a:ext>
            </a:extLst>
          </p:cNvPr>
          <p:cNvGrpSpPr/>
          <p:nvPr/>
        </p:nvGrpSpPr>
        <p:grpSpPr>
          <a:xfrm>
            <a:off x="1871867" y="2612478"/>
            <a:ext cx="371067" cy="808814"/>
            <a:chOff x="2467628" y="3089539"/>
            <a:chExt cx="295290" cy="643644"/>
          </a:xfrm>
        </p:grpSpPr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A5F28E7A-E2BF-AD40-8A5D-47F42A523265}"/>
                </a:ext>
              </a:extLst>
            </p:cNvPr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60">
              <a:extLst>
                <a:ext uri="{FF2B5EF4-FFF2-40B4-BE49-F238E27FC236}">
                  <a16:creationId xmlns:a16="http://schemas.microsoft.com/office/drawing/2014/main" id="{87051516-C012-A641-8F9C-0720A0C692A1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61">
              <a:extLst>
                <a:ext uri="{FF2B5EF4-FFF2-40B4-BE49-F238E27FC236}">
                  <a16:creationId xmlns:a16="http://schemas.microsoft.com/office/drawing/2014/main" id="{8101BE85-02B4-B94B-9F24-E3A011E7C7C5}"/>
                </a:ext>
              </a:extLst>
            </p:cNvPr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62">
              <a:extLst>
                <a:ext uri="{FF2B5EF4-FFF2-40B4-BE49-F238E27FC236}">
                  <a16:creationId xmlns:a16="http://schemas.microsoft.com/office/drawing/2014/main" id="{66446188-3B26-C54A-836F-49FC53037D57}"/>
                </a:ext>
              </a:extLst>
            </p:cNvPr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63">
              <a:extLst>
                <a:ext uri="{FF2B5EF4-FFF2-40B4-BE49-F238E27FC236}">
                  <a16:creationId xmlns:a16="http://schemas.microsoft.com/office/drawing/2014/main" id="{27B9D6E8-9F8B-DF4C-957E-8DF5737BA76C}"/>
                </a:ext>
              </a:extLst>
            </p:cNvPr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64">
              <a:extLst>
                <a:ext uri="{FF2B5EF4-FFF2-40B4-BE49-F238E27FC236}">
                  <a16:creationId xmlns:a16="http://schemas.microsoft.com/office/drawing/2014/main" id="{CD12056C-38E5-0E46-9F94-E7DEACE398F0}"/>
                </a:ext>
              </a:extLst>
            </p:cNvPr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2" descr="Airport Security Icons - Download Free Vector Icons | Noun Project">
            <a:extLst>
              <a:ext uri="{FF2B5EF4-FFF2-40B4-BE49-F238E27FC236}">
                <a16:creationId xmlns:a16="http://schemas.microsoft.com/office/drawing/2014/main" id="{ECA1DE56-A58D-7C4D-B6AC-8CEBF27E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2461658"/>
            <a:ext cx="1025362" cy="10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oarding gate Icons - 156 free vector icons">
            <a:extLst>
              <a:ext uri="{FF2B5EF4-FFF2-40B4-BE49-F238E27FC236}">
                <a16:creationId xmlns:a16="http://schemas.microsoft.com/office/drawing/2014/main" id="{C38311FF-8B93-3542-B133-105569EF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39" y="2282560"/>
            <a:ext cx="1004550" cy="10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4,024 Gift Shop Illustrations &amp;amp; Clip Art - iStock">
            <a:extLst>
              <a:ext uri="{FF2B5EF4-FFF2-40B4-BE49-F238E27FC236}">
                <a16:creationId xmlns:a16="http://schemas.microsoft.com/office/drawing/2014/main" id="{48C96800-2E39-F340-BE3A-61C171BF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40" y="2859451"/>
            <a:ext cx="1124662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pple Icon - Free Icons">
            <a:extLst>
              <a:ext uri="{FF2B5EF4-FFF2-40B4-BE49-F238E27FC236}">
                <a16:creationId xmlns:a16="http://schemas.microsoft.com/office/drawing/2014/main" id="{9885E8C2-E179-0444-B324-DC3881F2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87" y="4660087"/>
            <a:ext cx="907741" cy="9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31">
            <a:extLst>
              <a:ext uri="{FF2B5EF4-FFF2-40B4-BE49-F238E27FC236}">
                <a16:creationId xmlns:a16="http://schemas.microsoft.com/office/drawing/2014/main" id="{DE0461C2-C6C2-1247-AD4E-645FF02C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18" y="3398093"/>
            <a:ext cx="1577233" cy="748356"/>
          </a:xfrm>
          <a:prstGeom prst="wedgeRoundRectCallout">
            <a:avLst>
              <a:gd name="adj1" fmla="val -26514"/>
              <a:gd name="adj2" fmla="val 704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8 mins walking time</a:t>
            </a:r>
            <a:endParaRPr lang="zh-TW" altLang="en-US" dirty="0"/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C635A534-96F6-B74A-B2B2-86733EAA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104" y="2959223"/>
            <a:ext cx="1509089" cy="687773"/>
          </a:xfrm>
          <a:prstGeom prst="wedgeRoundRectCallout">
            <a:avLst>
              <a:gd name="adj1" fmla="val -27184"/>
              <a:gd name="adj2" fmla="val 7731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7 mins waiting time</a:t>
            </a:r>
            <a:endParaRPr lang="zh-TW" altLang="en-US" dirty="0"/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952494E0-5B0D-7B41-82A4-0E1BF8A36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408" y="5347339"/>
            <a:ext cx="1577233" cy="748356"/>
          </a:xfrm>
          <a:prstGeom prst="wedgeRoundRectCallout">
            <a:avLst>
              <a:gd name="adj1" fmla="val -6545"/>
              <a:gd name="adj2" fmla="val -829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8 mins walking time</a:t>
            </a:r>
            <a:endParaRPr lang="zh-TW" altLang="en-US" dirty="0"/>
          </a:p>
        </p:txBody>
      </p:sp>
      <p:sp>
        <p:nvSpPr>
          <p:cNvPr id="36" name="AutoShape 31">
            <a:extLst>
              <a:ext uri="{FF2B5EF4-FFF2-40B4-BE49-F238E27FC236}">
                <a16:creationId xmlns:a16="http://schemas.microsoft.com/office/drawing/2014/main" id="{545D9D2C-DE76-1943-96F1-648DA424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518" y="3726716"/>
            <a:ext cx="1577233" cy="748356"/>
          </a:xfrm>
          <a:prstGeom prst="wedgeRoundRectCallout">
            <a:avLst>
              <a:gd name="adj1" fmla="val 63854"/>
              <a:gd name="adj2" fmla="val -747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4 mins walking time</a:t>
            </a:r>
            <a:endParaRPr lang="zh-TW" altLang="en-US" dirty="0"/>
          </a:p>
        </p:txBody>
      </p:sp>
      <p:sp>
        <p:nvSpPr>
          <p:cNvPr id="37" name="AutoShape 31">
            <a:extLst>
              <a:ext uri="{FF2B5EF4-FFF2-40B4-BE49-F238E27FC236}">
                <a16:creationId xmlns:a16="http://schemas.microsoft.com/office/drawing/2014/main" id="{5A62EA4C-1A67-8540-A7EB-45469D77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281" y="3958580"/>
            <a:ext cx="2540000" cy="401181"/>
          </a:xfrm>
          <a:prstGeom prst="wedgeRoundRectCallout">
            <a:avLst>
              <a:gd name="adj1" fmla="val -28306"/>
              <a:gd name="adj2" fmla="val -18445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22 mins walking time</a:t>
            </a:r>
            <a:endParaRPr lang="zh-TW" altLang="en-US" dirty="0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E2418AFC-51A1-564D-8732-D73F534F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81" y="1977995"/>
            <a:ext cx="1509089" cy="687773"/>
          </a:xfrm>
          <a:prstGeom prst="wedgeRoundRectCallout">
            <a:avLst>
              <a:gd name="adj1" fmla="val -31800"/>
              <a:gd name="adj2" fmla="val 80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6 mins waiting time</a:t>
            </a:r>
            <a:endParaRPr lang="zh-TW" altLang="en-US" dirty="0"/>
          </a:p>
        </p:txBody>
      </p:sp>
      <p:sp>
        <p:nvSpPr>
          <p:cNvPr id="39" name="AutoShape 31">
            <a:extLst>
              <a:ext uri="{FF2B5EF4-FFF2-40B4-BE49-F238E27FC236}">
                <a16:creationId xmlns:a16="http://schemas.microsoft.com/office/drawing/2014/main" id="{81FDD4F9-BE05-1249-AF30-FF69C9E3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88" y="5484609"/>
            <a:ext cx="1509089" cy="687773"/>
          </a:xfrm>
          <a:prstGeom prst="wedgeRoundRectCallout">
            <a:avLst>
              <a:gd name="adj1" fmla="val -73254"/>
              <a:gd name="adj2" fmla="val -381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dirty="0"/>
              <a:t>10 mins waiting time</a:t>
            </a:r>
            <a:endParaRPr lang="zh-TW" altLang="en-US" dirty="0"/>
          </a:p>
        </p:txBody>
      </p:sp>
      <p:sp>
        <p:nvSpPr>
          <p:cNvPr id="40" name="Text Box 59">
            <a:extLst>
              <a:ext uri="{FF2B5EF4-FFF2-40B4-BE49-F238E27FC236}">
                <a16:creationId xmlns:a16="http://schemas.microsoft.com/office/drawing/2014/main" id="{F26A1B81-B3C2-8F4D-9B56-D50E877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457" y="5320308"/>
            <a:ext cx="4062405" cy="92333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Route Time Cost </a:t>
            </a:r>
            <a:br>
              <a:rPr lang="en-US" altLang="zh-TW" dirty="0"/>
            </a:br>
            <a:r>
              <a:rPr lang="en-US" altLang="zh-TW" dirty="0"/>
              <a:t>= 8 + 7 + 8 + 10 + 4 + 6 + 22</a:t>
            </a:r>
            <a:br>
              <a:rPr lang="en-US" altLang="zh-TW" dirty="0"/>
            </a:br>
            <a:r>
              <a:rPr lang="en-US" altLang="zh-TW" dirty="0"/>
              <a:t>= 65 min &gt; 60min</a:t>
            </a:r>
            <a:endParaRPr lang="zh-TW" altLang="en-US" dirty="0"/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8DAE04CC-F7E4-6C4F-99F6-63B4AA0D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249" y="5904972"/>
            <a:ext cx="1869614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An infeasible route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F859A001-ADDC-4A4C-B1DF-1F25E0B8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487" y="948539"/>
            <a:ext cx="4378567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chemeClr val="folHlink"/>
                </a:solidFill>
              </a:rPr>
              <a:t>Time Cost:</a:t>
            </a:r>
            <a:r>
              <a:rPr lang="en-US" altLang="zh-TW" dirty="0"/>
              <a:t> We define the route’s time cost to be travelling time + waiting time </a:t>
            </a:r>
          </a:p>
        </p:txBody>
      </p:sp>
      <p:pic>
        <p:nvPicPr>
          <p:cNvPr id="30" name="Picture 2" descr="Free Starbucks Flat Logo Icon - Available in SVG, PNG, EPS, AI &amp;amp; Icon fonts">
            <a:extLst>
              <a:ext uri="{FF2B5EF4-FFF2-40B4-BE49-F238E27FC236}">
                <a16:creationId xmlns:a16="http://schemas.microsoft.com/office/drawing/2014/main" id="{AB3FD3A5-2801-0541-8128-05DF50C7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05" y="3919401"/>
            <a:ext cx="1129680" cy="1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68C3FA9-3450-AF49-9800-53C6EB9E2C16}"/>
              </a:ext>
            </a:extLst>
          </p:cNvPr>
          <p:cNvCxnSpPr>
            <a:cxnSpLocks/>
          </p:cNvCxnSpPr>
          <p:nvPr/>
        </p:nvCxnSpPr>
        <p:spPr bwMode="auto">
          <a:xfrm>
            <a:off x="2038842" y="3606400"/>
            <a:ext cx="1989529" cy="946356"/>
          </a:xfrm>
          <a:prstGeom prst="curvedConnector3">
            <a:avLst>
              <a:gd name="adj1" fmla="val -6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E342BC7-DE3C-DC4A-96F1-47BADEC82A75}"/>
              </a:ext>
            </a:extLst>
          </p:cNvPr>
          <p:cNvCxnSpPr>
            <a:cxnSpLocks/>
          </p:cNvCxnSpPr>
          <p:nvPr/>
        </p:nvCxnSpPr>
        <p:spPr bwMode="auto">
          <a:xfrm>
            <a:off x="5562461" y="4568004"/>
            <a:ext cx="1984273" cy="6983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8F2510B-70B0-BD45-B79A-7F349F2BD6D3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8092338" y="4077677"/>
            <a:ext cx="771339" cy="2093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A0F5634-4049-D248-AEBE-2ADAB4FABB1D}"/>
              </a:ext>
            </a:extLst>
          </p:cNvPr>
          <p:cNvCxnSpPr>
            <a:cxnSpLocks/>
          </p:cNvCxnSpPr>
          <p:nvPr/>
        </p:nvCxnSpPr>
        <p:spPr bwMode="auto">
          <a:xfrm flipV="1">
            <a:off x="9145002" y="2784835"/>
            <a:ext cx="1706337" cy="543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30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BA95-155C-C34F-95CC-96830B1E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0680-8B33-DB47-83E3-2BC4C473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Indoor Keyword-aware Routing Query (I</a:t>
            </a:r>
            <a:r>
              <a:rPr lang="en-GB" dirty="0"/>
              <a:t>KRQ)</a:t>
            </a:r>
            <a:r>
              <a:rPr lang="en-DK" dirty="0"/>
              <a:t> [ICDE 2020]</a:t>
            </a:r>
          </a:p>
          <a:p>
            <a:pPr lvl="1"/>
            <a:r>
              <a:rPr lang="en-US" dirty="0"/>
              <a:t>Find </a:t>
            </a:r>
            <a:r>
              <a:rPr lang="en-US" i="1" dirty="0"/>
              <a:t>k</a:t>
            </a:r>
            <a:r>
              <a:rPr lang="en-US" dirty="0"/>
              <a:t> routes with the highest score</a:t>
            </a:r>
          </a:p>
          <a:p>
            <a:pPr lvl="1"/>
            <a:r>
              <a:rPr lang="en-US" dirty="0"/>
              <a:t>Considered keyword relevance and spatial distance</a:t>
            </a:r>
          </a:p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A2B2-0961-1C4F-BF00-04DD2979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3907FDE1-9921-9146-9C8C-ADA7BDA4E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691" y="3746072"/>
            <a:ext cx="8514618" cy="193899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folHlink"/>
                </a:solidFill>
              </a:rPr>
              <a:t>Our problem setting differs from IKRQ that we</a:t>
            </a:r>
            <a:endParaRPr lang="en-US" altLang="zh-TW" b="1" dirty="0">
              <a:solidFill>
                <a:schemeClr val="folHlink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Consider </a:t>
            </a:r>
            <a:r>
              <a:rPr lang="en-US" altLang="zh-TW" sz="2400" i="1" dirty="0"/>
              <a:t>time constraint </a:t>
            </a:r>
            <a:r>
              <a:rPr lang="en-US" altLang="zh-TW" sz="2400" dirty="0"/>
              <a:t>as a hard constraint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Take </a:t>
            </a:r>
            <a:r>
              <a:rPr lang="en-US" altLang="zh-TW" sz="2400" i="1" dirty="0"/>
              <a:t>static cost</a:t>
            </a:r>
            <a:r>
              <a:rPr lang="en-US" altLang="zh-TW" sz="2400" dirty="0"/>
              <a:t> of the shops into account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Adopt a concept of </a:t>
            </a:r>
            <a:r>
              <a:rPr lang="en-US" altLang="zh-TW" sz="2400" i="1" dirty="0"/>
              <a:t>unique partition set </a:t>
            </a:r>
            <a:r>
              <a:rPr lang="en-US" altLang="zh-TW" sz="2400" dirty="0"/>
              <a:t>to diversify result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Have a more comprehensive indoor keyword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99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DA6F0B8-FB06-BC48-8178-3C7AD870BA77}" vid="{AE78CEBD-5184-324E-999B-4FEB6C03F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42373</TotalTime>
  <Words>981</Words>
  <Application>Microsoft Macintosh PowerPoint</Application>
  <PresentationFormat>Widescreen</PresentationFormat>
  <Paragraphs>200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Theme1</vt:lpstr>
      <vt:lpstr>Time-Constrained Indoor  Keyword-aware Routing</vt:lpstr>
      <vt:lpstr>My Experience…</vt:lpstr>
      <vt:lpstr>My Experience…</vt:lpstr>
      <vt:lpstr>My Experience…</vt:lpstr>
      <vt:lpstr>Route in an Indoor Space</vt:lpstr>
      <vt:lpstr>Route in an Indoor Space</vt:lpstr>
      <vt:lpstr>Route in an Indoor Space</vt:lpstr>
      <vt:lpstr>Route in an Indoor Space</vt:lpstr>
      <vt:lpstr>Related Work</vt:lpstr>
      <vt:lpstr>Keywords in an Indoor Space</vt:lpstr>
      <vt:lpstr>Algorithm: Set-Based Search</vt:lpstr>
      <vt:lpstr>Algorithm: Set-Based Search</vt:lpstr>
      <vt:lpstr>Algorithm: Set-Based Search</vt:lpstr>
      <vt:lpstr>Algorithm: Set-Based Search</vt:lpstr>
      <vt:lpstr>Algorithm: Set-Based Search</vt:lpstr>
      <vt:lpstr>Experiment</vt:lpstr>
      <vt:lpstr>Experiment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Keyword Queries</dc:title>
  <dc:creator>Microsoft Office User</dc:creator>
  <cp:lastModifiedBy>Harry Chan</cp:lastModifiedBy>
  <cp:revision>1010</cp:revision>
  <cp:lastPrinted>2021-08-16T10:01:54Z</cp:lastPrinted>
  <dcterms:created xsi:type="dcterms:W3CDTF">2017-07-15T07:19:06Z</dcterms:created>
  <dcterms:modified xsi:type="dcterms:W3CDTF">2021-08-25T07:13:21Z</dcterms:modified>
</cp:coreProperties>
</file>