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67" r:id="rId4"/>
    <p:sldId id="266" r:id="rId5"/>
    <p:sldId id="268" r:id="rId6"/>
    <p:sldId id="314" r:id="rId7"/>
    <p:sldId id="269" r:id="rId8"/>
    <p:sldId id="271" r:id="rId9"/>
    <p:sldId id="270" r:id="rId10"/>
    <p:sldId id="276" r:id="rId11"/>
    <p:sldId id="320" r:id="rId12"/>
    <p:sldId id="321" r:id="rId13"/>
    <p:sldId id="329" r:id="rId14"/>
    <p:sldId id="335" r:id="rId15"/>
    <p:sldId id="333" r:id="rId16"/>
    <p:sldId id="334" r:id="rId17"/>
    <p:sldId id="336" r:id="rId18"/>
    <p:sldId id="322" r:id="rId19"/>
    <p:sldId id="317" r:id="rId20"/>
    <p:sldId id="301" r:id="rId21"/>
    <p:sldId id="281" r:id="rId22"/>
    <p:sldId id="337" r:id="rId23"/>
    <p:sldId id="288" r:id="rId24"/>
    <p:sldId id="324" r:id="rId25"/>
    <p:sldId id="263" r:id="rId26"/>
    <p:sldId id="291" r:id="rId27"/>
    <p:sldId id="325" r:id="rId28"/>
    <p:sldId id="326" r:id="rId29"/>
    <p:sldId id="295" r:id="rId30"/>
    <p:sldId id="328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1969"/>
  </p:normalViewPr>
  <p:slideViewPr>
    <p:cSldViewPr snapToGrid="0" snapToObjects="1">
      <p:cViewPr varScale="1">
        <p:scale>
          <a:sx n="81" d="100"/>
          <a:sy n="81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4F8D6-645F-914D-9D12-6D9E07CDF45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532A9-07A8-AE43-96F9-9FF99FE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9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46497-BDA5-BC48-ADC8-7F36FC4F8C2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19BC5-24D6-DC44-855E-FCC735C3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366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164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9793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539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0953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8512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7764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8298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018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8604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636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5435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3012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9230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8389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9908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4201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0891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612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305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4588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71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227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876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387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143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z="180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98B2AE6-00BD-8B4E-A0A2-603137D73D15}" type="datetime1">
              <a:rPr lang="en-HK" smtClean="0"/>
              <a:t>11/4/2019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3E9DD-CE1E-A447-BDE1-2034AAF45AF6}" type="datetime1">
              <a:rPr lang="en-HK" smtClean="0"/>
              <a:t>11/4/2019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59EDB-C335-1340-8A01-7DA0988B824C}" type="datetime1">
              <a:rPr lang="en-HK" smtClean="0"/>
              <a:t>11/4/2019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6EE3D-2E88-684E-9A01-7B85C968D41D}" type="datetime1">
              <a:rPr lang="en-HK" smtClean="0"/>
              <a:t>11/4/2019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B5964-333C-9D48-80C8-B18A21A86161}" type="datetime1">
              <a:rPr lang="en-HK" smtClean="0"/>
              <a:t>11/4/2019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1E2C26-FB4F-4347-8F22-BBC8E9CCDA97}" type="datetime1">
              <a:rPr lang="en-HK" smtClean="0"/>
              <a:t>11/4/2019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B3126-41B1-B646-878C-65AA08F77BA4}" type="datetime1">
              <a:rPr lang="en-HK" smtClean="0"/>
              <a:t>11/4/2019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2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C21B9-2186-2445-8FBD-72C78EE4EEB9}" type="datetime1">
              <a:rPr lang="en-HK" smtClean="0"/>
              <a:t>11/4/2019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72468-4462-AF42-A07D-C7165520C3C9}" type="datetime1">
              <a:rPr lang="en-HK" smtClean="0"/>
              <a:t>11/4/2019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65F75-EE47-DA45-BBF7-241BABE18CD3}" type="datetime1">
              <a:rPr lang="en-HK" smtClean="0"/>
              <a:t>11/4/2019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8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1D98B-AF53-5147-AA16-15030FDEC22C}" type="datetime1">
              <a:rPr lang="en-HK" smtClean="0"/>
              <a:t>11/4/2019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PMingLiU" panose="02020500000000000000" pitchFamily="18" charset="-120"/>
              </a:defRPr>
            </a:lvl1pPr>
          </a:lstStyle>
          <a:p>
            <a:fld id="{E2D2059B-08FE-174B-899B-F245749D93C5}" type="datetime1">
              <a:rPr lang="en-HK" smtClean="0"/>
              <a:t>11/4/2019</a:t>
            </a:fld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charset="0"/>
                <a:ea typeface="新細明體" charset="0"/>
              </a:defRPr>
            </a:lvl1pPr>
          </a:lstStyle>
          <a:p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PMingLiU" panose="02020500000000000000" pitchFamily="18" charset="-120"/>
              </a:defRPr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PMingLiU" panose="02020500000000000000" pitchFamily="18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kumimoji="1" sz="28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kumimoji="1" sz="24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981950" cy="1462088"/>
          </a:xfrm>
        </p:spPr>
        <p:txBody>
          <a:bodyPr/>
          <a:lstStyle/>
          <a:p>
            <a:r>
              <a:rPr lang="en-HK" sz="3200" dirty="0"/>
              <a:t>Fraction-Score: A New Support Measure for Co-location Pattern Mining</a:t>
            </a:r>
            <a:endParaRPr lang="en-US" altLang="zh-TW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altLang="zh-CN" sz="18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Harry Kai-Ho Chan</a:t>
            </a:r>
            <a:r>
              <a:rPr lang="en-US" altLang="zh-CN" sz="1800" dirty="0">
                <a:ea typeface="Verdana" panose="020B0604030504040204" pitchFamily="34" charset="0"/>
                <a:cs typeface="Arial" panose="020B0604020202020204" pitchFamily="34" charset="0"/>
              </a:rPr>
              <a:t>, The Hong Kong University of Science and Technology</a:t>
            </a:r>
          </a:p>
          <a:p>
            <a:r>
              <a:rPr lang="en-US" altLang="zh-CN" sz="18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Cheng Long</a:t>
            </a:r>
            <a:r>
              <a:rPr lang="en-US" altLang="zh-CN" sz="1800" dirty="0">
                <a:ea typeface="Verdana" panose="020B0604030504040204" pitchFamily="34" charset="0"/>
                <a:cs typeface="Arial" panose="020B0604020202020204" pitchFamily="34" charset="0"/>
              </a:rPr>
              <a:t>, Nanyang Technological University</a:t>
            </a:r>
          </a:p>
          <a:p>
            <a:r>
              <a:rPr lang="en-US" altLang="zh-CN" sz="18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Da Yan</a:t>
            </a:r>
            <a:r>
              <a:rPr lang="en-US" altLang="zh-CN" sz="1800" dirty="0">
                <a:ea typeface="Verdana" panose="020B0604030504040204" pitchFamily="34" charset="0"/>
                <a:cs typeface="Arial" panose="020B0604020202020204" pitchFamily="34" charset="0"/>
              </a:rPr>
              <a:t>, The University of Alabama at Birmingham</a:t>
            </a:r>
          </a:p>
          <a:p>
            <a:r>
              <a:rPr lang="en-US" altLang="zh-CN" sz="18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Raymond Chi-Wing Wong</a:t>
            </a:r>
            <a:r>
              <a:rPr lang="en-US" altLang="zh-CN" sz="1800" dirty="0">
                <a:ea typeface="Verdana" panose="020B0604030504040204" pitchFamily="34" charset="0"/>
                <a:cs typeface="Arial" panose="020B0604020202020204" pitchFamily="34" charset="0"/>
              </a:rPr>
              <a:t>, The Hong Kong University of Science and Technology</a:t>
            </a:r>
          </a:p>
          <a:p>
            <a:endParaRPr lang="en-US" altLang="zh-CN" sz="1800" dirty="0"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12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35F41-87B0-4282-A4BF-C483AE89560D}" type="slidenum">
              <a:rPr kumimoji="0" lang="zh-TW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7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Existing Support Measures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789F4F3-CCCA-F741-BC4A-CDDEDC9E4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449039"/>
              </p:ext>
            </p:extLst>
          </p:nvPr>
        </p:nvGraphicFramePr>
        <p:xfrm>
          <a:off x="1820426" y="2564810"/>
          <a:ext cx="6308615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166">
                  <a:extLst>
                    <a:ext uri="{9D8B030D-6E8A-4147-A177-3AD203B41FA5}">
                      <a16:colId xmlns:a16="http://schemas.microsoft.com/office/drawing/2014/main" val="2211506568"/>
                    </a:ext>
                  </a:extLst>
                </a:gridCol>
                <a:gridCol w="2244397">
                  <a:extLst>
                    <a:ext uri="{9D8B030D-6E8A-4147-A177-3AD203B41FA5}">
                      <a16:colId xmlns:a16="http://schemas.microsoft.com/office/drawing/2014/main" val="1600226595"/>
                    </a:ext>
                  </a:extLst>
                </a:gridCol>
                <a:gridCol w="1900052">
                  <a:extLst>
                    <a:ext uri="{9D8B030D-6E8A-4147-A177-3AD203B41FA5}">
                      <a16:colId xmlns:a16="http://schemas.microsoft.com/office/drawing/2014/main" val="4655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Miss/over-count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Anti-monotonicity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Participation-based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3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Partitioning-based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3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Construction-based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8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Enumeration-based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39989"/>
                  </a:ext>
                </a:extLst>
              </a:tr>
            </a:tbl>
          </a:graphicData>
        </a:graphic>
      </p:graphicFrame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4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5E0276-B655-B344-9032-FE6ABF80C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35923"/>
              </p:ext>
            </p:extLst>
          </p:nvPr>
        </p:nvGraphicFramePr>
        <p:xfrm>
          <a:off x="1820426" y="4675369"/>
          <a:ext cx="630861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166">
                  <a:extLst>
                    <a:ext uri="{9D8B030D-6E8A-4147-A177-3AD203B41FA5}">
                      <a16:colId xmlns:a16="http://schemas.microsoft.com/office/drawing/2014/main" val="3548547908"/>
                    </a:ext>
                  </a:extLst>
                </a:gridCol>
                <a:gridCol w="2236897">
                  <a:extLst>
                    <a:ext uri="{9D8B030D-6E8A-4147-A177-3AD203B41FA5}">
                      <a16:colId xmlns:a16="http://schemas.microsoft.com/office/drawing/2014/main" val="1535977909"/>
                    </a:ext>
                  </a:extLst>
                </a:gridCol>
                <a:gridCol w="1907552">
                  <a:extLst>
                    <a:ext uri="{9D8B030D-6E8A-4147-A177-3AD203B41FA5}">
                      <a16:colId xmlns:a16="http://schemas.microsoft.com/office/drawing/2014/main" val="458222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Fraction-Score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337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AutoShape 31">
                <a:extLst>
                  <a:ext uri="{FF2B5EF4-FFF2-40B4-BE49-F238E27FC236}">
                    <a16:creationId xmlns:a16="http://schemas.microsoft.com/office/drawing/2014/main" id="{694ED186-0F40-A14A-A70F-104F0EC64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038" y="1773024"/>
                <a:ext cx="4156025" cy="695161"/>
              </a:xfrm>
              <a:prstGeom prst="wedgeRoundRectCallout">
                <a:avLst>
                  <a:gd name="adj1" fmla="val 12926"/>
                  <a:gd name="adj2" fmla="val 66143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TW" dirty="0"/>
                  <a:t>Anti-monotonicity: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sup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/>
                  <a:t> are two label sets</a:t>
                </a:r>
              </a:p>
            </p:txBody>
          </p:sp>
        </mc:Choice>
        <mc:Fallback xmlns="">
          <p:sp>
            <p:nvSpPr>
              <p:cNvPr id="9" name="AutoShape 31">
                <a:extLst>
                  <a:ext uri="{FF2B5EF4-FFF2-40B4-BE49-F238E27FC236}">
                    <a16:creationId xmlns:a16="http://schemas.microsoft.com/office/drawing/2014/main" id="{694ED186-0F40-A14A-A70F-104F0EC64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8038" y="1773024"/>
                <a:ext cx="4156025" cy="695161"/>
              </a:xfrm>
              <a:prstGeom prst="wedgeRoundRectCallout">
                <a:avLst>
                  <a:gd name="adj1" fmla="val 12926"/>
                  <a:gd name="adj2" fmla="val 66143"/>
                  <a:gd name="adj3" fmla="val 16667"/>
                </a:avLst>
              </a:prstGeom>
              <a:blipFill>
                <a:blip r:embed="rId3"/>
                <a:stretch>
                  <a:fillRect l="-30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31">
            <a:extLst>
              <a:ext uri="{FF2B5EF4-FFF2-40B4-BE49-F238E27FC236}">
                <a16:creationId xmlns:a16="http://schemas.microsoft.com/office/drawing/2014/main" id="{207B6C2C-EFC7-5148-8639-726997E6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3440812"/>
            <a:ext cx="1283110" cy="1247438"/>
          </a:xfrm>
          <a:prstGeom prst="wedgeRoundRectCallout">
            <a:avLst>
              <a:gd name="adj1" fmla="val 61133"/>
              <a:gd name="adj2" fmla="val 233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Other existing support measures</a:t>
            </a:r>
          </a:p>
        </p:txBody>
      </p:sp>
    </p:spTree>
    <p:extLst>
      <p:ext uri="{BB962C8B-B14F-4D97-AF65-F5344CB8AC3E}">
        <p14:creationId xmlns:p14="http://schemas.microsoft.com/office/powerpoint/2010/main" val="215135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7F5E-5D5D-8F49-BD83-9F00F9C9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1271-1089-4040-8C8B-804AE158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show the weaknesses of existing support measures and propose a new and better one called Fraction-Score</a:t>
            </a:r>
          </a:p>
          <a:p>
            <a:endParaRPr lang="en-US" dirty="0"/>
          </a:p>
          <a:p>
            <a:r>
              <a:rPr lang="en-US" dirty="0"/>
              <a:t>For a fundamental operation involved in mining the co-location patterns and rules, we provide hardness results and design an efficient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3E681-A1D3-1943-82AE-5D3399F5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6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Introduction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Fraction-Score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Algorithm 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Experimental Results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Conclusion</a:t>
            </a:r>
          </a:p>
          <a:p>
            <a:pPr marL="609600" indent="-609600" eaLnBrk="1" hangingPunct="1"/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400"/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689588" y="2465611"/>
            <a:ext cx="2665413" cy="65087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</p:spTree>
    <p:extLst>
      <p:ext uri="{BB962C8B-B14F-4D97-AF65-F5344CB8AC3E}">
        <p14:creationId xmlns:p14="http://schemas.microsoft.com/office/powerpoint/2010/main" val="417746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4D8A-B59D-EF49-86AF-A1083EBD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also </a:t>
            </a:r>
            <a:r>
              <a:rPr lang="en-US" altLang="zh-TW" i="1" dirty="0"/>
              <a:t>group</a:t>
            </a:r>
            <a:r>
              <a:rPr lang="en-US" altLang="zh-TW" dirty="0"/>
              <a:t> the row instances of </a:t>
            </a:r>
            <a:r>
              <a:rPr lang="en-US" altLang="zh-TW" i="1" dirty="0"/>
              <a:t>C 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zh-TW" dirty="0"/>
              <a:t>To solve the over-counting problem when multiple row instances across groups share objects,</a:t>
            </a:r>
            <a:endParaRPr lang="en-US" altLang="zh-TW" i="1" dirty="0"/>
          </a:p>
          <a:p>
            <a:pPr lvl="2">
              <a:buSzTx/>
              <a:buFont typeface="Wingdings" pitchFamily="2" charset="2"/>
              <a:buChar char="§"/>
            </a:pPr>
            <a:r>
              <a:rPr lang="en-US" altLang="zh-TW" sz="2400" dirty="0"/>
              <a:t>Fraction-Score counts each group as a </a:t>
            </a:r>
            <a:r>
              <a:rPr lang="en-US" altLang="zh-TW" sz="2400" b="1" dirty="0"/>
              <a:t>fractional unit </a:t>
            </a:r>
            <a:r>
              <a:rPr lang="en-US" altLang="zh-TW" sz="2400" dirty="0"/>
              <a:t>of prevalence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EE489-8BA2-D84C-B757-2C8AA3BB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Fraction-Score – High Level Idea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AE4C1-1044-BE46-B1C0-0D79528A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13</a:t>
            </a:fld>
            <a:endParaRPr lang="en-US"/>
          </a:p>
        </p:txBody>
      </p:sp>
      <p:sp>
        <p:nvSpPr>
          <p:cNvPr id="5" name="AutoShape 31">
            <a:extLst>
              <a:ext uri="{FF2B5EF4-FFF2-40B4-BE49-F238E27FC236}">
                <a16:creationId xmlns:a16="http://schemas.microsoft.com/office/drawing/2014/main" id="{554D37B9-15E1-A34C-9406-D545F0B4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52" y="4657286"/>
            <a:ext cx="5921256" cy="1230204"/>
          </a:xfrm>
          <a:prstGeom prst="wedgeRoundRectCallout">
            <a:avLst>
              <a:gd name="adj1" fmla="val -6784"/>
              <a:gd name="adj2" fmla="val -8897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Calculated by amortizing the contribution of an object among all row instances that the object is involved in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AutoShape 31">
            <a:extLst>
              <a:ext uri="{FF2B5EF4-FFF2-40B4-BE49-F238E27FC236}">
                <a16:creationId xmlns:a16="http://schemas.microsoft.com/office/drawing/2014/main" id="{527927A8-5CA4-9C47-9447-AAB95214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205" y="4412264"/>
            <a:ext cx="2700884" cy="1720249"/>
          </a:xfrm>
          <a:prstGeom prst="wedgeRoundRectCallout">
            <a:avLst>
              <a:gd name="adj1" fmla="val -40848"/>
              <a:gd name="adj2" fmla="val -6863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instead of an entire one as in the participation-based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372491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B4D8A-B59D-EF49-86AF-A1083EBD4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Consider the same example with label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×}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In total, we have 8 row instances: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/>
              </a:p>
              <a:p>
                <a:r>
                  <a:rPr lang="en-US" altLang="zh-TW" sz="2400" dirty="0"/>
                  <a:t>Suppose the label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/>
                  <a:t> is used for grouping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:{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0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B4D8A-B59D-EF49-86AF-A1083EBD4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88EE489-8BA2-D84C-B757-2C8AA3BB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Fraction-Score</a:t>
            </a:r>
            <a:r>
              <a:rPr lang="zh-TW" altLang="en-US" dirty="0"/>
              <a:t> </a:t>
            </a:r>
            <a:r>
              <a:rPr lang="en-US" altLang="zh-TW" dirty="0"/>
              <a:t>– Example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AE4C1-1044-BE46-B1C0-0D79528A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14</a:t>
            </a:fld>
            <a:endParaRPr lang="en-US"/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E2961BFC-13DC-A947-BFFE-B82470C08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38" y="4046440"/>
            <a:ext cx="374650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>
              <a:buNone/>
            </a:pPr>
            <a:r>
              <a:rPr lang="en-US" altLang="zh-TW" sz="2000" dirty="0"/>
              <a:t>1</a:t>
            </a:r>
          </a:p>
        </p:txBody>
      </p:sp>
      <p:sp>
        <p:nvSpPr>
          <p:cNvPr id="8" name="Text Box 39">
            <a:extLst>
              <a:ext uri="{FF2B5EF4-FFF2-40B4-BE49-F238E27FC236}">
                <a16:creationId xmlns:a16="http://schemas.microsoft.com/office/drawing/2014/main" id="{04C5DDB7-7637-1C41-A4B3-65E0ADE7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38" y="4467596"/>
            <a:ext cx="374650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>
              <a:buNone/>
            </a:pPr>
            <a:r>
              <a:rPr lang="en-US" altLang="zh-TW" sz="2000" dirty="0"/>
              <a:t>¼ </a:t>
            </a:r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3B2BF8E9-51B8-884B-9416-1393735CE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38" y="4893269"/>
            <a:ext cx="374650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>
              <a:buNone/>
            </a:pPr>
            <a:r>
              <a:rPr lang="en-US" altLang="zh-TW" sz="2000" dirty="0"/>
              <a:t>¼ </a:t>
            </a:r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BE4EE341-A76D-0342-AFC5-ECF3D19A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38" y="5302292"/>
            <a:ext cx="374650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>
              <a:buNone/>
            </a:pPr>
            <a:r>
              <a:rPr lang="en-US" altLang="zh-TW" sz="2000" dirty="0"/>
              <a:t>¼ </a:t>
            </a:r>
          </a:p>
        </p:txBody>
      </p:sp>
      <p:sp>
        <p:nvSpPr>
          <p:cNvPr id="11" name="Text Box 39">
            <a:extLst>
              <a:ext uri="{FF2B5EF4-FFF2-40B4-BE49-F238E27FC236}">
                <a16:creationId xmlns:a16="http://schemas.microsoft.com/office/drawing/2014/main" id="{31C277AB-4B76-E341-B26A-F0C0A30EF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38" y="5711315"/>
            <a:ext cx="374650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>
              <a:buNone/>
            </a:pPr>
            <a:r>
              <a:rPr lang="en-US" altLang="zh-TW" sz="2000" dirty="0"/>
              <a:t>¼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31">
                <a:extLst>
                  <a:ext uri="{FF2B5EF4-FFF2-40B4-BE49-F238E27FC236}">
                    <a16:creationId xmlns:a16="http://schemas.microsoft.com/office/drawing/2014/main" id="{2D8AC58D-46AF-6D46-A1CF-91D0E2040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5813" y="5264296"/>
                <a:ext cx="3965034" cy="578362"/>
              </a:xfrm>
              <a:prstGeom prst="wedgeRoundRectCallout">
                <a:avLst>
                  <a:gd name="adj1" fmla="val -36832"/>
                  <a:gd name="adj2" fmla="val -9025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TW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sz="2000" dirty="0"/>
                  <a:t> </a:t>
                </a:r>
              </a:p>
            </p:txBody>
          </p:sp>
        </mc:Choice>
        <mc:Fallback xmlns="">
          <p:sp>
            <p:nvSpPr>
              <p:cNvPr id="12" name="AutoShape 31">
                <a:extLst>
                  <a:ext uri="{FF2B5EF4-FFF2-40B4-BE49-F238E27FC236}">
                    <a16:creationId xmlns:a16="http://schemas.microsoft.com/office/drawing/2014/main" id="{2D8AC58D-46AF-6D46-A1CF-91D0E204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5813" y="5264296"/>
                <a:ext cx="3965034" cy="578362"/>
              </a:xfrm>
              <a:prstGeom prst="wedgeRoundRectCallout">
                <a:avLst>
                  <a:gd name="adj1" fmla="val -36832"/>
                  <a:gd name="adj2" fmla="val -90252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1">
            <a:extLst>
              <a:ext uri="{FF2B5EF4-FFF2-40B4-BE49-F238E27FC236}">
                <a16:creationId xmlns:a16="http://schemas.microsoft.com/office/drawing/2014/main" id="{FA761558-2F8F-3045-ADF6-CDA4C285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28" y="4477048"/>
            <a:ext cx="3336985" cy="380171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87CF638B-65DF-BE42-98EF-C7C3A31E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19" y="3987065"/>
            <a:ext cx="6036868" cy="453934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8E9E9B-27DE-B74B-9447-335DE5B16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151" y="86381"/>
            <a:ext cx="3444937" cy="19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9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CBF14A-6B7A-9F41-8C5D-0678E94B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2655426"/>
            <a:ext cx="7040904" cy="3927105"/>
          </a:xfrm>
          <a:prstGeom prst="rect">
            <a:avLst/>
          </a:prstGeom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Fraction-Score – Example 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31">
                <a:extLst>
                  <a:ext uri="{FF2B5EF4-FFF2-40B4-BE49-F238E27FC236}">
                    <a16:creationId xmlns:a16="http://schemas.microsoft.com/office/drawing/2014/main" id="{84212939-D7E4-BD49-97ED-559434E30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274" y="4032390"/>
                <a:ext cx="3184367" cy="966984"/>
              </a:xfrm>
              <a:prstGeom prst="wedgeRoundRectCallout">
                <a:avLst>
                  <a:gd name="adj1" fmla="val 19805"/>
                  <a:gd name="adj2" fmla="val -63274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TW" dirty="0"/>
                  <a:t> is shared by 4 groups</a:t>
                </a:r>
              </a:p>
              <a:p>
                <a:r>
                  <a:rPr lang="en-US" altLang="zh-TW" dirty="0">
                    <a:sym typeface="Wingdings" pitchFamily="2" charset="2"/>
                  </a:rPr>
                  <a:t> ¼ fraction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TW" dirty="0"/>
                  <a:t> is </a:t>
                </a:r>
                <a:r>
                  <a:rPr lang="en-US" altLang="zh-TW" b="1" dirty="0"/>
                  <a:t>distributed</a:t>
                </a:r>
                <a:r>
                  <a:rPr lang="en-US" altLang="zh-TW" dirty="0"/>
                  <a:t> to each group</a:t>
                </a:r>
              </a:p>
            </p:txBody>
          </p:sp>
        </mc:Choice>
        <mc:Fallback xmlns="">
          <p:sp>
            <p:nvSpPr>
              <p:cNvPr id="13" name="AutoShape 31">
                <a:extLst>
                  <a:ext uri="{FF2B5EF4-FFF2-40B4-BE49-F238E27FC236}">
                    <a16:creationId xmlns:a16="http://schemas.microsoft.com/office/drawing/2014/main" id="{84212939-D7E4-BD49-97ED-559434E30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3274" y="4032390"/>
                <a:ext cx="3184367" cy="966984"/>
              </a:xfrm>
              <a:prstGeom prst="wedgeRoundRectCallout">
                <a:avLst>
                  <a:gd name="adj1" fmla="val 19805"/>
                  <a:gd name="adj2" fmla="val -63274"/>
                  <a:gd name="adj3" fmla="val 16667"/>
                </a:avLst>
              </a:prstGeom>
              <a:blipFill>
                <a:blip r:embed="rId4"/>
                <a:stretch>
                  <a:fillRect b="-681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AutoShape 31">
                <a:extLst>
                  <a:ext uri="{FF2B5EF4-FFF2-40B4-BE49-F238E27FC236}">
                    <a16:creationId xmlns:a16="http://schemas.microsoft.com/office/drawing/2014/main" id="{66651810-9F3C-614D-9C87-1C0207B48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060" y="2990724"/>
                <a:ext cx="3252899" cy="435767"/>
              </a:xfrm>
              <a:prstGeom prst="wedgeRoundRectCallout">
                <a:avLst>
                  <a:gd name="adj1" fmla="val 49791"/>
                  <a:gd name="adj2" fmla="val 94623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𝑁𝑒𝑖𝑔h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,×)={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4" name="AutoShape 31">
                <a:extLst>
                  <a:ext uri="{FF2B5EF4-FFF2-40B4-BE49-F238E27FC236}">
                    <a16:creationId xmlns:a16="http://schemas.microsoft.com/office/drawing/2014/main" id="{66651810-9F3C-614D-9C87-1C0207B48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5060" y="2990724"/>
                <a:ext cx="3252899" cy="435767"/>
              </a:xfrm>
              <a:prstGeom prst="wedgeRoundRectCallout">
                <a:avLst>
                  <a:gd name="adj1" fmla="val 49791"/>
                  <a:gd name="adj2" fmla="val 9462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utoShape 31">
                <a:extLst>
                  <a:ext uri="{FF2B5EF4-FFF2-40B4-BE49-F238E27FC236}">
                    <a16:creationId xmlns:a16="http://schemas.microsoft.com/office/drawing/2014/main" id="{3ED5ADFD-C732-7943-BD88-A917C1BF8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970" y="1994931"/>
                <a:ext cx="3117426" cy="710277"/>
              </a:xfrm>
              <a:prstGeom prst="wedgeRoundRectCallout">
                <a:avLst>
                  <a:gd name="adj1" fmla="val -13016"/>
                  <a:gd name="adj2" fmla="val 86254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TW" dirty="0"/>
                  <a:t>The disk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𝐷𝑖𝑠𝑘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TW" dirty="0"/>
                  <a:t> with radius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5" name="AutoShape 31">
                <a:extLst>
                  <a:ext uri="{FF2B5EF4-FFF2-40B4-BE49-F238E27FC236}">
                    <a16:creationId xmlns:a16="http://schemas.microsoft.com/office/drawing/2014/main" id="{3ED5ADFD-C732-7943-BD88-A917C1BF8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8970" y="1994931"/>
                <a:ext cx="3117426" cy="710277"/>
              </a:xfrm>
              <a:prstGeom prst="wedgeRoundRectCallout">
                <a:avLst>
                  <a:gd name="adj1" fmla="val -13016"/>
                  <a:gd name="adj2" fmla="val 86254"/>
                  <a:gd name="adj3" fmla="val 16667"/>
                </a:avLst>
              </a:prstGeom>
              <a:blipFill>
                <a:blip r:embed="rId6"/>
                <a:stretch>
                  <a:fillRect l="-40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AutoShape 31">
                <a:extLst>
                  <a:ext uri="{FF2B5EF4-FFF2-40B4-BE49-F238E27FC236}">
                    <a16:creationId xmlns:a16="http://schemas.microsoft.com/office/drawing/2014/main" id="{2AE355F1-7ABB-454F-B597-A7570CE7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663" y="5236491"/>
                <a:ext cx="3484220" cy="371915"/>
              </a:xfrm>
              <a:prstGeom prst="wedgeRoundRectCallout">
                <a:avLst>
                  <a:gd name="adj1" fmla="val 15386"/>
                  <a:gd name="adj2" fmla="val -76021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b="1" dirty="0"/>
                  <a:t>receives</a:t>
                </a:r>
                <a:r>
                  <a:rPr lang="en-US" altLang="zh-TW" dirty="0"/>
                  <a:t> a fraction ¼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AutoShape 31">
                <a:extLst>
                  <a:ext uri="{FF2B5EF4-FFF2-40B4-BE49-F238E27FC236}">
                    <a16:creationId xmlns:a16="http://schemas.microsoft.com/office/drawing/2014/main" id="{2AE355F1-7ABB-454F-B597-A7570CE7D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663" y="5236491"/>
                <a:ext cx="3484220" cy="371915"/>
              </a:xfrm>
              <a:prstGeom prst="wedgeRoundRectCallout">
                <a:avLst>
                  <a:gd name="adj1" fmla="val 15386"/>
                  <a:gd name="adj2" fmla="val -76021"/>
                  <a:gd name="adj3" fmla="val 16667"/>
                </a:avLst>
              </a:prstGeom>
              <a:blipFill>
                <a:blip r:embed="rId7"/>
                <a:stretch>
                  <a:fillRect b="-1794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802ABD2-8296-9643-9B03-CE21B6BD4A34}"/>
              </a:ext>
            </a:extLst>
          </p:cNvPr>
          <p:cNvSpPr/>
          <p:nvPr/>
        </p:nvSpPr>
        <p:spPr bwMode="auto">
          <a:xfrm>
            <a:off x="5486607" y="2990724"/>
            <a:ext cx="2276828" cy="2276826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AD3E18-8E81-9941-9B86-D49B4C15B6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38" y="1966412"/>
            <a:ext cx="2613540" cy="516964"/>
          </a:xfrm>
          <a:prstGeom prst="rect">
            <a:avLst/>
          </a:prstGeom>
        </p:spPr>
      </p:pic>
      <p:sp>
        <p:nvSpPr>
          <p:cNvPr id="11" name="Oval 11">
            <a:extLst>
              <a:ext uri="{FF2B5EF4-FFF2-40B4-BE49-F238E27FC236}">
                <a16:creationId xmlns:a16="http://schemas.microsoft.com/office/drawing/2014/main" id="{EE04F1F5-9700-134C-A02B-6219C1AA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843" y="2960602"/>
            <a:ext cx="895680" cy="148009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</p:spTree>
    <p:extLst>
      <p:ext uri="{BB962C8B-B14F-4D97-AF65-F5344CB8AC3E}">
        <p14:creationId xmlns:p14="http://schemas.microsoft.com/office/powerpoint/2010/main" val="382542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72DE4A-05F9-D948-8BE7-E8F5703E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1848097"/>
            <a:ext cx="5891212" cy="5428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F63AA3-6882-974A-8C4D-4AADB1259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938" y="2645152"/>
            <a:ext cx="7040904" cy="3927105"/>
          </a:xfrm>
          <a:prstGeom prst="rect">
            <a:avLst/>
          </a:prstGeom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Fraction-Score</a:t>
            </a:r>
            <a:r>
              <a:rPr lang="zh-TW" altLang="en-US" dirty="0"/>
              <a:t> </a:t>
            </a:r>
            <a:r>
              <a:rPr lang="en-US" altLang="zh-TW" dirty="0"/>
              <a:t>– Example 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31">
                <a:extLst>
                  <a:ext uri="{FF2B5EF4-FFF2-40B4-BE49-F238E27FC236}">
                    <a16:creationId xmlns:a16="http://schemas.microsoft.com/office/drawing/2014/main" id="{759D6BB6-5278-5540-8CC3-43A849E7B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563" y="2782254"/>
                <a:ext cx="4751216" cy="1515860"/>
              </a:xfrm>
              <a:prstGeom prst="wedgeRoundRectCallout">
                <a:avLst>
                  <a:gd name="adj1" fmla="val -56352"/>
                  <a:gd name="adj2" fmla="val 2016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Sz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receives fractions from multiple objects, which need to be aggregated</a:t>
                </a:r>
              </a:p>
              <a:p>
                <a:pPr>
                  <a:buSzTx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𝑙𝑎𝑏𝑒𝑙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o</m:t>
                        </m:r>
                      </m:e>
                    </m:d>
                  </m:oMath>
                </a14:m>
                <a:r>
                  <a:rPr lang="zh-TW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itchFamily="2" charset="2"/>
                  </a:rPr>
                  <a:t> </a:t>
                </a:r>
                <a:endParaRPr lang="en-HK" altLang="zh-TW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min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{1+1+1+1, 1}</m:t>
                          </m:r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min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{4, 1}</m:t>
                          </m:r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pPr>
                  <a:buSzTx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12" name="AutoShape 31">
                <a:extLst>
                  <a:ext uri="{FF2B5EF4-FFF2-40B4-BE49-F238E27FC236}">
                    <a16:creationId xmlns:a16="http://schemas.microsoft.com/office/drawing/2014/main" id="{759D6BB6-5278-5540-8CC3-43A849E7B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2563" y="2782254"/>
                <a:ext cx="4751216" cy="1515860"/>
              </a:xfrm>
              <a:prstGeom prst="wedgeRoundRectCallout">
                <a:avLst>
                  <a:gd name="adj1" fmla="val -56352"/>
                  <a:gd name="adj2" fmla="val 20169"/>
                  <a:gd name="adj3" fmla="val 16667"/>
                </a:avLst>
              </a:prstGeom>
              <a:blipFill>
                <a:blip r:embed="rId5"/>
                <a:stretch>
                  <a:fillRect b="-49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utoShape 31">
            <a:extLst>
              <a:ext uri="{FF2B5EF4-FFF2-40B4-BE49-F238E27FC236}">
                <a16:creationId xmlns:a16="http://schemas.microsoft.com/office/drawing/2014/main" id="{F2DAC061-3C8D-1243-AADF-625D9439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85" y="4444707"/>
            <a:ext cx="4436771" cy="1536890"/>
          </a:xfrm>
          <a:prstGeom prst="wedgeRoundRectCallout">
            <a:avLst>
              <a:gd name="adj1" fmla="val -27561"/>
              <a:gd name="adj2" fmla="val -6199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SzTx/>
              <a:buAutoNum type="arabicPeriod"/>
            </a:pPr>
            <a:r>
              <a:rPr lang="en-US" altLang="zh-TW" dirty="0"/>
              <a:t>Aggregate the fractions from those objects with the same label using a </a:t>
            </a:r>
            <a:r>
              <a:rPr lang="en-US" altLang="zh-TW" i="1" dirty="0"/>
              <a:t>sum</a:t>
            </a:r>
            <a:r>
              <a:rPr lang="en-US" altLang="zh-TW" dirty="0"/>
              <a:t> function</a:t>
            </a:r>
          </a:p>
          <a:p>
            <a:pPr marL="457200" indent="-457200">
              <a:buFontTx/>
              <a:buAutoNum type="arabicPeriod"/>
            </a:pPr>
            <a:r>
              <a:rPr lang="en-US" altLang="zh-TW" dirty="0"/>
              <a:t>Bound the aggregated fraction for a label by one unit</a:t>
            </a:r>
          </a:p>
          <a:p>
            <a:pPr marL="457200" indent="-457200">
              <a:buSzTx/>
              <a:buAutoNum type="arabicPeriod"/>
            </a:pPr>
            <a:endParaRPr lang="en-US" altLang="zh-TW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BDCB9D-67E4-A141-9146-C8A417FC733C}"/>
              </a:ext>
            </a:extLst>
          </p:cNvPr>
          <p:cNvSpPr/>
          <p:nvPr/>
        </p:nvSpPr>
        <p:spPr bwMode="auto">
          <a:xfrm>
            <a:off x="1539447" y="2990724"/>
            <a:ext cx="2276828" cy="2276826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4" name="AutoShape 31">
            <a:extLst>
              <a:ext uri="{FF2B5EF4-FFF2-40B4-BE49-F238E27FC236}">
                <a16:creationId xmlns:a16="http://schemas.microsoft.com/office/drawing/2014/main" id="{8132F022-974C-724E-8130-CD037E1B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504" y="2782254"/>
            <a:ext cx="467771" cy="464202"/>
          </a:xfrm>
          <a:prstGeom prst="wedgeRoundRectCallout">
            <a:avLst>
              <a:gd name="adj1" fmla="val -21469"/>
              <a:gd name="adj2" fmla="val 20396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...</a:t>
            </a:r>
          </a:p>
        </p:txBody>
      </p:sp>
      <p:sp>
        <p:nvSpPr>
          <p:cNvPr id="25" name="AutoShape 31">
            <a:extLst>
              <a:ext uri="{FF2B5EF4-FFF2-40B4-BE49-F238E27FC236}">
                <a16:creationId xmlns:a16="http://schemas.microsoft.com/office/drawing/2014/main" id="{737A45BB-1369-2242-B237-286D871D1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406" y="4619213"/>
            <a:ext cx="478666" cy="464202"/>
          </a:xfrm>
          <a:prstGeom prst="wedgeRoundRectCallout">
            <a:avLst>
              <a:gd name="adj1" fmla="val -111481"/>
              <a:gd name="adj2" fmla="val -7958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utoShape 31">
                <a:extLst>
                  <a:ext uri="{FF2B5EF4-FFF2-40B4-BE49-F238E27FC236}">
                    <a16:creationId xmlns:a16="http://schemas.microsoft.com/office/drawing/2014/main" id="{32678BE0-58FF-524B-894E-DFB626419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08" y="2742367"/>
                <a:ext cx="1880208" cy="637059"/>
              </a:xfrm>
              <a:prstGeom prst="wedgeRoundRectCallout">
                <a:avLst>
                  <a:gd name="adj1" fmla="val 59939"/>
                  <a:gd name="adj2" fmla="val 8527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b="1" dirty="0"/>
                  <a:t>receives</a:t>
                </a:r>
                <a:r>
                  <a:rPr lang="en-US" altLang="zh-TW" dirty="0"/>
                  <a:t> a fraction 1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0" name="AutoShape 31">
                <a:extLst>
                  <a:ext uri="{FF2B5EF4-FFF2-40B4-BE49-F238E27FC236}">
                    <a16:creationId xmlns:a16="http://schemas.microsoft.com/office/drawing/2014/main" id="{32678BE0-58FF-524B-894E-DFB626419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008" y="2742367"/>
                <a:ext cx="1880208" cy="637059"/>
              </a:xfrm>
              <a:prstGeom prst="wedgeRoundRectCallout">
                <a:avLst>
                  <a:gd name="adj1" fmla="val 59939"/>
                  <a:gd name="adj2" fmla="val 85279"/>
                  <a:gd name="adj3" fmla="val 16667"/>
                </a:avLst>
              </a:prstGeom>
              <a:blipFill>
                <a:blip r:embed="rId6"/>
                <a:stretch>
                  <a:fillRect l="-59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utoShape 31">
                <a:extLst>
                  <a:ext uri="{FF2B5EF4-FFF2-40B4-BE49-F238E27FC236}">
                    <a16:creationId xmlns:a16="http://schemas.microsoft.com/office/drawing/2014/main" id="{DF9ED412-DC56-4245-AE4D-A7F703B4E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05" y="4823997"/>
                <a:ext cx="1823166" cy="652023"/>
              </a:xfrm>
              <a:prstGeom prst="wedgeRoundRectCallout">
                <a:avLst>
                  <a:gd name="adj1" fmla="val 55182"/>
                  <a:gd name="adj2" fmla="val -70217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b="1" dirty="0"/>
                  <a:t>receives</a:t>
                </a:r>
                <a:r>
                  <a:rPr lang="en-US" altLang="zh-TW" dirty="0"/>
                  <a:t> a fraction 1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1" name="AutoShape 31">
                <a:extLst>
                  <a:ext uri="{FF2B5EF4-FFF2-40B4-BE49-F238E27FC236}">
                    <a16:creationId xmlns:a16="http://schemas.microsoft.com/office/drawing/2014/main" id="{DF9ED412-DC56-4245-AE4D-A7F703B4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005" y="4823997"/>
                <a:ext cx="1823166" cy="652023"/>
              </a:xfrm>
              <a:prstGeom prst="wedgeRoundRectCallout">
                <a:avLst>
                  <a:gd name="adj1" fmla="val 55182"/>
                  <a:gd name="adj2" fmla="val -70217"/>
                  <a:gd name="adj3" fmla="val 16667"/>
                </a:avLst>
              </a:prstGeom>
              <a:blipFill>
                <a:blip r:embed="rId7"/>
                <a:stretch>
                  <a:fillRect l="-637" b="-12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1">
            <a:extLst>
              <a:ext uri="{FF2B5EF4-FFF2-40B4-BE49-F238E27FC236}">
                <a16:creationId xmlns:a16="http://schemas.microsoft.com/office/drawing/2014/main" id="{B3E847A4-442E-1448-B089-9209EDB39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726" y="2862143"/>
            <a:ext cx="895680" cy="148009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759F9A04-E062-F845-96E1-844A7AAA7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417" y="3730771"/>
            <a:ext cx="895680" cy="148009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A06E499C-0952-1644-A7D9-CEAF25A160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20424" y="3233753"/>
            <a:ext cx="586707" cy="17252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97D36195-B17D-4A44-A026-E13BB74AFDF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33462" y="3266505"/>
            <a:ext cx="586707" cy="17252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</p:spTree>
    <p:extLst>
      <p:ext uri="{BB962C8B-B14F-4D97-AF65-F5344CB8AC3E}">
        <p14:creationId xmlns:p14="http://schemas.microsoft.com/office/powerpoint/2010/main" val="8222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4" grpId="0" animBg="1"/>
      <p:bldP spid="25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B28065-7CBB-2F4E-9956-73163AA1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17" y="4423258"/>
            <a:ext cx="3195271" cy="1831388"/>
          </a:xfrm>
          <a:prstGeom prst="rect">
            <a:avLst/>
          </a:prstGeom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Fraction-Score – Example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730458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zh-TW" sz="2400" dirty="0"/>
              <a:t>Depending on different choice of label for grouping</a:t>
            </a:r>
            <a:r>
              <a:rPr lang="zh-TW" altLang="en-US" sz="2400" dirty="0"/>
              <a:t> </a:t>
            </a:r>
            <a:r>
              <a:rPr lang="en-US" altLang="zh-TW" sz="2400" dirty="0"/>
              <a:t>the row instances, we may have different supports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zh-TW" sz="2000" dirty="0"/>
              <a:t>Choose the label given which the support is the smallest to capture the worst-case prevalence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zh-TW" sz="2000" dirty="0"/>
              <a:t>Normalize to [0,1] by dividing maximum number of objects that have a specific label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endParaRPr lang="en-US" altLang="zh-TW" sz="2400" dirty="0"/>
          </a:p>
          <a:p>
            <a:pPr eaLnBrk="1" hangingPunct="1">
              <a:buSzTx/>
              <a:buFont typeface="Wingdings" pitchFamily="2" charset="2"/>
              <a:buChar char="§"/>
            </a:pPr>
            <a:endParaRPr lang="en-US" altLang="zh-TW" sz="2400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31">
                <a:extLst>
                  <a:ext uri="{FF2B5EF4-FFF2-40B4-BE49-F238E27FC236}">
                    <a16:creationId xmlns:a16="http://schemas.microsoft.com/office/drawing/2014/main" id="{CA059260-7D0F-054D-8644-6C598DA7C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18" y="5225144"/>
                <a:ext cx="4643100" cy="729950"/>
              </a:xfrm>
              <a:prstGeom prst="wedgeRoundRectCallout">
                <a:avLst>
                  <a:gd name="adj1" fmla="val 54369"/>
                  <a:gd name="adj2" fmla="val 21610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func>
                                <m:func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func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12" name="AutoShape 31">
                <a:extLst>
                  <a:ext uri="{FF2B5EF4-FFF2-40B4-BE49-F238E27FC236}">
                    <a16:creationId xmlns:a16="http://schemas.microsoft.com/office/drawing/2014/main" id="{CA059260-7D0F-054D-8644-6C598DA7C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518" y="5225144"/>
                <a:ext cx="4643100" cy="729950"/>
              </a:xfrm>
              <a:prstGeom prst="wedgeRoundRectCallout">
                <a:avLst>
                  <a:gd name="adj1" fmla="val 54369"/>
                  <a:gd name="adj2" fmla="val 21610"/>
                  <a:gd name="adj3" fmla="val 16667"/>
                </a:avLst>
              </a:prstGeom>
              <a:blipFill>
                <a:blip r:embed="rId4"/>
                <a:stretch>
                  <a:fillRect b="-166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Introduction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Fraction-Score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Algorithm 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Experimental Results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Conclusion</a:t>
            </a:r>
          </a:p>
          <a:p>
            <a:pPr marL="609600" indent="-609600" eaLnBrk="1" hangingPunct="1"/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400"/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591115" y="2972048"/>
            <a:ext cx="2052417" cy="65087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</p:spTree>
    <p:extLst>
      <p:ext uri="{BB962C8B-B14F-4D97-AF65-F5344CB8AC3E}">
        <p14:creationId xmlns:p14="http://schemas.microsoft.com/office/powerpoint/2010/main" val="92028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SzTx/>
                  <a:buFont typeface="Wingdings" pitchFamily="2" charset="2"/>
                  <a:buChar char="§"/>
                </a:pPr>
                <a:r>
                  <a:rPr lang="en-US" altLang="zh-TW" dirty="0"/>
                  <a:t>We developed an </a:t>
                </a:r>
                <a:r>
                  <a:rPr lang="en-US" altLang="zh-TW" b="1" dirty="0" err="1"/>
                  <a:t>Apriori</a:t>
                </a:r>
                <a:r>
                  <a:rPr lang="en-US" altLang="zh-TW" b="1" dirty="0"/>
                  <a:t>-like </a:t>
                </a:r>
                <a:r>
                  <a:rPr lang="en-US" altLang="zh-TW" dirty="0"/>
                  <a:t>algorithm for co-location pattern/rule mining</a:t>
                </a:r>
              </a:p>
              <a:p>
                <a:pPr>
                  <a:buSzTx/>
                  <a:buFont typeface="Wingdings" pitchFamily="2" charset="2"/>
                  <a:buChar char="§"/>
                </a:pPr>
                <a:r>
                  <a:rPr lang="en-US" altLang="zh-TW" dirty="0"/>
                  <a:t>A key procedure is to compute for a given label set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its support (i.e.,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sup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>
                  <a:buSzTx/>
                  <a:buFont typeface="Wingdings" pitchFamily="2" charset="2"/>
                  <a:buChar char="§"/>
                </a:pPr>
                <a:endParaRPr lang="en-US" altLang="zh-TW" dirty="0"/>
              </a:p>
              <a:p>
                <a:pPr>
                  <a:buSzTx/>
                  <a:buFont typeface="Wingdings" pitchFamily="2" charset="2"/>
                  <a:buChar char="§"/>
                </a:pPr>
                <a:r>
                  <a:rPr lang="en-HK" dirty="0"/>
                  <a:t>Note that the technical focus in this paper is on computing the supports defined by Fraction-Score, which is orthogonal to existing studies aiming for faster and more scalable frequent pattern mining techniques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614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5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42225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Introduction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Fraction-Score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Algorithm 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Experimental Results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Conclusion</a:t>
            </a:r>
          </a:p>
          <a:p>
            <a:pPr marL="609600" indent="-609600" eaLnBrk="1" hangingPunct="1"/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/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619250" y="1945106"/>
            <a:ext cx="2665413" cy="65087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</p:spTree>
    <p:extLst>
      <p:ext uri="{BB962C8B-B14F-4D97-AF65-F5344CB8AC3E}">
        <p14:creationId xmlns:p14="http://schemas.microsoft.com/office/powerpoint/2010/main" val="18213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Algorithm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4F0C7-AC88-5A44-90FA-2412A42615A2}"/>
              </a:ext>
            </a:extLst>
          </p:cNvPr>
          <p:cNvSpPr txBox="1"/>
          <p:nvPr/>
        </p:nvSpPr>
        <p:spPr>
          <a:xfrm>
            <a:off x="747234" y="2094632"/>
            <a:ext cx="7985286" cy="378565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altLang="zh-CN" sz="2000" dirty="0">
                <a:solidFill>
                  <a:schemeClr val="tx2"/>
                </a:solidFill>
              </a:rPr>
              <a:t>Algorithm (</a:t>
            </a:r>
            <a:r>
              <a:rPr lang="en-US" altLang="zh-CN" sz="2000" dirty="0" err="1">
                <a:solidFill>
                  <a:schemeClr val="tx2"/>
                </a:solidFill>
              </a:rPr>
              <a:t>SupportComputation</a:t>
            </a:r>
            <a:r>
              <a:rPr lang="en-US" altLang="zh-CN" sz="2000" dirty="0">
                <a:solidFill>
                  <a:schemeClr val="tx2"/>
                </a:solidFill>
              </a:rPr>
              <a:t>):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Input: a label set </a:t>
            </a:r>
            <a:r>
              <a:rPr lang="en-US" altLang="zh-CN" sz="2000" i="1" dirty="0">
                <a:solidFill>
                  <a:schemeClr val="tx2"/>
                </a:solidFill>
              </a:rPr>
              <a:t>C</a:t>
            </a:r>
            <a:r>
              <a:rPr lang="en-US" altLang="zh-CN" sz="2000" dirty="0">
                <a:solidFill>
                  <a:schemeClr val="tx2"/>
                </a:solidFill>
              </a:rPr>
              <a:t> and an object set </a:t>
            </a:r>
            <a:r>
              <a:rPr lang="en-US" altLang="zh-CN" sz="2000" i="1" dirty="0">
                <a:solidFill>
                  <a:schemeClr val="tx2"/>
                </a:solidFill>
              </a:rPr>
              <a:t>O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Output: the support of </a:t>
            </a:r>
            <a:r>
              <a:rPr lang="en-US" altLang="zh-CN" sz="2000" i="1" dirty="0">
                <a:solidFill>
                  <a:schemeClr val="tx2"/>
                </a:solidFill>
              </a:rPr>
              <a:t>C</a:t>
            </a:r>
            <a:r>
              <a:rPr lang="en-US" altLang="zh-CN" sz="2000" dirty="0">
                <a:solidFill>
                  <a:schemeClr val="tx2"/>
                </a:solidFill>
              </a:rPr>
              <a:t>, i.e., sup(C)</a:t>
            </a:r>
          </a:p>
          <a:p>
            <a:pPr marL="800100" lvl="1" indent="-342900">
              <a:buAutoNum type="arabicPeriod"/>
            </a:pPr>
            <a:endParaRPr lang="en-US" altLang="zh-CN" sz="2000" dirty="0"/>
          </a:p>
          <a:p>
            <a:pPr lvl="1"/>
            <a:r>
              <a:rPr lang="en-US" altLang="zh-CN" sz="2000" dirty="0"/>
              <a:t>1. </a:t>
            </a:r>
            <a:r>
              <a:rPr lang="en-US" altLang="zh-CN" sz="2000" b="1" dirty="0"/>
              <a:t>For </a:t>
            </a:r>
            <a:r>
              <a:rPr lang="en-US" altLang="zh-CN" sz="2000" dirty="0"/>
              <a:t>each label </a:t>
            </a:r>
            <a:r>
              <a:rPr lang="en-US" altLang="zh-CN" sz="2000" i="1" dirty="0"/>
              <a:t>t</a:t>
            </a:r>
            <a:r>
              <a:rPr lang="en-US" altLang="zh-CN" sz="2000" dirty="0"/>
              <a:t> in </a:t>
            </a:r>
            <a:r>
              <a:rPr lang="en-US" altLang="zh-CN" sz="2000" i="1" dirty="0"/>
              <a:t>C</a:t>
            </a:r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>
                <a:solidFill>
                  <a:schemeClr val="tx2"/>
                </a:solidFill>
              </a:rPr>
              <a:t>  //Compute </a:t>
            </a:r>
            <a:r>
              <a:rPr lang="en-US" altLang="zh-CN" sz="2000" i="1" dirty="0">
                <a:solidFill>
                  <a:schemeClr val="tx2"/>
                </a:solidFill>
              </a:rPr>
              <a:t>sup(</a:t>
            </a:r>
            <a:r>
              <a:rPr lang="en-US" altLang="zh-CN" sz="2000" i="1" dirty="0" err="1">
                <a:solidFill>
                  <a:schemeClr val="tx2"/>
                </a:solidFill>
              </a:rPr>
              <a:t>C|t</a:t>
            </a:r>
            <a:r>
              <a:rPr lang="en-US" altLang="zh-CN" sz="2000" i="1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altLang="zh-CN" sz="2000" dirty="0"/>
              <a:t>	  2. </a:t>
            </a:r>
            <a:r>
              <a:rPr lang="en-US" altLang="zh-CN" sz="2000" i="1" dirty="0"/>
              <a:t>sup(</a:t>
            </a:r>
            <a:r>
              <a:rPr lang="en-US" altLang="zh-CN" sz="2000" i="1" dirty="0" err="1"/>
              <a:t>C|t</a:t>
            </a:r>
            <a:r>
              <a:rPr lang="en-US" altLang="zh-CN" sz="2000" i="1" dirty="0"/>
              <a:t>)</a:t>
            </a:r>
            <a:r>
              <a:rPr lang="en-US" altLang="zh-CN" sz="2000" dirty="0"/>
              <a:t> = 0</a:t>
            </a:r>
          </a:p>
          <a:p>
            <a:pPr lvl="2"/>
            <a:r>
              <a:rPr lang="en-US" altLang="zh-CN" sz="2000" dirty="0"/>
              <a:t>  3. </a:t>
            </a:r>
            <a:r>
              <a:rPr lang="en-US" altLang="zh-CN" sz="2000" b="1" dirty="0"/>
              <a:t>For</a:t>
            </a:r>
            <a:r>
              <a:rPr lang="en-US" altLang="zh-CN" sz="2000" dirty="0"/>
              <a:t> each object </a:t>
            </a:r>
            <a:r>
              <a:rPr lang="en-US" altLang="zh-CN" sz="2000" i="1" dirty="0"/>
              <a:t>o</a:t>
            </a:r>
            <a:r>
              <a:rPr lang="en-US" altLang="zh-CN" sz="2000" dirty="0"/>
              <a:t> with label </a:t>
            </a:r>
            <a:r>
              <a:rPr lang="en-US" altLang="zh-CN" sz="2000" i="1" dirty="0"/>
              <a:t>t</a:t>
            </a:r>
          </a:p>
          <a:p>
            <a:pPr lvl="2"/>
            <a:r>
              <a:rPr lang="en-US" altLang="zh-CN" sz="2000" dirty="0"/>
              <a:t>	</a:t>
            </a:r>
            <a:r>
              <a:rPr lang="en-US" altLang="zh-CN" sz="2000" dirty="0">
                <a:solidFill>
                  <a:schemeClr val="tx2"/>
                </a:solidFill>
              </a:rPr>
              <a:t>//Add up the fractions received by the object</a:t>
            </a:r>
          </a:p>
          <a:p>
            <a:pPr lvl="2"/>
            <a:r>
              <a:rPr lang="en-US" altLang="zh-CN" sz="2000" dirty="0"/>
              <a:t>	4. </a:t>
            </a:r>
            <a:r>
              <a:rPr lang="en-US" altLang="zh-CN" sz="2000" b="1" dirty="0"/>
              <a:t>If</a:t>
            </a:r>
            <a:r>
              <a:rPr lang="en-US" altLang="zh-CN" sz="2000" dirty="0"/>
              <a:t> there is a row instance of </a:t>
            </a:r>
            <a:r>
              <a:rPr lang="en-US" altLang="zh-CN" sz="2000" i="1" dirty="0"/>
              <a:t>C</a:t>
            </a:r>
            <a:r>
              <a:rPr lang="en-US" altLang="zh-CN" sz="2000" dirty="0"/>
              <a:t> which involves </a:t>
            </a:r>
            <a:r>
              <a:rPr lang="en-US" altLang="zh-CN" sz="2000" i="1" dirty="0"/>
              <a:t>o</a:t>
            </a:r>
          </a:p>
          <a:p>
            <a:pPr lvl="2"/>
            <a:r>
              <a:rPr lang="en-US" altLang="zh-CN" sz="2000" dirty="0"/>
              <a:t>	      5. </a:t>
            </a:r>
            <a:r>
              <a:rPr lang="en-US" altLang="zh-CN" sz="2000" i="1" dirty="0"/>
              <a:t>sup(</a:t>
            </a:r>
            <a:r>
              <a:rPr lang="en-US" altLang="zh-CN" sz="2000" i="1" dirty="0" err="1"/>
              <a:t>C|t</a:t>
            </a:r>
            <a:r>
              <a:rPr lang="en-US" altLang="zh-CN" sz="2000" i="1" dirty="0"/>
              <a:t>)</a:t>
            </a:r>
            <a:r>
              <a:rPr lang="en-US" altLang="zh-CN" sz="2000" dirty="0"/>
              <a:t> += </a:t>
            </a:r>
            <a:r>
              <a:rPr lang="en-US" altLang="zh-CN" sz="2000" dirty="0" err="1"/>
              <a:t>FractionAggregation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O,C,o</a:t>
            </a:r>
            <a:r>
              <a:rPr lang="en-US" altLang="zh-CN" sz="2000" dirty="0"/>
              <a:t>) </a:t>
            </a:r>
          </a:p>
          <a:p>
            <a:pPr lvl="1"/>
            <a:r>
              <a:rPr lang="en-US" altLang="zh-CN" sz="2000" dirty="0"/>
              <a:t>6.</a:t>
            </a:r>
            <a:r>
              <a:rPr lang="en-US" altLang="zh-CN" sz="2000" b="1" dirty="0"/>
              <a:t> Return</a:t>
            </a:r>
            <a:r>
              <a:rPr lang="en-US" altLang="zh-CN" sz="2000" dirty="0"/>
              <a:t> the smallest </a:t>
            </a:r>
            <a:r>
              <a:rPr lang="en-US" altLang="zh-CN" sz="2000" i="1" dirty="0"/>
              <a:t>sup(</a:t>
            </a:r>
            <a:r>
              <a:rPr lang="en-US" altLang="zh-CN" sz="2000" i="1" dirty="0" err="1"/>
              <a:t>C|t</a:t>
            </a:r>
            <a:r>
              <a:rPr lang="en-US" altLang="zh-CN" sz="2000" i="1" dirty="0"/>
              <a:t>)</a:t>
            </a:r>
            <a:endParaRPr lang="en-US" altLang="zh-CN" sz="2000" dirty="0"/>
          </a:p>
        </p:txBody>
      </p:sp>
      <p:sp>
        <p:nvSpPr>
          <p:cNvPr id="9" name="AutoShape 31">
            <a:extLst>
              <a:ext uri="{FF2B5EF4-FFF2-40B4-BE49-F238E27FC236}">
                <a16:creationId xmlns:a16="http://schemas.microsoft.com/office/drawing/2014/main" id="{115C7521-34BE-0F47-93A8-E9FE7128B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8" y="3995596"/>
            <a:ext cx="578430" cy="459898"/>
          </a:xfrm>
          <a:prstGeom prst="wedgeRoundRectCallout">
            <a:avLst>
              <a:gd name="adj1" fmla="val -56479"/>
              <a:gd name="adj2" fmla="val 13789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i="1" dirty="0"/>
              <a:t>RI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46DF87-DB1E-EF4B-BBC6-7FF53BC40C0B}"/>
              </a:ext>
            </a:extLst>
          </p:cNvPr>
          <p:cNvSpPr/>
          <p:nvPr/>
        </p:nvSpPr>
        <p:spPr>
          <a:xfrm>
            <a:off x="2427890" y="4878995"/>
            <a:ext cx="5985244" cy="324000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31">
            <a:extLst>
              <a:ext uri="{FF2B5EF4-FFF2-40B4-BE49-F238E27FC236}">
                <a16:creationId xmlns:a16="http://schemas.microsoft.com/office/drawing/2014/main" id="{CC7F5873-C2ED-7E40-8065-C48009AA0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825" y="5691964"/>
            <a:ext cx="3878650" cy="1103347"/>
          </a:xfrm>
          <a:prstGeom prst="wedgeRoundRectCallout">
            <a:avLst>
              <a:gd name="adj1" fmla="val -20292"/>
              <a:gd name="adj2" fmla="val -6406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/>
              <a:t>A</a:t>
            </a:r>
            <a:r>
              <a:rPr lang="zh-TW" altLang="en-US" sz="2000" dirty="0"/>
              <a:t> </a:t>
            </a:r>
            <a:r>
              <a:rPr lang="en-US" altLang="zh-TW" sz="2000" dirty="0"/>
              <a:t>procedure</a:t>
            </a:r>
            <a:r>
              <a:rPr lang="zh-TW" altLang="en-US" sz="2000" dirty="0"/>
              <a:t> </a:t>
            </a:r>
            <a:r>
              <a:rPr lang="en-US" altLang="zh-TW" sz="2000" dirty="0"/>
              <a:t>that</a:t>
            </a:r>
            <a:r>
              <a:rPr lang="zh-TW" altLang="en-US" sz="2000" dirty="0"/>
              <a:t> </a:t>
            </a:r>
            <a:r>
              <a:rPr lang="en-US" altLang="zh-TW" sz="2000" dirty="0"/>
              <a:t>r</a:t>
            </a:r>
            <a:r>
              <a:rPr lang="en-US" sz="2000" dirty="0"/>
              <a:t>eturns the fraction </a:t>
            </a:r>
            <a:r>
              <a:rPr lang="en-US" sz="2000" i="1" dirty="0"/>
              <a:t>o</a:t>
            </a:r>
            <a:r>
              <a:rPr lang="en-US" sz="2000" dirty="0"/>
              <a:t> receives </a:t>
            </a:r>
            <a:r>
              <a:rPr lang="en-US" sz="2000" dirty="0" err="1"/>
              <a:t>w.r.t</a:t>
            </a:r>
            <a:r>
              <a:rPr lang="en-US" sz="2000" dirty="0"/>
              <a:t>. the label set </a:t>
            </a:r>
            <a:r>
              <a:rPr lang="en-US" sz="2000" i="1" dirty="0"/>
              <a:t>C</a:t>
            </a:r>
            <a:r>
              <a:rPr lang="zh-TW" altLang="en-US" sz="2000" i="1" dirty="0"/>
              <a:t> </a:t>
            </a:r>
            <a:r>
              <a:rPr lang="en-US" altLang="zh-TW" sz="2000" dirty="0"/>
              <a:t>(detail omitted here)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3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Algorithm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Tx/>
              <a:buFont typeface="Wingdings" pitchFamily="2" charset="2"/>
              <a:buChar char="§"/>
            </a:pPr>
            <a:r>
              <a:rPr lang="en-US" altLang="zh-TW" dirty="0"/>
              <a:t>We proved that the </a:t>
            </a:r>
            <a:r>
              <a:rPr lang="en-US" altLang="zh-TW" i="1" dirty="0"/>
              <a:t>RI</a:t>
            </a:r>
            <a:r>
              <a:rPr lang="en-US" altLang="zh-TW" dirty="0"/>
              <a:t> problem is NP-hard</a:t>
            </a:r>
          </a:p>
          <a:p>
            <a:pPr>
              <a:buSzTx/>
              <a:buFont typeface="Wingdings" pitchFamily="2" charset="2"/>
              <a:buChar char="§"/>
            </a:pPr>
            <a:endParaRPr lang="en-US" altLang="zh-TW" dirty="0"/>
          </a:p>
          <a:p>
            <a:pPr>
              <a:buSzTx/>
              <a:buFont typeface="Wingdings" pitchFamily="2" charset="2"/>
              <a:buChar char="§"/>
            </a:pPr>
            <a:r>
              <a:rPr lang="en-US" altLang="zh-TW" dirty="0"/>
              <a:t>A naive method: 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zh-TW" dirty="0"/>
              <a:t>Enumerate all row instances of </a:t>
            </a:r>
            <a:r>
              <a:rPr lang="en-US" altLang="zh-TW" i="1" dirty="0"/>
              <a:t>C</a:t>
            </a:r>
            <a:r>
              <a:rPr lang="en-US" altLang="zh-TW" dirty="0"/>
              <a:t> and check whether there exists one involving </a:t>
            </a:r>
            <a:r>
              <a:rPr lang="en-US" altLang="zh-TW" i="1" dirty="0"/>
              <a:t>o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altLang="zh-TW" dirty="0"/>
              <a:t>An efficient method: 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zh-TW" dirty="0"/>
              <a:t>A Filtering-and-Verification approach</a:t>
            </a:r>
            <a:endParaRPr lang="en-US" altLang="zh-TW" sz="2000" i="1" dirty="0"/>
          </a:p>
          <a:p>
            <a:pPr lvl="1">
              <a:buSzTx/>
              <a:buFont typeface="Wingdings" pitchFamily="2" charset="2"/>
              <a:buChar char="§"/>
            </a:pPr>
            <a:endParaRPr lang="en-US" altLang="zh-TW" sz="2400" dirty="0"/>
          </a:p>
          <a:p>
            <a:pPr lvl="2">
              <a:buSzTx/>
              <a:buFont typeface="Wingdings" pitchFamily="2" charset="2"/>
              <a:buChar char="§"/>
            </a:pPr>
            <a:endParaRPr lang="en-US" altLang="zh-TW" dirty="0"/>
          </a:p>
          <a:p>
            <a:pPr lvl="1"/>
            <a:endParaRPr lang="en-US" dirty="0"/>
          </a:p>
          <a:p>
            <a:pPr lvl="2">
              <a:buSzTx/>
              <a:buFont typeface="Wingdings" pitchFamily="2" charset="2"/>
              <a:buChar char="§"/>
            </a:pPr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400"/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DF1CD65F-9C61-0242-B0BA-CC78F366B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933" y="208468"/>
            <a:ext cx="3818155" cy="10156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buNone/>
            </a:pPr>
            <a:r>
              <a:rPr lang="en-US" altLang="zh-TW" sz="2000" i="1" dirty="0"/>
              <a:t>RI</a:t>
            </a:r>
            <a:r>
              <a:rPr lang="en-US" altLang="zh-TW" sz="2000" dirty="0"/>
              <a:t>: to decide whether there is a row instance of a given label set </a:t>
            </a:r>
            <a:r>
              <a:rPr lang="en-US" altLang="zh-TW" sz="2000" i="1" dirty="0"/>
              <a:t>C</a:t>
            </a:r>
            <a:r>
              <a:rPr lang="en-US" altLang="zh-TW" sz="2000" dirty="0"/>
              <a:t> which involves an object </a:t>
            </a:r>
            <a:r>
              <a:rPr lang="en-US" altLang="zh-TW" sz="2000" i="1" dirty="0"/>
              <a:t>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727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Filtering-and-Verification Approach for </a:t>
            </a:r>
            <a:r>
              <a:rPr lang="en-US" i="1" dirty="0"/>
              <a:t>RI</a:t>
            </a:r>
            <a:endParaRPr lang="en-US" altLang="zh-TW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Tx/>
              <a:buFont typeface="Wingdings" pitchFamily="2" charset="2"/>
              <a:buChar char="§"/>
            </a:pPr>
            <a:r>
              <a:rPr lang="en-US" altLang="zh-TW" dirty="0"/>
              <a:t>A filtering phase: solve </a:t>
            </a:r>
            <a:r>
              <a:rPr lang="en-US" altLang="zh-TW" i="1" dirty="0"/>
              <a:t>RI</a:t>
            </a:r>
            <a:r>
              <a:rPr lang="en-US" altLang="zh-TW" dirty="0"/>
              <a:t> for easy cases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altLang="zh-TW" dirty="0"/>
              <a:t>A verification phase: </a:t>
            </a:r>
            <a:endParaRPr lang="en-US" altLang="zh-TW" sz="2800" dirty="0"/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zh-TW" sz="2800" dirty="0" err="1"/>
              <a:t>Dia</a:t>
            </a:r>
            <a:r>
              <a:rPr lang="en-US" altLang="zh-TW" sz="2800" dirty="0"/>
              <a:t>-</a:t>
            </a:r>
            <a:r>
              <a:rPr lang="en-US" altLang="zh-TW" sz="2800" dirty="0" err="1"/>
              <a:t>CoSKQ</a:t>
            </a:r>
            <a:r>
              <a:rPr lang="en-US" altLang="zh-TW" sz="2800" dirty="0"/>
              <a:t>-Adapt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zh-TW" sz="2800" dirty="0"/>
              <a:t>Combinatorial-Search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zh-TW" sz="2800" dirty="0"/>
              <a:t>Optimization-Search</a:t>
            </a:r>
          </a:p>
          <a:p>
            <a:pPr lvl="1">
              <a:buSzTx/>
              <a:buFont typeface="Wingdings" pitchFamily="2" charset="2"/>
              <a:buChar char="§"/>
            </a:pPr>
            <a:endParaRPr lang="en-US" altLang="zh-TW" dirty="0"/>
          </a:p>
          <a:p>
            <a:endParaRPr lang="en-US" dirty="0"/>
          </a:p>
          <a:p>
            <a:pPr lvl="1">
              <a:buSzTx/>
              <a:buFont typeface="Wingdings" pitchFamily="2" charset="2"/>
              <a:buChar char="§"/>
            </a:pPr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400"/>
          </a:p>
        </p:txBody>
      </p:sp>
      <p:sp>
        <p:nvSpPr>
          <p:cNvPr id="6" name="AutoShape 31">
            <a:extLst>
              <a:ext uri="{FF2B5EF4-FFF2-40B4-BE49-F238E27FC236}">
                <a16:creationId xmlns:a16="http://schemas.microsoft.com/office/drawing/2014/main" id="{56310644-DA04-814E-89D1-C7406CAA4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08" y="4862945"/>
            <a:ext cx="3387024" cy="1380693"/>
          </a:xfrm>
          <a:prstGeom prst="wedgeRoundRectCallout">
            <a:avLst>
              <a:gd name="adj1" fmla="val -13553"/>
              <a:gd name="adj2" fmla="val -11693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Each of the 3 methods can solve RI. We compared their performance in the experiment of the paper.</a:t>
            </a:r>
          </a:p>
        </p:txBody>
      </p:sp>
      <p:sp>
        <p:nvSpPr>
          <p:cNvPr id="10" name="AutoShape 31">
            <a:extLst>
              <a:ext uri="{FF2B5EF4-FFF2-40B4-BE49-F238E27FC236}">
                <a16:creationId xmlns:a16="http://schemas.microsoft.com/office/drawing/2014/main" id="{F446C3F5-BD5B-314D-A0F6-F9525038D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8816" y="2543385"/>
            <a:ext cx="3666272" cy="1144033"/>
          </a:xfrm>
          <a:prstGeom prst="wedgeRoundRectCallout">
            <a:avLst>
              <a:gd name="adj1" fmla="val -59947"/>
              <a:gd name="adj2" fmla="val 1953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err="1"/>
              <a:t>Dia-CoSKQ</a:t>
            </a:r>
            <a:r>
              <a:rPr lang="en-US" sz="2000" dirty="0"/>
              <a:t> problem is closely related to RI as shown in the NP-hardness proof</a:t>
            </a:r>
          </a:p>
        </p:txBody>
      </p:sp>
      <p:sp>
        <p:nvSpPr>
          <p:cNvPr id="11" name="AutoShape 31">
            <a:extLst>
              <a:ext uri="{FF2B5EF4-FFF2-40B4-BE49-F238E27FC236}">
                <a16:creationId xmlns:a16="http://schemas.microsoft.com/office/drawing/2014/main" id="{7B42EA0B-DE51-FC45-9771-3EDCC405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456" y="4888646"/>
            <a:ext cx="3368067" cy="1415911"/>
          </a:xfrm>
          <a:prstGeom prst="wedgeRoundRectCallout">
            <a:avLst>
              <a:gd name="adj1" fmla="val -68460"/>
              <a:gd name="adj2" fmla="val -6550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A variant of Combinatorial-Search by replacing an enumeration step with an optimization step</a:t>
            </a:r>
          </a:p>
        </p:txBody>
      </p:sp>
      <p:sp>
        <p:nvSpPr>
          <p:cNvPr id="12" name="AutoShape 31">
            <a:extLst>
              <a:ext uri="{FF2B5EF4-FFF2-40B4-BE49-F238E27FC236}">
                <a16:creationId xmlns:a16="http://schemas.microsoft.com/office/drawing/2014/main" id="{804868CE-B8BB-2243-8266-99E3A139D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067" y="3821469"/>
            <a:ext cx="3027769" cy="933125"/>
          </a:xfrm>
          <a:prstGeom prst="wedgeRoundRectCallout">
            <a:avLst>
              <a:gd name="adj1" fmla="val -56840"/>
              <a:gd name="adj2" fmla="val -3819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/>
              <a:t>Enumerate the objects indexed by inverted lists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541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Filtering-and-Verification Approach for </a:t>
            </a:r>
            <a:r>
              <a:rPr lang="en-US" i="1" dirty="0"/>
              <a:t>RI</a:t>
            </a:r>
            <a:endParaRPr lang="en-US" altLang="zh-TW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94488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zh-TW" dirty="0"/>
              <a:t>Time Complexity</a:t>
            </a:r>
          </a:p>
          <a:p>
            <a:pPr lvl="1">
              <a:buSzTx/>
              <a:buFont typeface="Wingdings" pitchFamily="2" charset="2"/>
              <a:buChar char="§"/>
            </a:pPr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1">
                <a:extLst>
                  <a:ext uri="{FF2B5EF4-FFF2-40B4-BE49-F238E27FC236}">
                    <a16:creationId xmlns:a16="http://schemas.microsoft.com/office/drawing/2014/main" id="{DC74755A-B480-8441-BFF0-9BF9AD6DB62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38951974"/>
                  </p:ext>
                </p:extLst>
              </p:nvPr>
            </p:nvGraphicFramePr>
            <p:xfrm>
              <a:off x="1616034" y="2785119"/>
              <a:ext cx="6545860" cy="1507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13643">
                      <a:extLst>
                        <a:ext uri="{9D8B030D-6E8A-4147-A177-3AD203B41FA5}">
                          <a16:colId xmlns:a16="http://schemas.microsoft.com/office/drawing/2014/main" val="2211506568"/>
                        </a:ext>
                      </a:extLst>
                    </a:gridCol>
                    <a:gridCol w="3832217">
                      <a:extLst>
                        <a:ext uri="{9D8B030D-6E8A-4147-A177-3AD203B41FA5}">
                          <a16:colId xmlns:a16="http://schemas.microsoft.com/office/drawing/2014/main" val="1607592203"/>
                        </a:ext>
                      </a:extLst>
                    </a:gridCol>
                  </a:tblGrid>
                  <a:tr h="527207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Dia</a:t>
                          </a:r>
                          <a:r>
                            <a:rPr lang="en-US" sz="2000" dirty="0"/>
                            <a:t>-</a:t>
                          </a:r>
                          <a:r>
                            <a:rPr lang="en-US" sz="2000" dirty="0" err="1"/>
                            <a:t>CoSKQ</a:t>
                          </a:r>
                          <a:r>
                            <a:rPr lang="en-US" sz="2000" dirty="0"/>
                            <a:t>-Adapt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𝑟𝑎𝑛𝑔𝑒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4269592"/>
                      </a:ext>
                    </a:extLst>
                  </a:tr>
                  <a:tr h="463582"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/>
                            <a:t>Combinatorial-Search</a:t>
                          </a:r>
                          <a:endParaRPr 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𝑟𝑎𝑛𝑔𝑒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0335063"/>
                      </a:ext>
                    </a:extLst>
                  </a:tr>
                  <a:tr h="463582"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/>
                            <a:t>Optimization-Search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𝑟𝑎𝑛𝑔𝑒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96399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1">
                <a:extLst>
                  <a:ext uri="{FF2B5EF4-FFF2-40B4-BE49-F238E27FC236}">
                    <a16:creationId xmlns:a16="http://schemas.microsoft.com/office/drawing/2014/main" id="{DC74755A-B480-8441-BFF0-9BF9AD6DB62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38951974"/>
                  </p:ext>
                </p:extLst>
              </p:nvPr>
            </p:nvGraphicFramePr>
            <p:xfrm>
              <a:off x="1616034" y="2785119"/>
              <a:ext cx="6545860" cy="1507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13643">
                      <a:extLst>
                        <a:ext uri="{9D8B030D-6E8A-4147-A177-3AD203B41FA5}">
                          <a16:colId xmlns:a16="http://schemas.microsoft.com/office/drawing/2014/main" val="2211506568"/>
                        </a:ext>
                      </a:extLst>
                    </a:gridCol>
                    <a:gridCol w="3832217">
                      <a:extLst>
                        <a:ext uri="{9D8B030D-6E8A-4147-A177-3AD203B41FA5}">
                          <a16:colId xmlns:a16="http://schemas.microsoft.com/office/drawing/2014/main" val="1607592203"/>
                        </a:ext>
                      </a:extLst>
                    </a:gridCol>
                  </a:tblGrid>
                  <a:tr h="547624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Dia</a:t>
                          </a:r>
                          <a:r>
                            <a:rPr lang="en-US" sz="2000" dirty="0"/>
                            <a:t>-</a:t>
                          </a:r>
                          <a:r>
                            <a:rPr lang="en-US" sz="2000" dirty="0" err="1"/>
                            <a:t>CoSKQ</a:t>
                          </a:r>
                          <a:r>
                            <a:rPr lang="en-US" sz="2000" dirty="0"/>
                            <a:t>-Adapt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192" t="-2273" b="-1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269592"/>
                      </a:ext>
                    </a:extLst>
                  </a:tr>
                  <a:tr h="480187"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/>
                            <a:t>Combinatorial-Search</a:t>
                          </a:r>
                          <a:endParaRPr 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192" t="-118421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335063"/>
                      </a:ext>
                    </a:extLst>
                  </a:tr>
                  <a:tr h="480187"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/>
                            <a:t>Optimization-Search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192" t="-218421" b="-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6399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7DF1F524-C614-0143-BCED-348B3C255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1538" y="4440674"/>
                <a:ext cx="8062118" cy="1994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PMingLiU" panose="02020500000000000000" pitchFamily="18" charset="-120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PMingLiU" panose="02020500000000000000" pitchFamily="18" charset="-120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PMingLiU" panose="02020500000000000000" pitchFamily="18" charset="-120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1800">
                    <a:solidFill>
                      <a:schemeClr val="tx1"/>
                    </a:solidFill>
                    <a:latin typeface="+mn-lt"/>
                    <a:ea typeface="PMingLiU" panose="02020500000000000000" pitchFamily="18" charset="-120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1800">
                    <a:solidFill>
                      <a:schemeClr val="tx1"/>
                    </a:solidFill>
                    <a:latin typeface="+mn-lt"/>
                    <a:ea typeface="PMingLiU" panose="02020500000000000000" pitchFamily="18" charset="-120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SzTx/>
                  <a:buNone/>
                </a:pPr>
                <a:r>
                  <a:rPr lang="en-US" altLang="zh-TW" sz="2000" kern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kern="0" dirty="0"/>
                  <a:t> is the number of objects that carry a label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∖{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000" kern="0" dirty="0"/>
                  <a:t>,</a:t>
                </a:r>
              </a:p>
              <a:p>
                <a:pPr marL="0" indent="0"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sub>
                    </m:sSub>
                  </m:oMath>
                </a14:m>
                <a:r>
                  <a:rPr lang="en-US" altLang="zh-TW" sz="2000" kern="0" dirty="0"/>
                  <a:t> is the cost of performing the range query,</a:t>
                </a:r>
              </a:p>
              <a:p>
                <a:pPr marL="0" indent="0"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kern="0" dirty="0"/>
                  <a:t> is the number of objects returned by the range query, </a:t>
                </a:r>
              </a:p>
              <a:p>
                <a:pPr marL="0" indent="0"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kern="0" dirty="0"/>
                  <a:t> is the maximum number of objects in an inverted list and</a:t>
                </a:r>
              </a:p>
              <a:p>
                <a:pPr marL="0" indent="0"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kern="0" dirty="0"/>
                  <a:t> is the number of objects intersected in the results of range queries. </a:t>
                </a:r>
              </a:p>
              <a:p>
                <a:pPr marL="457200" lvl="1" indent="0">
                  <a:buSzTx/>
                  <a:buNone/>
                </a:pPr>
                <a:endParaRPr lang="en-US" altLang="zh-TW" sz="1800" kern="0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7DF1F524-C614-0143-BCED-348B3C25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538" y="4440674"/>
                <a:ext cx="8062118" cy="1994852"/>
              </a:xfrm>
              <a:prstGeom prst="rect">
                <a:avLst/>
              </a:prstGeom>
              <a:blipFill>
                <a:blip r:embed="rId4"/>
                <a:stretch>
                  <a:fillRect l="-787" t="-1266" r="-1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31">
            <a:extLst>
              <a:ext uri="{FF2B5EF4-FFF2-40B4-BE49-F238E27FC236}">
                <a16:creationId xmlns:a16="http://schemas.microsoft.com/office/drawing/2014/main" id="{2B3E9E64-6C55-D645-AA1D-618182A0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964" y="1676400"/>
            <a:ext cx="3640674" cy="767406"/>
          </a:xfrm>
          <a:prstGeom prst="wedgeRoundRectCallout">
            <a:avLst>
              <a:gd name="adj1" fmla="val -47540"/>
              <a:gd name="adj2" fmla="val 8854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Verification phase dominates the time cost of the approach</a:t>
            </a:r>
          </a:p>
        </p:txBody>
      </p:sp>
    </p:spTree>
    <p:extLst>
      <p:ext uri="{BB962C8B-B14F-4D97-AF65-F5344CB8AC3E}">
        <p14:creationId xmlns:p14="http://schemas.microsoft.com/office/powerpoint/2010/main" val="184057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Introduction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Fraction-Score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Algorithm 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Experimental Results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Conclusion</a:t>
            </a:r>
          </a:p>
          <a:p>
            <a:pPr marL="609600" indent="-609600" eaLnBrk="1" hangingPunct="1"/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TW" sz="1400"/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661454" y="3488696"/>
            <a:ext cx="4007826" cy="64039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</p:spTree>
    <p:extLst>
      <p:ext uri="{BB962C8B-B14F-4D97-AF65-F5344CB8AC3E}">
        <p14:creationId xmlns:p14="http://schemas.microsoft.com/office/powerpoint/2010/main" val="25574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Experiment Settings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Tx/>
              <a:buFont typeface="Wingdings" pitchFamily="2" charset="2"/>
              <a:buChar char="§"/>
            </a:pPr>
            <a:r>
              <a:rPr lang="en-US" altLang="zh-TW" dirty="0"/>
              <a:t>Dataset</a:t>
            </a:r>
          </a:p>
          <a:p>
            <a:pPr marL="1009650" lvl="1" indent="-609600">
              <a:buSzTx/>
              <a:buFont typeface="Wingdings" pitchFamily="2" charset="2"/>
              <a:buChar char="§"/>
            </a:pPr>
            <a:r>
              <a:rPr lang="en-US" altLang="zh-TW" dirty="0"/>
              <a:t>Real dataset: POIs of UK (182,334 objects with 36 labels)</a:t>
            </a:r>
          </a:p>
          <a:p>
            <a:pPr marL="1009650" lvl="1" indent="-609600">
              <a:buSzTx/>
              <a:buFont typeface="Wingdings" pitchFamily="2" charset="2"/>
              <a:buChar char="§"/>
            </a:pPr>
            <a:r>
              <a:rPr lang="en-US" altLang="zh-TW" dirty="0"/>
              <a:t>Synthetic datasets: following existing studies </a:t>
            </a:r>
            <a:br>
              <a:rPr lang="en-US" altLang="zh-TW" dirty="0"/>
            </a:br>
            <a:r>
              <a:rPr lang="en-US" altLang="zh-TW" dirty="0"/>
              <a:t>[SSTD 2001, TKDE 2004, TKDE 2006]</a:t>
            </a:r>
          </a:p>
          <a:p>
            <a:pPr marL="609600" indent="-609600">
              <a:buSzTx/>
              <a:buFont typeface="Wingdings" pitchFamily="2" charset="2"/>
              <a:buChar char="§"/>
            </a:pPr>
            <a:r>
              <a:rPr lang="en-US" altLang="zh-TW" dirty="0"/>
              <a:t>Adaption</a:t>
            </a:r>
          </a:p>
          <a:p>
            <a:pPr marL="1009650" lvl="1" indent="-609600">
              <a:buSzTx/>
              <a:buFont typeface="Wingdings" pitchFamily="2" charset="2"/>
              <a:buChar char="§"/>
            </a:pPr>
            <a:r>
              <a:rPr lang="en-US" altLang="zh-TW" dirty="0"/>
              <a:t>Join-less [TKDE 2006]: The state-of-the-art algorithm which was originally designed for participation-based measure</a:t>
            </a:r>
          </a:p>
          <a:p>
            <a:pPr marL="609600" indent="-609600">
              <a:buSzTx/>
              <a:buFont typeface="Wingdings" pitchFamily="2" charset="2"/>
              <a:buChar char="§"/>
            </a:pPr>
            <a:r>
              <a:rPr lang="en-US" altLang="zh-TW" sz="2400" dirty="0"/>
              <a:t>Algorithms implemented in C++, Linux Machine with 2.66GHz CPU and 32GB RAM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33390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C15AE-45E4-4441-85C4-7D53AC6A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2686928"/>
            <a:ext cx="4230332" cy="3980571"/>
          </a:xfrm>
          <a:prstGeom prst="rect">
            <a:avLst/>
          </a:prstGeom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Experimental Results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Tx/>
              <a:buFont typeface="Wingdings" pitchFamily="2" charset="2"/>
              <a:buChar char="§"/>
            </a:pPr>
            <a:r>
              <a:rPr lang="en-US" altLang="zh-TW" dirty="0"/>
              <a:t>Effectiveness Results on synthetic datasets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TW" sz="1400"/>
          </a:p>
        </p:txBody>
      </p:sp>
      <p:sp>
        <p:nvSpPr>
          <p:cNvPr id="6" name="AutoShape 31">
            <a:extLst>
              <a:ext uri="{FF2B5EF4-FFF2-40B4-BE49-F238E27FC236}">
                <a16:creationId xmlns:a16="http://schemas.microsoft.com/office/drawing/2014/main" id="{9D3DA6F2-1AF1-7040-ABE9-6B8A71D2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648" y="4458530"/>
            <a:ext cx="3319166" cy="974241"/>
          </a:xfrm>
          <a:prstGeom prst="wedgeRoundRectCallout">
            <a:avLst>
              <a:gd name="adj1" fmla="val -59747"/>
              <a:gd name="adj2" fmla="val 5812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The supports by </a:t>
            </a:r>
            <a:r>
              <a:rPr lang="en-US" altLang="zh-TW" b="1" dirty="0"/>
              <a:t>Fraction-Score </a:t>
            </a:r>
            <a:r>
              <a:rPr lang="en-US" altLang="zh-TW" dirty="0"/>
              <a:t>are very close to the ground-truths</a:t>
            </a:r>
            <a:endParaRPr lang="zh-TW" altLang="en-US" dirty="0"/>
          </a:p>
        </p:txBody>
      </p:sp>
      <p:sp>
        <p:nvSpPr>
          <p:cNvPr id="7" name="AutoShape 31">
            <a:extLst>
              <a:ext uri="{FF2B5EF4-FFF2-40B4-BE49-F238E27FC236}">
                <a16:creationId xmlns:a16="http://schemas.microsoft.com/office/drawing/2014/main" id="{277081AA-AAD2-A145-8EA3-8B6D2F4D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648" y="3436484"/>
            <a:ext cx="3319166" cy="1015476"/>
          </a:xfrm>
          <a:prstGeom prst="wedgeRoundRectCallout">
            <a:avLst>
              <a:gd name="adj1" fmla="val -67109"/>
              <a:gd name="adj2" fmla="val 5873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The supports by participation-based approach are at least 20% larger</a:t>
            </a:r>
            <a:endParaRPr lang="zh-TW" altLang="en-US" dirty="0"/>
          </a:p>
        </p:txBody>
      </p:sp>
      <p:sp>
        <p:nvSpPr>
          <p:cNvPr id="8" name="AutoShape 31">
            <a:extLst>
              <a:ext uri="{FF2B5EF4-FFF2-40B4-BE49-F238E27FC236}">
                <a16:creationId xmlns:a16="http://schemas.microsoft.com/office/drawing/2014/main" id="{30F0E9B4-E614-5E4F-A1B3-81317DFE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648" y="2455673"/>
            <a:ext cx="2747665" cy="980811"/>
          </a:xfrm>
          <a:prstGeom prst="wedgeRoundRectCallout">
            <a:avLst>
              <a:gd name="adj1" fmla="val -62733"/>
              <a:gd name="adj2" fmla="val -2092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Ground-truth: maximum number of disjoint row instances of the pattern</a:t>
            </a:r>
            <a:endParaRPr lang="zh-TW" altLang="en-US" dirty="0"/>
          </a:p>
        </p:txBody>
      </p:sp>
      <p:sp>
        <p:nvSpPr>
          <p:cNvPr id="10" name="AutoShape 31">
            <a:extLst>
              <a:ext uri="{FF2B5EF4-FFF2-40B4-BE49-F238E27FC236}">
                <a16:creationId xmlns:a16="http://schemas.microsoft.com/office/drawing/2014/main" id="{13845630-B99B-5045-8D16-AE400721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837" y="5432771"/>
            <a:ext cx="3246977" cy="1327125"/>
          </a:xfrm>
          <a:prstGeom prst="wedgeRoundRectCallout">
            <a:avLst>
              <a:gd name="adj1" fmla="val -56019"/>
              <a:gd name="adj2" fmla="val -2563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The supports by partitioning-based and construction-based approaches are smaller than ground-truths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35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82CB-AEB6-194A-8B81-3027AD60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EF4B-DE28-C244-9BD8-02AAF23F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Effectiveness Results on real datasets</a:t>
            </a:r>
            <a:br>
              <a:rPr lang="en-US" altLang="zh-TW" dirty="0"/>
            </a:br>
            <a:r>
              <a:rPr lang="en-US" altLang="zh-TW" dirty="0"/>
              <a:t>(d=1000m)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F57FA-55CE-C84A-9260-94F8BD5D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1CE92-730E-D244-8A49-575F71FEC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" y="3127076"/>
            <a:ext cx="8243668" cy="2177428"/>
          </a:xfrm>
          <a:prstGeom prst="rect">
            <a:avLst/>
          </a:prstGeom>
        </p:spPr>
      </p:pic>
      <p:sp>
        <p:nvSpPr>
          <p:cNvPr id="6" name="AutoShape 31">
            <a:extLst>
              <a:ext uri="{FF2B5EF4-FFF2-40B4-BE49-F238E27FC236}">
                <a16:creationId xmlns:a16="http://schemas.microsoft.com/office/drawing/2014/main" id="{57148C55-87E9-AD45-B7CC-3636E2693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84" y="5304504"/>
            <a:ext cx="3241965" cy="1488799"/>
          </a:xfrm>
          <a:prstGeom prst="wedgeRoundRectCallout">
            <a:avLst>
              <a:gd name="adj1" fmla="val 86183"/>
              <a:gd name="adj2" fmla="val -5411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Very</a:t>
            </a:r>
            <a:r>
              <a:rPr lang="zh-TW" altLang="en-US" dirty="0"/>
              <a:t> </a:t>
            </a:r>
            <a:r>
              <a:rPr lang="en-US" altLang="zh-TW" dirty="0"/>
              <a:t>close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because</a:t>
            </a:r>
            <a:r>
              <a:rPr lang="zh-TW" altLang="en-US" dirty="0"/>
              <a:t> </a:t>
            </a:r>
            <a:r>
              <a:rPr lang="en-US" altLang="zh-TW" dirty="0"/>
              <a:t>participation-based</a:t>
            </a:r>
            <a:r>
              <a:rPr lang="zh-TW" altLang="en-US" dirty="0"/>
              <a:t> </a:t>
            </a:r>
            <a:r>
              <a:rPr lang="en-US" altLang="zh-TW" dirty="0"/>
              <a:t>measure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normalization</a:t>
            </a:r>
            <a:r>
              <a:rPr lang="zh-TW" altLang="en-US" dirty="0"/>
              <a:t> </a:t>
            </a: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dividing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number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occurrences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endParaRPr lang="zh-TW" altLang="en-US" dirty="0"/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92A345C7-4EB6-4848-A8D5-29D2F3B89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634" y="2873886"/>
            <a:ext cx="1090486" cy="2722004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3F386FC2-71D8-5147-9BB7-03EF08D6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120" y="2777274"/>
            <a:ext cx="2263867" cy="291677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7" name="AutoShape 31">
            <a:extLst>
              <a:ext uri="{FF2B5EF4-FFF2-40B4-BE49-F238E27FC236}">
                <a16:creationId xmlns:a16="http://schemas.microsoft.com/office/drawing/2014/main" id="{419E064D-0C4A-444B-9B3C-964A2187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174" y="5694052"/>
            <a:ext cx="3923951" cy="988047"/>
          </a:xfrm>
          <a:prstGeom prst="wedgeRoundRectCallout">
            <a:avLst>
              <a:gd name="adj1" fmla="val 14171"/>
              <a:gd name="adj2" fmla="val -9030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Slightly</a:t>
            </a:r>
            <a:r>
              <a:rPr lang="zh-TW" altLang="en-US" dirty="0"/>
              <a:t> </a:t>
            </a:r>
            <a:r>
              <a:rPr lang="en-US" altLang="zh-TW" dirty="0"/>
              <a:t>smaller</a:t>
            </a:r>
            <a:r>
              <a:rPr lang="zh-TW" altLang="en-US" dirty="0"/>
              <a:t> </a:t>
            </a:r>
            <a:r>
              <a:rPr lang="en-US" altLang="zh-TW" dirty="0"/>
              <a:t>than</a:t>
            </a:r>
            <a:r>
              <a:rPr lang="zh-TW" altLang="en-US" dirty="0"/>
              <a:t> </a:t>
            </a:r>
            <a:r>
              <a:rPr lang="en-US" altLang="zh-TW" dirty="0"/>
              <a:t>those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Fraction-Score</a:t>
            </a:r>
            <a:r>
              <a:rPr lang="zh-TW" altLang="en-US" dirty="0"/>
              <a:t> </a:t>
            </a:r>
            <a:r>
              <a:rPr lang="en-US" altLang="zh-TW" dirty="0"/>
              <a:t>because</a:t>
            </a:r>
            <a:r>
              <a:rPr lang="zh-TW" altLang="en-US" dirty="0"/>
              <a:t> </a:t>
            </a:r>
            <a:r>
              <a:rPr lang="en-US" altLang="zh-TW" dirty="0"/>
              <a:t>both</a:t>
            </a:r>
            <a:r>
              <a:rPr lang="zh-TW" altLang="en-US" dirty="0"/>
              <a:t> </a:t>
            </a:r>
            <a:r>
              <a:rPr lang="en-US" altLang="zh-TW" dirty="0"/>
              <a:t>measures</a:t>
            </a:r>
            <a:r>
              <a:rPr lang="zh-TW" altLang="en-US" dirty="0"/>
              <a:t> </a:t>
            </a:r>
            <a:r>
              <a:rPr lang="en-US" altLang="zh-TW" dirty="0"/>
              <a:t>miss</a:t>
            </a:r>
            <a:r>
              <a:rPr lang="zh-TW" altLang="en-US" dirty="0"/>
              <a:t> </a:t>
            </a:r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row</a:t>
            </a:r>
            <a:r>
              <a:rPr lang="zh-TW" altLang="en-US" dirty="0"/>
              <a:t> </a:t>
            </a:r>
            <a:r>
              <a:rPr lang="en-US" altLang="zh-TW" dirty="0"/>
              <a:t>instances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7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0CF2-8790-BE49-A9E7-3509D884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8472-8DC6-9F47-9561-2F8D1F44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in verification phase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84F49-AF46-2749-A81A-3084C484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519F4-A1B8-2945-ACE2-5735F4F2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13" y="2512290"/>
            <a:ext cx="3556194" cy="2876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973AB-4D44-384E-8648-20ADC4B3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911" y="2479738"/>
            <a:ext cx="3649035" cy="3043238"/>
          </a:xfrm>
          <a:prstGeom prst="rect">
            <a:avLst/>
          </a:prstGeom>
        </p:spPr>
      </p:pic>
      <p:sp>
        <p:nvSpPr>
          <p:cNvPr id="7" name="AutoShape 31">
            <a:extLst>
              <a:ext uri="{FF2B5EF4-FFF2-40B4-BE49-F238E27FC236}">
                <a16:creationId xmlns:a16="http://schemas.microsoft.com/office/drawing/2014/main" id="{B533ADA0-6AF7-E146-ABD4-756B41285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23" y="5628777"/>
            <a:ext cx="2780577" cy="1118597"/>
          </a:xfrm>
          <a:prstGeom prst="wedgeRoundRectCallout">
            <a:avLst>
              <a:gd name="adj1" fmla="val -12256"/>
              <a:gd name="adj2" fmla="val -9730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Combinatorial-Search runs fastest consistently under all settings</a:t>
            </a:r>
            <a:endParaRPr lang="zh-TW" altLang="en-US" dirty="0"/>
          </a:p>
        </p:txBody>
      </p:sp>
      <p:sp>
        <p:nvSpPr>
          <p:cNvPr id="8" name="AutoShape 31">
            <a:extLst>
              <a:ext uri="{FF2B5EF4-FFF2-40B4-BE49-F238E27FC236}">
                <a16:creationId xmlns:a16="http://schemas.microsoft.com/office/drawing/2014/main" id="{917BB8CA-863E-1748-AFE1-9DE7FA6A5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591" y="5753425"/>
            <a:ext cx="4982384" cy="980425"/>
          </a:xfrm>
          <a:prstGeom prst="wedgeRoundRectCallout">
            <a:avLst>
              <a:gd name="adj1" fmla="val -53933"/>
              <a:gd name="adj2" fmla="val -3857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 err="1"/>
              <a:t>Dia</a:t>
            </a:r>
            <a:r>
              <a:rPr lang="en-US" altLang="zh-TW" dirty="0"/>
              <a:t>-</a:t>
            </a:r>
            <a:r>
              <a:rPr lang="en-US" altLang="zh-TW" dirty="0" err="1"/>
              <a:t>CoSKQ</a:t>
            </a:r>
            <a:r>
              <a:rPr lang="en-US" altLang="zh-TW" dirty="0"/>
              <a:t>-Adapt and Optimization-Search involve extra steps/techniques for finding the optimal solution and thus they take more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343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zh-TW" dirty="0"/>
              <a:t>Filtering-and-Verification (Real dataset)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TW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26996-E074-7F4D-BD23-31FADF527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2" y="2538923"/>
            <a:ext cx="8281358" cy="3079236"/>
          </a:xfrm>
          <a:prstGeom prst="rect">
            <a:avLst/>
          </a:prstGeom>
        </p:spPr>
      </p:pic>
      <p:sp>
        <p:nvSpPr>
          <p:cNvPr id="7" name="AutoShape 31">
            <a:extLst>
              <a:ext uri="{FF2B5EF4-FFF2-40B4-BE49-F238E27FC236}">
                <a16:creationId xmlns:a16="http://schemas.microsoft.com/office/drawing/2014/main" id="{277081AA-AAD2-A145-8EA3-8B6D2F4D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603" y="5618159"/>
            <a:ext cx="4232872" cy="1028707"/>
          </a:xfrm>
          <a:prstGeom prst="wedgeRoundRectCallout">
            <a:avLst>
              <a:gd name="adj1" fmla="val -15283"/>
              <a:gd name="adj2" fmla="val -6880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Our Filtering-and-Verification approach runs much faster and consumes less memory than the Join-less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08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Tx/>
              <a:buFont typeface="Wingdings" pitchFamily="2" charset="2"/>
              <a:buChar char="§"/>
            </a:pPr>
            <a:r>
              <a:rPr lang="en-US" altLang="zh-TW" dirty="0"/>
              <a:t>Frequent itemset mining in transaction data</a:t>
            </a:r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BED7A1-CF80-1149-AF6B-0B9BE97F7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38147"/>
              </p:ext>
            </p:extLst>
          </p:nvPr>
        </p:nvGraphicFramePr>
        <p:xfrm>
          <a:off x="2180823" y="2962593"/>
          <a:ext cx="508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026316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048435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31747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71871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368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4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4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7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1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5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12753"/>
                  </a:ext>
                </a:extLst>
              </a:tr>
            </a:tbl>
          </a:graphicData>
        </a:graphic>
      </p:graphicFrame>
      <p:sp>
        <p:nvSpPr>
          <p:cNvPr id="6" name="Oval 11">
            <a:extLst>
              <a:ext uri="{FF2B5EF4-FFF2-40B4-BE49-F238E27FC236}">
                <a16:creationId xmlns:a16="http://schemas.microsoft.com/office/drawing/2014/main" id="{FA8955ED-2240-944F-A605-B198F05B7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578" y="2851468"/>
            <a:ext cx="2061246" cy="280235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AutoShape 31">
                <a:extLst>
                  <a:ext uri="{FF2B5EF4-FFF2-40B4-BE49-F238E27FC236}">
                    <a16:creationId xmlns:a16="http://schemas.microsoft.com/office/drawing/2014/main" id="{277B4433-BA12-6B4D-A898-891FC7F06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309" y="5653825"/>
                <a:ext cx="2604758" cy="670971"/>
              </a:xfrm>
              <a:prstGeom prst="wedgeRoundRectCallout">
                <a:avLst>
                  <a:gd name="adj1" fmla="val 38133"/>
                  <a:gd name="adj2" fmla="val -86906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TW" dirty="0"/>
                  <a:t>The itemset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has a support of 4/5.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AutoShape 31">
                <a:extLst>
                  <a:ext uri="{FF2B5EF4-FFF2-40B4-BE49-F238E27FC236}">
                    <a16:creationId xmlns:a16="http://schemas.microsoft.com/office/drawing/2014/main" id="{277B4433-BA12-6B4D-A898-891FC7F06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0309" y="5653825"/>
                <a:ext cx="2604758" cy="670971"/>
              </a:xfrm>
              <a:prstGeom prst="wedgeRoundRectCallout">
                <a:avLst>
                  <a:gd name="adj1" fmla="val 38133"/>
                  <a:gd name="adj2" fmla="val -86906"/>
                  <a:gd name="adj3" fmla="val 16667"/>
                </a:avLst>
              </a:prstGeom>
              <a:blipFill>
                <a:blip r:embed="rId3"/>
                <a:stretch>
                  <a:fillRect l="-483" b="-933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3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Introduction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Fraction-Score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Algorithm 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Experimental Results</a:t>
            </a:r>
          </a:p>
          <a:p>
            <a:pPr marL="609600" indent="-609600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Conclusion</a:t>
            </a:r>
          </a:p>
          <a:p>
            <a:pPr marL="609600" indent="-609600" eaLnBrk="1" hangingPunct="1"/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TW" sz="1400"/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633319" y="4075113"/>
            <a:ext cx="2305635" cy="609429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</p:spTree>
    <p:extLst>
      <p:ext uri="{BB962C8B-B14F-4D97-AF65-F5344CB8AC3E}">
        <p14:creationId xmlns:p14="http://schemas.microsoft.com/office/powerpoint/2010/main" val="331825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Conclusion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Tx/>
              <a:buFont typeface="Wingdings" pitchFamily="2" charset="2"/>
              <a:buChar char="§"/>
            </a:pPr>
            <a:r>
              <a:rPr lang="en-US" altLang="zh-TW" sz="2400" dirty="0"/>
              <a:t>We</a:t>
            </a:r>
            <a:r>
              <a:rPr lang="zh-TW" altLang="en-US" sz="2400" dirty="0"/>
              <a:t> </a:t>
            </a:r>
            <a:r>
              <a:rPr lang="en-US" altLang="zh-TW" sz="2400" dirty="0"/>
              <a:t>proposed</a:t>
            </a:r>
            <a:r>
              <a:rPr lang="zh-TW" altLang="en-US" sz="2400" dirty="0"/>
              <a:t> </a:t>
            </a:r>
            <a:r>
              <a:rPr lang="en-US" altLang="zh-TW" sz="2400" dirty="0"/>
              <a:t>a</a:t>
            </a:r>
            <a:r>
              <a:rPr lang="zh-TW" altLang="en-US" sz="2400" dirty="0"/>
              <a:t> </a:t>
            </a:r>
            <a:r>
              <a:rPr lang="en-US" altLang="zh-TW" sz="2400" dirty="0"/>
              <a:t>new</a:t>
            </a:r>
            <a:r>
              <a:rPr lang="zh-TW" altLang="en-US" sz="2400" dirty="0"/>
              <a:t> </a:t>
            </a:r>
            <a:r>
              <a:rPr lang="en-US" altLang="zh-TW" sz="2400" dirty="0"/>
              <a:t>support</a:t>
            </a:r>
            <a:r>
              <a:rPr lang="zh-TW" altLang="en-US" sz="2400" dirty="0"/>
              <a:t> </a:t>
            </a:r>
            <a:r>
              <a:rPr lang="en-US" altLang="zh-TW" sz="2400" dirty="0"/>
              <a:t>measure</a:t>
            </a:r>
            <a:r>
              <a:rPr lang="zh-TW" altLang="en-US" sz="2400" dirty="0"/>
              <a:t> </a:t>
            </a:r>
            <a:r>
              <a:rPr lang="en-US" altLang="zh-TW" sz="2400" dirty="0"/>
              <a:t>Fraction-Score</a:t>
            </a:r>
            <a:r>
              <a:rPr lang="zh-TW" altLang="en-US" sz="2400" dirty="0"/>
              <a:t> </a:t>
            </a:r>
            <a:r>
              <a:rPr lang="en-US" altLang="zh-TW" sz="2400" dirty="0"/>
              <a:t>for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co-location</a:t>
            </a:r>
            <a:r>
              <a:rPr lang="zh-TW" altLang="en-US" sz="2400" dirty="0"/>
              <a:t> </a:t>
            </a:r>
            <a:r>
              <a:rPr lang="en-US" altLang="zh-TW" sz="2400" dirty="0"/>
              <a:t>pattern</a:t>
            </a:r>
            <a:r>
              <a:rPr lang="zh-TW" altLang="en-US" sz="2400" dirty="0"/>
              <a:t> </a:t>
            </a:r>
            <a:r>
              <a:rPr lang="en-US" altLang="zh-TW" sz="2400" dirty="0"/>
              <a:t>mining</a:t>
            </a:r>
            <a:r>
              <a:rPr lang="zh-TW" altLang="en-US" sz="2400" dirty="0"/>
              <a:t> </a:t>
            </a:r>
            <a:r>
              <a:rPr lang="en-US" altLang="zh-TW" sz="2400" dirty="0"/>
              <a:t>problem.</a:t>
            </a:r>
            <a:r>
              <a:rPr lang="zh-TW" altLang="en-US" sz="2400" dirty="0"/>
              <a:t> </a:t>
            </a:r>
            <a:r>
              <a:rPr lang="en-US" altLang="zh-TW" sz="2400" dirty="0"/>
              <a:t>It</a:t>
            </a:r>
            <a:r>
              <a:rPr lang="zh-TW" altLang="en-US" sz="2400" dirty="0"/>
              <a:t> </a:t>
            </a:r>
            <a:r>
              <a:rPr lang="en-US" altLang="zh-TW" sz="2400" dirty="0"/>
              <a:t>quantifies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prevalence</a:t>
            </a:r>
            <a:r>
              <a:rPr lang="zh-TW" altLang="en-US" sz="2400" dirty="0"/>
              <a:t> </a:t>
            </a:r>
            <a:r>
              <a:rPr lang="en-US" altLang="zh-TW" sz="2400" dirty="0"/>
              <a:t>of</a:t>
            </a:r>
            <a:r>
              <a:rPr lang="zh-TW" altLang="en-US" sz="2400" dirty="0"/>
              <a:t> </a:t>
            </a:r>
            <a:r>
              <a:rPr lang="en-US" altLang="zh-TW" sz="2400" dirty="0"/>
              <a:t>patterns</a:t>
            </a:r>
            <a:r>
              <a:rPr lang="zh-TW" altLang="en-US" sz="2400" dirty="0"/>
              <a:t> </a:t>
            </a:r>
            <a:r>
              <a:rPr lang="en-US" altLang="zh-TW" sz="2400" dirty="0"/>
              <a:t>probably.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altLang="zh-TW" sz="2400" dirty="0"/>
              <a:t>For a fundamental operation involved in mining the co-location patterns and rules, we provide hardness results and design an efficient algorithm which is significantly faster than a baseline adapted from the state-of-the-art.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altLang="zh-TW" sz="2400" dirty="0"/>
              <a:t>We</a:t>
            </a:r>
            <a:r>
              <a:rPr lang="zh-TW" altLang="en-US" sz="2400" dirty="0"/>
              <a:t> </a:t>
            </a:r>
            <a:r>
              <a:rPr lang="en-US" altLang="zh-TW" sz="2400" dirty="0"/>
              <a:t>conducted</a:t>
            </a:r>
            <a:r>
              <a:rPr lang="zh-TW" altLang="en-US" sz="2400" dirty="0"/>
              <a:t> </a:t>
            </a:r>
            <a:r>
              <a:rPr lang="en-US" altLang="zh-TW" sz="2400" dirty="0"/>
              <a:t>experiments</a:t>
            </a:r>
            <a:r>
              <a:rPr lang="zh-TW" altLang="en-US" sz="2400" dirty="0"/>
              <a:t> </a:t>
            </a:r>
            <a:r>
              <a:rPr lang="en-US" altLang="zh-TW" sz="2400" dirty="0"/>
              <a:t>on</a:t>
            </a:r>
            <a:r>
              <a:rPr lang="zh-TW" altLang="en-US" sz="2400" dirty="0"/>
              <a:t> </a:t>
            </a:r>
            <a:r>
              <a:rPr lang="en-US" altLang="zh-TW" sz="2400" dirty="0"/>
              <a:t>both</a:t>
            </a:r>
            <a:r>
              <a:rPr lang="zh-TW" altLang="en-US" sz="2400" dirty="0"/>
              <a:t> </a:t>
            </a:r>
            <a:r>
              <a:rPr lang="en-US" altLang="zh-TW" sz="2400" dirty="0"/>
              <a:t>real</a:t>
            </a:r>
            <a:r>
              <a:rPr lang="zh-TW" altLang="en-US" sz="2400" dirty="0"/>
              <a:t> </a:t>
            </a:r>
            <a:r>
              <a:rPr lang="en-US" altLang="zh-TW" sz="2400" dirty="0"/>
              <a:t>and</a:t>
            </a:r>
            <a:r>
              <a:rPr lang="zh-TW" altLang="en-US" sz="2400" dirty="0"/>
              <a:t> </a:t>
            </a:r>
            <a:r>
              <a:rPr lang="en-US" altLang="zh-TW" sz="2400" dirty="0"/>
              <a:t>synthetic</a:t>
            </a:r>
            <a:r>
              <a:rPr lang="zh-TW" altLang="en-US" sz="2400" dirty="0"/>
              <a:t> </a:t>
            </a:r>
            <a:r>
              <a:rPr lang="en-US" altLang="zh-TW" sz="2400" dirty="0"/>
              <a:t>datasets</a:t>
            </a:r>
            <a:r>
              <a:rPr lang="zh-TW" altLang="en-US" sz="2400" dirty="0"/>
              <a:t> </a:t>
            </a:r>
            <a:r>
              <a:rPr lang="en-US" altLang="zh-TW" sz="2400" dirty="0"/>
              <a:t>which</a:t>
            </a:r>
            <a:r>
              <a:rPr lang="zh-TW" altLang="en-US" sz="2400" dirty="0"/>
              <a:t> </a:t>
            </a:r>
            <a:r>
              <a:rPr lang="en-US" altLang="zh-TW" sz="2400" dirty="0"/>
              <a:t>verified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advantages</a:t>
            </a:r>
            <a:r>
              <a:rPr lang="zh-TW" altLang="en-US" sz="2400" dirty="0"/>
              <a:t> </a:t>
            </a:r>
            <a:r>
              <a:rPr lang="en-US" altLang="zh-TW" sz="2400" dirty="0"/>
              <a:t>of</a:t>
            </a:r>
            <a:r>
              <a:rPr lang="zh-TW" altLang="en-US" sz="2400" dirty="0"/>
              <a:t> </a:t>
            </a:r>
            <a:r>
              <a:rPr lang="en-US" altLang="zh-TW" sz="2400" dirty="0"/>
              <a:t>our</a:t>
            </a:r>
            <a:r>
              <a:rPr lang="zh-TW" altLang="en-US" sz="2400" dirty="0"/>
              <a:t> </a:t>
            </a:r>
            <a:r>
              <a:rPr lang="en-US" altLang="zh-TW" sz="2400" dirty="0"/>
              <a:t>Fraction-Score</a:t>
            </a:r>
            <a:r>
              <a:rPr lang="zh-TW" altLang="en-US" sz="2400" dirty="0"/>
              <a:t> </a:t>
            </a:r>
            <a:r>
              <a:rPr lang="en-US" altLang="zh-TW" sz="2400" dirty="0"/>
              <a:t>measures</a:t>
            </a:r>
            <a:r>
              <a:rPr lang="zh-TW" altLang="en-US" sz="2400" dirty="0"/>
              <a:t> </a:t>
            </a:r>
            <a:r>
              <a:rPr lang="en-US" altLang="zh-TW" sz="2400" dirty="0"/>
              <a:t>and the</a:t>
            </a:r>
            <a:r>
              <a:rPr lang="zh-TW" altLang="en-US" sz="2400" dirty="0"/>
              <a:t> </a:t>
            </a:r>
            <a:r>
              <a:rPr lang="en-US" altLang="zh-TW" sz="2400" dirty="0"/>
              <a:t>performance</a:t>
            </a:r>
            <a:r>
              <a:rPr lang="zh-TW" altLang="en-US" sz="2400" dirty="0"/>
              <a:t> </a:t>
            </a:r>
            <a:r>
              <a:rPr lang="en-US" altLang="zh-TW" sz="2400" dirty="0"/>
              <a:t>of</a:t>
            </a:r>
            <a:r>
              <a:rPr lang="zh-TW" altLang="en-US" sz="2400" dirty="0"/>
              <a:t> </a:t>
            </a:r>
            <a:r>
              <a:rPr lang="en-US" altLang="zh-TW" sz="2400" dirty="0"/>
              <a:t>our</a:t>
            </a:r>
            <a:r>
              <a:rPr lang="zh-TW" altLang="en-US" sz="2400" dirty="0"/>
              <a:t> </a:t>
            </a:r>
            <a:r>
              <a:rPr lang="en-US" altLang="zh-TW" sz="2400" dirty="0"/>
              <a:t>algorithm.</a:t>
            </a:r>
          </a:p>
          <a:p>
            <a:pPr>
              <a:buSzTx/>
              <a:buFont typeface="Wingdings" pitchFamily="2" charset="2"/>
              <a:buChar char="§"/>
            </a:pPr>
            <a:endParaRPr lang="en-US" altLang="zh-TW" sz="2400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1229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pPr>
              <a:buSzTx/>
              <a:buFont typeface="Wingdings" pitchFamily="2" charset="2"/>
              <a:buChar char="§"/>
            </a:pPr>
            <a:r>
              <a:rPr lang="en-US" altLang="zh-TW" dirty="0"/>
              <a:t>Co-location pattern mining in spatial databases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07442-490C-E24C-B3EF-239A2AF59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2547938"/>
            <a:ext cx="6667500" cy="4152900"/>
          </a:xfrm>
          <a:prstGeom prst="rect">
            <a:avLst/>
          </a:prstGeom>
        </p:spPr>
      </p:pic>
      <p:sp>
        <p:nvSpPr>
          <p:cNvPr id="11" name="Oval 11">
            <a:extLst>
              <a:ext uri="{FF2B5EF4-FFF2-40B4-BE49-F238E27FC236}">
                <a16:creationId xmlns:a16="http://schemas.microsoft.com/office/drawing/2014/main" id="{3CF8A12F-F336-3142-B80D-FF6CF9AF9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643" y="3327817"/>
            <a:ext cx="1779928" cy="1274816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31">
                <a:extLst>
                  <a:ext uri="{FF2B5EF4-FFF2-40B4-BE49-F238E27FC236}">
                    <a16:creationId xmlns:a16="http://schemas.microsoft.com/office/drawing/2014/main" id="{FDC8AD2C-DD20-4549-B6AD-CC1FD8011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5033" y="2811336"/>
                <a:ext cx="2127424" cy="670971"/>
              </a:xfrm>
              <a:prstGeom prst="wedgeRoundRectCallout">
                <a:avLst>
                  <a:gd name="adj1" fmla="val -66281"/>
                  <a:gd name="adj2" fmla="val 5625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TW" dirty="0"/>
                  <a:t>An instance of label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AutoShape 31">
                <a:extLst>
                  <a:ext uri="{FF2B5EF4-FFF2-40B4-BE49-F238E27FC236}">
                    <a16:creationId xmlns:a16="http://schemas.microsoft.com/office/drawing/2014/main" id="{FDC8AD2C-DD20-4549-B6AD-CC1FD8011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5033" y="2811336"/>
                <a:ext cx="2127424" cy="670971"/>
              </a:xfrm>
              <a:prstGeom prst="wedgeRoundRectCallout">
                <a:avLst>
                  <a:gd name="adj1" fmla="val -66281"/>
                  <a:gd name="adj2" fmla="val 56252"/>
                  <a:gd name="adj3" fmla="val 16667"/>
                </a:avLst>
              </a:prstGeom>
              <a:blipFill>
                <a:blip r:embed="rId4"/>
                <a:stretch>
                  <a:fillRect b="-33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1">
            <a:extLst>
              <a:ext uri="{FF2B5EF4-FFF2-40B4-BE49-F238E27FC236}">
                <a16:creationId xmlns:a16="http://schemas.microsoft.com/office/drawing/2014/main" id="{23D2554B-8809-F140-9A7A-B61F7DD44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972" y="4280448"/>
            <a:ext cx="1415257" cy="1274816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9" name="AutoShape 31">
            <a:extLst>
              <a:ext uri="{FF2B5EF4-FFF2-40B4-BE49-F238E27FC236}">
                <a16:creationId xmlns:a16="http://schemas.microsoft.com/office/drawing/2014/main" id="{C4533DF0-02C3-2D40-9A6C-A6DC878DA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033" y="4283508"/>
            <a:ext cx="3091632" cy="681760"/>
          </a:xfrm>
          <a:prstGeom prst="wedgeRoundRectCallout">
            <a:avLst>
              <a:gd name="adj1" fmla="val -55407"/>
              <a:gd name="adj2" fmla="val -4039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Objects are located within distance </a:t>
            </a:r>
            <a:r>
              <a:rPr lang="en-US" altLang="zh-TW" i="1" dirty="0"/>
              <a:t>d</a:t>
            </a:r>
            <a:r>
              <a:rPr lang="en-US" altLang="zh-TW" dirty="0"/>
              <a:t> from each other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10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SzTx/>
                  <a:buFont typeface="Wingdings" pitchFamily="2" charset="2"/>
                  <a:buChar char="§"/>
                </a:pPr>
                <a:r>
                  <a:rPr lang="en-US" altLang="zh-TW" dirty="0"/>
                  <a:t>Co-location pattern/rule mining problem</a:t>
                </a:r>
              </a:p>
              <a:p>
                <a:pPr lvl="1">
                  <a:buSzTx/>
                  <a:buFont typeface="Wingdings" pitchFamily="2" charset="2"/>
                  <a:buChar char="§"/>
                </a:pPr>
                <a:r>
                  <a:rPr lang="en-US" altLang="zh-TW" dirty="0"/>
                  <a:t>Given </a:t>
                </a:r>
              </a:p>
              <a:p>
                <a:pPr lvl="2">
                  <a:buSzTx/>
                  <a:buFont typeface="Wingdings" pitchFamily="2" charset="2"/>
                  <a:buChar char="§"/>
                </a:pPr>
                <a:r>
                  <a:rPr lang="en-US" altLang="zh-TW" dirty="0"/>
                  <a:t>A set of objects, each with a location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and a label </a:t>
                </a:r>
                <a:r>
                  <a:rPr lang="en-US" altLang="zh-TW" i="1" dirty="0"/>
                  <a:t>t</a:t>
                </a:r>
              </a:p>
              <a:p>
                <a:pPr lvl="2">
                  <a:buSzTx/>
                  <a:buFont typeface="Wingdings" pitchFamily="2" charset="2"/>
                  <a:buChar char="§"/>
                </a:pPr>
                <a:r>
                  <a:rPr lang="en-US" altLang="zh-TW" dirty="0"/>
                  <a:t>A distance threshold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TW" dirty="0"/>
              </a:p>
              <a:p>
                <a:pPr lvl="2">
                  <a:buSzTx/>
                  <a:buFont typeface="Wingdings" pitchFamily="2" charset="2"/>
                  <a:buChar char="§"/>
                </a:pPr>
                <a:r>
                  <a:rPr lang="en-US" altLang="zh-TW" dirty="0"/>
                  <a:t>Two user parameters:</a:t>
                </a:r>
                <a:br>
                  <a:rPr lang="en-US" altLang="zh-TW" dirty="0"/>
                </a:br>
                <a:r>
                  <a:rPr lang="en-US" altLang="zh-TW" i="1" dirty="0"/>
                  <a:t>min-sup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</a:t>
                </a:r>
                <a:r>
                  <a:rPr lang="en-US" altLang="zh-TW" i="1" dirty="0"/>
                  <a:t>min-</a:t>
                </a:r>
                <a:r>
                  <a:rPr lang="en-US" altLang="zh-TW" i="1" dirty="0" err="1"/>
                  <a:t>conf</a:t>
                </a:r>
                <a:endParaRPr lang="en-US" altLang="zh-TW" i="1" dirty="0"/>
              </a:p>
              <a:p>
                <a:pPr lvl="1">
                  <a:buSzTx/>
                  <a:buFont typeface="Wingdings" pitchFamily="2" charset="2"/>
                  <a:buChar char="§"/>
                </a:pPr>
                <a:r>
                  <a:rPr lang="en-US" altLang="zh-TW" dirty="0"/>
                  <a:t>Find all co-location patterns and rules</a:t>
                </a:r>
              </a:p>
              <a:p>
                <a:pPr lvl="2">
                  <a:buSzTx/>
                  <a:buFont typeface="Wingdings" pitchFamily="2" charset="2"/>
                  <a:buChar char="§"/>
                </a:pPr>
                <a:r>
                  <a:rPr lang="en-US" altLang="zh-TW" dirty="0"/>
                  <a:t>A label set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/>
                  <a:t> is a co-location pattern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i="1" dirty="0"/>
                  <a:t>min-sup</a:t>
                </a:r>
                <a:endParaRPr lang="en-US" altLang="zh-TW" dirty="0"/>
              </a:p>
              <a:p>
                <a:pPr lvl="2">
                  <a:buSzTx/>
                  <a:buFont typeface="Wingdings" pitchFamily="2" charset="2"/>
                  <a:buChar char="§"/>
                </a:pPr>
                <a:r>
                  <a:rPr lang="en-US" altLang="zh-TW" dirty="0"/>
                  <a:t>Two label sets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/>
                  <a:t> form a co-location rule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conf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∖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TW" i="1" dirty="0"/>
                      <m:t>min</m:t>
                    </m:r>
                    <m:r>
                      <m:rPr>
                        <m:nor/>
                      </m:rPr>
                      <a:rPr lang="en-US" altLang="zh-TW" i="1" dirty="0"/>
                      <m:t>−</m:t>
                    </m:r>
                    <m:r>
                      <m:rPr>
                        <m:nor/>
                      </m:rPr>
                      <a:rPr lang="en-US" altLang="zh-TW" i="1" dirty="0"/>
                      <m:t>conf</m:t>
                    </m:r>
                  </m:oMath>
                </a14:m>
                <a:endParaRPr lang="en-US" altLang="zh-TW" dirty="0"/>
              </a:p>
              <a:p>
                <a:pPr lvl="1">
                  <a:buSzTx/>
                  <a:buFont typeface="Wingdings" pitchFamily="2" charset="2"/>
                  <a:buChar char="§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614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400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D54CCCA0-0BA2-C848-BEFE-CACF6B571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345" y="4741913"/>
            <a:ext cx="855023" cy="499311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10" name="AutoShape 31">
            <a:extLst>
              <a:ext uri="{FF2B5EF4-FFF2-40B4-BE49-F238E27FC236}">
                <a16:creationId xmlns:a16="http://schemas.microsoft.com/office/drawing/2014/main" id="{EEB29A09-C9E7-8F4F-8DDD-56C5987B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518" y="4273963"/>
            <a:ext cx="1574508" cy="361714"/>
          </a:xfrm>
          <a:prstGeom prst="wedgeRoundRectCallout">
            <a:avLst>
              <a:gd name="adj1" fmla="val -44977"/>
              <a:gd name="adj2" fmla="val 8342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None/>
            </a:pPr>
            <a:r>
              <a:rPr lang="en-US" altLang="zh-TW" dirty="0"/>
              <a:t>defined later</a:t>
            </a:r>
            <a:endParaRPr lang="en-US" dirty="0"/>
          </a:p>
        </p:txBody>
      </p:sp>
      <p:sp>
        <p:nvSpPr>
          <p:cNvPr id="11" name="AutoShape 31">
            <a:extLst>
              <a:ext uri="{FF2B5EF4-FFF2-40B4-BE49-F238E27FC236}">
                <a16:creationId xmlns:a16="http://schemas.microsoft.com/office/drawing/2014/main" id="{1121DD99-BA32-2A42-9179-8E45DC786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21" y="5899850"/>
            <a:ext cx="3706346" cy="687576"/>
          </a:xfrm>
          <a:prstGeom prst="wedgeRoundRectCallout">
            <a:avLst>
              <a:gd name="adj1" fmla="val -6468"/>
              <a:gd name="adj2" fmla="val -15129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None/>
            </a:pPr>
            <a:r>
              <a:rPr lang="en-US" altLang="zh-TW" dirty="0"/>
              <a:t>In this presentation, we focus on</a:t>
            </a:r>
            <a:br>
              <a:rPr lang="en-US" altLang="zh-TW" dirty="0"/>
            </a:br>
            <a:r>
              <a:rPr lang="en-US" altLang="zh-TW" dirty="0"/>
              <a:t>co-location patterns only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utoShape 31">
                <a:extLst>
                  <a:ext uri="{FF2B5EF4-FFF2-40B4-BE49-F238E27FC236}">
                    <a16:creationId xmlns:a16="http://schemas.microsoft.com/office/drawing/2014/main" id="{D9C784B7-EA81-D04A-A2D3-ECF5AF201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7580" y="3376395"/>
                <a:ext cx="3922554" cy="791332"/>
              </a:xfrm>
              <a:prstGeom prst="wedgeRoundRectCallout">
                <a:avLst>
                  <a:gd name="adj1" fmla="val -54408"/>
                  <a:gd name="adj2" fmla="val -3351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buNone/>
                </a:pPr>
                <a:r>
                  <a:rPr lang="en-US" altLang="zh-TW" dirty="0"/>
                  <a:t>A set </a:t>
                </a:r>
                <a:r>
                  <a:rPr lang="en-US" altLang="zh-TW" i="1" dirty="0"/>
                  <a:t>S</a:t>
                </a:r>
                <a:r>
                  <a:rPr lang="en-US" altLang="zh-TW" dirty="0"/>
                  <a:t> of object is a </a:t>
                </a:r>
                <a:r>
                  <a:rPr lang="en-US" altLang="zh-TW" b="1" dirty="0"/>
                  <a:t>neighbor set</a:t>
                </a:r>
                <a:r>
                  <a:rPr lang="en-US" altLang="zh-TW" dirty="0"/>
                  <a:t> if</a:t>
                </a:r>
                <a:r>
                  <a:rPr lang="en-US" altLang="zh-TW" i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" name="AutoShape 31">
                <a:extLst>
                  <a:ext uri="{FF2B5EF4-FFF2-40B4-BE49-F238E27FC236}">
                    <a16:creationId xmlns:a16="http://schemas.microsoft.com/office/drawing/2014/main" id="{D9C784B7-EA81-D04A-A2D3-ECF5AF201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7580" y="3376395"/>
                <a:ext cx="3922554" cy="791332"/>
              </a:xfrm>
              <a:prstGeom prst="wedgeRoundRectCallout">
                <a:avLst>
                  <a:gd name="adj1" fmla="val -54408"/>
                  <a:gd name="adj2" fmla="val -33512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90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Tx/>
            </a:pPr>
            <a:r>
              <a:rPr lang="en-US" altLang="zh-TW" dirty="0"/>
              <a:t>Applications of co-location pattern mining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Tx/>
              <a:buFont typeface="Wingdings" pitchFamily="2" charset="2"/>
              <a:buChar char="§"/>
            </a:pPr>
            <a:r>
              <a:rPr lang="en-US" altLang="zh-TW" sz="2400" dirty="0"/>
              <a:t>Ecology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zh-TW" sz="2000" dirty="0"/>
              <a:t>Animals and plants have not only their labels (e.g., species), but also location information about their habitats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altLang="zh-TW" sz="2400" dirty="0"/>
              <a:t>Epidemiology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zh-TW" sz="2000" dirty="0"/>
              <a:t>Patients are recorded with not only demographic information (e.g., ages and races), but also location information </a:t>
            </a:r>
          </a:p>
          <a:p>
            <a:pPr>
              <a:buSzTx/>
              <a:buFont typeface="Wingdings" pitchFamily="2" charset="2"/>
              <a:buChar char="§"/>
            </a:pPr>
            <a:r>
              <a:rPr lang="en-US" altLang="zh-TW" sz="2400" dirty="0"/>
              <a:t>Urban areas </a:t>
            </a:r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zh-TW" sz="2000" dirty="0"/>
              <a:t>POIs (e.g., restaurants, shops) have both some labels (e.g., business types and brands) and locations</a:t>
            </a:r>
          </a:p>
          <a:p>
            <a:pPr marL="914400" lvl="2" indent="0">
              <a:buSzTx/>
              <a:buNone/>
            </a:pPr>
            <a:endParaRPr lang="en-US" altLang="zh-TW" sz="1600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6723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pPr>
                  <a:buSzTx/>
                  <a:buFont typeface="Wingdings" pitchFamily="2" charset="2"/>
                  <a:buChar char="§"/>
                </a:pPr>
                <a:r>
                  <a:rPr lang="en-US" altLang="zh-TW" sz="2400" dirty="0"/>
                  <a:t>Given a label set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/>
                  <a:t>, an </a:t>
                </a:r>
                <a:r>
                  <a:rPr lang="en-US" altLang="zh-TW" sz="2400" b="1" dirty="0"/>
                  <a:t>instance</a:t>
                </a:r>
                <a:r>
                  <a:rPr lang="en-US" altLang="zh-TW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/>
                  <a:t> is an object </a:t>
                </a:r>
                <a:br>
                  <a:rPr lang="en-US" altLang="zh-TW" sz="2400" dirty="0"/>
                </a:br>
                <a:r>
                  <a:rPr lang="en-US" altLang="zh-TW" sz="2400" dirty="0"/>
                  <a:t>set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400" dirty="0"/>
                  <a:t> that</a:t>
                </a:r>
              </a:p>
              <a:p>
                <a:pPr lvl="1">
                  <a:buSzTx/>
                  <a:buFont typeface="Wingdings" pitchFamily="2" charset="2"/>
                  <a:buChar char="§"/>
                </a:pPr>
                <a:r>
                  <a:rPr lang="en-US" altLang="zh-TW" dirty="0"/>
                  <a:t>Covers all labels 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TW" dirty="0"/>
              </a:p>
              <a:p>
                <a:pPr lvl="1">
                  <a:buSzTx/>
                  <a:buFont typeface="Wingdings" pitchFamily="2" charset="2"/>
                  <a:buChar char="§"/>
                </a:pPr>
                <a:r>
                  <a:rPr lang="en-US" altLang="zh-TW" dirty="0"/>
                  <a:t>Is a neighbor set</a:t>
                </a:r>
              </a:p>
              <a:p>
                <a:pPr>
                  <a:buSzTx/>
                  <a:buFont typeface="Wingdings" pitchFamily="2" charset="2"/>
                  <a:buChar char="§"/>
                </a:pPr>
                <a:r>
                  <a:rPr lang="en-US" altLang="zh-TW" sz="2400" dirty="0"/>
                  <a:t>An instance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/>
                  <a:t> is a </a:t>
                </a:r>
                <a:r>
                  <a:rPr lang="en-US" altLang="zh-TW" sz="2400" b="1" dirty="0"/>
                  <a:t>row instance </a:t>
                </a:r>
                <a:r>
                  <a:rPr lang="en-US" altLang="zh-TW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/>
                  <a:t> </a:t>
                </a:r>
                <a:br>
                  <a:rPr lang="en-US" altLang="zh-TW" sz="2400" dirty="0"/>
                </a:br>
                <a:r>
                  <a:rPr lang="en-US" altLang="zh-TW" sz="2400" dirty="0"/>
                  <a:t>if none of its proper subsets is an instance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14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3"/>
                <a:stretch>
                  <a:fillRect l="-979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D748C6-3869-C040-A5D8-61589D32E8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26" t="22003" r="20342" b="33490"/>
          <a:stretch/>
        </p:blipFill>
        <p:spPr>
          <a:xfrm>
            <a:off x="3234021" y="4647081"/>
            <a:ext cx="4702628" cy="1848317"/>
          </a:xfrm>
          <a:prstGeom prst="rect">
            <a:avLst/>
          </a:prstGeom>
        </p:spPr>
      </p:pic>
      <p:sp>
        <p:nvSpPr>
          <p:cNvPr id="14" name="Oval 11">
            <a:extLst>
              <a:ext uri="{FF2B5EF4-FFF2-40B4-BE49-F238E27FC236}">
                <a16:creationId xmlns:a16="http://schemas.microsoft.com/office/drawing/2014/main" id="{7A3BF92E-26F1-6C4D-A4BC-02B602D931C6}"/>
              </a:ext>
            </a:extLst>
          </p:cNvPr>
          <p:cNvSpPr>
            <a:spLocks noChangeArrowheads="1"/>
          </p:cNvSpPr>
          <p:nvPr/>
        </p:nvSpPr>
        <p:spPr bwMode="auto">
          <a:xfrm rot="1552929">
            <a:off x="5178986" y="4926082"/>
            <a:ext cx="1360880" cy="72439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E8CC6C30-3DF4-344F-BC94-C2593A9E9DB4}"/>
              </a:ext>
            </a:extLst>
          </p:cNvPr>
          <p:cNvSpPr>
            <a:spLocks noChangeArrowheads="1"/>
          </p:cNvSpPr>
          <p:nvPr/>
        </p:nvSpPr>
        <p:spPr bwMode="auto">
          <a:xfrm rot="435724">
            <a:off x="4179315" y="5465802"/>
            <a:ext cx="764753" cy="1121431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31">
                <a:extLst>
                  <a:ext uri="{FF2B5EF4-FFF2-40B4-BE49-F238E27FC236}">
                    <a16:creationId xmlns:a16="http://schemas.microsoft.com/office/drawing/2014/main" id="{6E5642CC-98C8-4043-8030-B036FB017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659" y="4751379"/>
                <a:ext cx="3565157" cy="443208"/>
              </a:xfrm>
              <a:prstGeom prst="wedgeRoundRectCallout">
                <a:avLst>
                  <a:gd name="adj1" fmla="val 55482"/>
                  <a:gd name="adj2" fmla="val 4261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TW" dirty="0"/>
                  <a:t>Consider the label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6" name="AutoShape 31">
                <a:extLst>
                  <a:ext uri="{FF2B5EF4-FFF2-40B4-BE49-F238E27FC236}">
                    <a16:creationId xmlns:a16="http://schemas.microsoft.com/office/drawing/2014/main" id="{6E5642CC-98C8-4043-8030-B036FB017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659" y="4751379"/>
                <a:ext cx="3565157" cy="443208"/>
              </a:xfrm>
              <a:prstGeom prst="wedgeRoundRectCallout">
                <a:avLst>
                  <a:gd name="adj1" fmla="val 55482"/>
                  <a:gd name="adj2" fmla="val 42619"/>
                  <a:gd name="adj3" fmla="val 16667"/>
                </a:avLst>
              </a:prstGeom>
              <a:blipFill>
                <a:blip r:embed="rId5"/>
                <a:stretch>
                  <a:fillRect l="-667" b="-540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AutoShape 31">
                <a:extLst>
                  <a:ext uri="{FF2B5EF4-FFF2-40B4-BE49-F238E27FC236}">
                    <a16:creationId xmlns:a16="http://schemas.microsoft.com/office/drawing/2014/main" id="{845C84C0-BB7F-E142-BA6F-35664288F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972" y="5351540"/>
                <a:ext cx="2295001" cy="795407"/>
              </a:xfrm>
              <a:prstGeom prst="wedgeRoundRectCallout">
                <a:avLst>
                  <a:gd name="adj1" fmla="val 56815"/>
                  <a:gd name="adj2" fmla="val 5153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TW" dirty="0"/>
                  <a:t>Row instances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,...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17" name="AutoShape 31">
                <a:extLst>
                  <a:ext uri="{FF2B5EF4-FFF2-40B4-BE49-F238E27FC236}">
                    <a16:creationId xmlns:a16="http://schemas.microsoft.com/office/drawing/2014/main" id="{845C84C0-BB7F-E142-BA6F-35664288F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9972" y="5351540"/>
                <a:ext cx="2295001" cy="795407"/>
              </a:xfrm>
              <a:prstGeom prst="wedgeRoundRectCallout">
                <a:avLst>
                  <a:gd name="adj1" fmla="val 56815"/>
                  <a:gd name="adj2" fmla="val 5153"/>
                  <a:gd name="adj3" fmla="val 16667"/>
                </a:avLst>
              </a:prstGeom>
              <a:blipFill>
                <a:blip r:embed="rId6"/>
                <a:stretch>
                  <a:fillRect l="-103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36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Existing Support Measures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2"/>
            <a:ext cx="7772400" cy="4225925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zh-TW" b="1" dirty="0"/>
              <a:t>Participation-based </a:t>
            </a:r>
            <a:r>
              <a:rPr lang="en-US" altLang="zh-TW" dirty="0"/>
              <a:t>approach </a:t>
            </a:r>
            <a:br>
              <a:rPr lang="en-US" altLang="zh-TW" dirty="0"/>
            </a:br>
            <a:r>
              <a:rPr lang="en-US" altLang="zh-TW" sz="2400" dirty="0"/>
              <a:t>[SSTD 2001, TKDE 2004, ICDM 2005, TKDE 2006]</a:t>
            </a:r>
            <a:endParaRPr lang="en-US" altLang="zh-TW" dirty="0"/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zh-TW" dirty="0"/>
              <a:t>The most commonly used support measures</a:t>
            </a:r>
          </a:p>
          <a:p>
            <a:pPr lvl="2">
              <a:buSzTx/>
              <a:buFont typeface="Wingdings" pitchFamily="2" charset="2"/>
              <a:buChar char="§"/>
            </a:pPr>
            <a:r>
              <a:rPr lang="en-US" altLang="zh-TW" sz="2400" dirty="0"/>
              <a:t>Captures all possible instances </a:t>
            </a:r>
          </a:p>
          <a:p>
            <a:pPr lvl="2">
              <a:buSzTx/>
              <a:buFont typeface="Wingdings" pitchFamily="2" charset="2"/>
              <a:buChar char="§"/>
            </a:pPr>
            <a:r>
              <a:rPr lang="en-US" altLang="zh-TW" sz="2400" dirty="0"/>
              <a:t>Satisfies the anti-monotonicity property</a:t>
            </a:r>
            <a:endParaRPr lang="en-US" altLang="zh-TW" dirty="0"/>
          </a:p>
          <a:p>
            <a:pPr lvl="1">
              <a:buSzTx/>
              <a:buFont typeface="Wingdings" pitchFamily="2" charset="2"/>
              <a:buChar char="§"/>
            </a:pPr>
            <a:r>
              <a:rPr lang="en-US" altLang="zh-TW" dirty="0"/>
              <a:t>It puts row instances into different </a:t>
            </a:r>
            <a:r>
              <a:rPr lang="en-US" altLang="zh-TW" i="1" dirty="0"/>
              <a:t>groups </a:t>
            </a:r>
            <a:r>
              <a:rPr lang="en-US" altLang="zh-TW" dirty="0"/>
              <a:t>and counts the number of groups</a:t>
            </a:r>
          </a:p>
          <a:p>
            <a:pPr lvl="1">
              <a:buSzTx/>
              <a:buFont typeface="Wingdings" pitchFamily="2" charset="2"/>
              <a:buChar char="§"/>
            </a:pPr>
            <a:endParaRPr lang="en-US" altLang="zh-TW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136185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CBF14A-6B7A-9F41-8C5D-0678E94B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2316533"/>
            <a:ext cx="7040904" cy="3927105"/>
          </a:xfrm>
          <a:prstGeom prst="rect">
            <a:avLst/>
          </a:prstGeom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9">
                <a:extLst>
                  <a:ext uri="{FF2B5EF4-FFF2-40B4-BE49-F238E27FC236}">
                    <a16:creationId xmlns:a16="http://schemas.microsoft.com/office/drawing/2014/main" id="{2199A30E-EE76-D347-A69C-751B240C41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2584" y="1081882"/>
                <a:ext cx="3337224" cy="5760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>
                  <a:buNone/>
                </a:pPr>
                <a:r>
                  <a:rPr lang="en-US" altLang="zh-TW" sz="2400" dirty="0"/>
                  <a:t>Label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×}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3" name="Text Box 39">
                <a:extLst>
                  <a:ext uri="{FF2B5EF4-FFF2-40B4-BE49-F238E27FC236}">
                    <a16:creationId xmlns:a16="http://schemas.microsoft.com/office/drawing/2014/main" id="{2199A30E-EE76-D347-A69C-751B240C4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2584" y="1081882"/>
                <a:ext cx="3337224" cy="576000"/>
              </a:xfrm>
              <a:prstGeom prst="rect">
                <a:avLst/>
              </a:prstGeom>
              <a:blipFill>
                <a:blip r:embed="rId4"/>
                <a:stretch>
                  <a:fillRect b="-1041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utoShape 31">
                <a:extLst>
                  <a:ext uri="{FF2B5EF4-FFF2-40B4-BE49-F238E27FC236}">
                    <a16:creationId xmlns:a16="http://schemas.microsoft.com/office/drawing/2014/main" id="{74BA8183-0345-B543-A702-B99160EAC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7301" y="4319590"/>
                <a:ext cx="1099767" cy="520184"/>
              </a:xfrm>
              <a:prstGeom prst="wedgeRoundRectCallout">
                <a:avLst>
                  <a:gd name="adj1" fmla="val 79386"/>
                  <a:gd name="adj2" fmla="val -4628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8" name="AutoShape 31">
                <a:extLst>
                  <a:ext uri="{FF2B5EF4-FFF2-40B4-BE49-F238E27FC236}">
                    <a16:creationId xmlns:a16="http://schemas.microsoft.com/office/drawing/2014/main" id="{74BA8183-0345-B543-A702-B99160EAC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301" y="4319590"/>
                <a:ext cx="1099767" cy="520184"/>
              </a:xfrm>
              <a:prstGeom prst="wedgeRoundRectCallout">
                <a:avLst>
                  <a:gd name="adj1" fmla="val 79386"/>
                  <a:gd name="adj2" fmla="val -4628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1">
            <a:extLst>
              <a:ext uri="{FF2B5EF4-FFF2-40B4-BE49-F238E27FC236}">
                <a16:creationId xmlns:a16="http://schemas.microsoft.com/office/drawing/2014/main" id="{8CEE5EDE-7C83-F141-A747-B30BAFA6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929" y="3571302"/>
            <a:ext cx="842655" cy="1235476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AutoShape 31">
                <a:extLst>
                  <a:ext uri="{FF2B5EF4-FFF2-40B4-BE49-F238E27FC236}">
                    <a16:creationId xmlns:a16="http://schemas.microsoft.com/office/drawing/2014/main" id="{2071C4EC-C478-C64C-87F1-0349D5325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539" y="2068764"/>
                <a:ext cx="1099767" cy="520184"/>
              </a:xfrm>
              <a:prstGeom prst="wedgeRoundRectCallout">
                <a:avLst>
                  <a:gd name="adj1" fmla="val 51722"/>
                  <a:gd name="adj2" fmla="val 95037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" name="AutoShape 31">
                <a:extLst>
                  <a:ext uri="{FF2B5EF4-FFF2-40B4-BE49-F238E27FC236}">
                    <a16:creationId xmlns:a16="http://schemas.microsoft.com/office/drawing/2014/main" id="{2071C4EC-C478-C64C-87F1-0349D5325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3539" y="2068764"/>
                <a:ext cx="1099767" cy="520184"/>
              </a:xfrm>
              <a:prstGeom prst="wedgeRoundRectCallout">
                <a:avLst>
                  <a:gd name="adj1" fmla="val 51722"/>
                  <a:gd name="adj2" fmla="val 95037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11">
            <a:extLst>
              <a:ext uri="{FF2B5EF4-FFF2-40B4-BE49-F238E27FC236}">
                <a16:creationId xmlns:a16="http://schemas.microsoft.com/office/drawing/2014/main" id="{7C8287D5-F472-9447-A803-12733AB9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750" y="2579346"/>
            <a:ext cx="895680" cy="148009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22" name="Oval 11">
            <a:extLst>
              <a:ext uri="{FF2B5EF4-FFF2-40B4-BE49-F238E27FC236}">
                <a16:creationId xmlns:a16="http://schemas.microsoft.com/office/drawing/2014/main" id="{A7EC4F35-BF46-214E-B2CC-CC296AA3D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025" y="3571302"/>
            <a:ext cx="1867559" cy="55585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2EE5480D-53BF-6C44-B32B-B468233F3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260" y="3525203"/>
            <a:ext cx="1867559" cy="55585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utoShape 31">
                <a:extLst>
                  <a:ext uri="{FF2B5EF4-FFF2-40B4-BE49-F238E27FC236}">
                    <a16:creationId xmlns:a16="http://schemas.microsoft.com/office/drawing/2014/main" id="{1D3E1D8C-4B0D-2946-A58A-CD31CA4D1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141" y="2858685"/>
                <a:ext cx="1099767" cy="520184"/>
              </a:xfrm>
              <a:prstGeom prst="wedgeRoundRectCallout">
                <a:avLst>
                  <a:gd name="adj1" fmla="val 51722"/>
                  <a:gd name="adj2" fmla="val 95037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4" name="AutoShape 31">
                <a:extLst>
                  <a:ext uri="{FF2B5EF4-FFF2-40B4-BE49-F238E27FC236}">
                    <a16:creationId xmlns:a16="http://schemas.microsoft.com/office/drawing/2014/main" id="{1D3E1D8C-4B0D-2946-A58A-CD31CA4D1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5141" y="2858685"/>
                <a:ext cx="1099767" cy="520184"/>
              </a:xfrm>
              <a:prstGeom prst="wedgeRoundRectCallout">
                <a:avLst>
                  <a:gd name="adj1" fmla="val 51722"/>
                  <a:gd name="adj2" fmla="val 95037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AutoShape 31">
                <a:extLst>
                  <a:ext uri="{FF2B5EF4-FFF2-40B4-BE49-F238E27FC236}">
                    <a16:creationId xmlns:a16="http://schemas.microsoft.com/office/drawing/2014/main" id="{369388CB-1EBC-AB43-93DC-BE562E087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867" y="2879807"/>
                <a:ext cx="1099767" cy="520184"/>
              </a:xfrm>
              <a:prstGeom prst="wedgeRoundRectCallout">
                <a:avLst>
                  <a:gd name="adj1" fmla="val -43782"/>
                  <a:gd name="adj2" fmla="val 90286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5" name="AutoShape 31">
                <a:extLst>
                  <a:ext uri="{FF2B5EF4-FFF2-40B4-BE49-F238E27FC236}">
                    <a16:creationId xmlns:a16="http://schemas.microsoft.com/office/drawing/2014/main" id="{369388CB-1EBC-AB43-93DC-BE562E087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9867" y="2879807"/>
                <a:ext cx="1099767" cy="520184"/>
              </a:xfrm>
              <a:prstGeom prst="wedgeRoundRectCallout">
                <a:avLst>
                  <a:gd name="adj1" fmla="val -43782"/>
                  <a:gd name="adj2" fmla="val 90286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AutoShape 31">
                <a:extLst>
                  <a:ext uri="{FF2B5EF4-FFF2-40B4-BE49-F238E27FC236}">
                    <a16:creationId xmlns:a16="http://schemas.microsoft.com/office/drawing/2014/main" id="{E1CDCDF5-15A6-EE4E-AA61-D0691CD39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272" y="2559382"/>
                <a:ext cx="1093466" cy="432877"/>
              </a:xfrm>
              <a:prstGeom prst="wedgeRoundRectCallout">
                <a:avLst>
                  <a:gd name="adj1" fmla="val 67203"/>
                  <a:gd name="adj2" fmla="val 87896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AutoShape 31">
                <a:extLst>
                  <a:ext uri="{FF2B5EF4-FFF2-40B4-BE49-F238E27FC236}">
                    <a16:creationId xmlns:a16="http://schemas.microsoft.com/office/drawing/2014/main" id="{E1CDCDF5-15A6-EE4E-AA61-D0691CD39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2272" y="2559382"/>
                <a:ext cx="1093466" cy="432877"/>
              </a:xfrm>
              <a:prstGeom prst="wedgeRoundRectCallout">
                <a:avLst>
                  <a:gd name="adj1" fmla="val 67203"/>
                  <a:gd name="adj2" fmla="val 87896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utoShape 31">
                <a:extLst>
                  <a:ext uri="{FF2B5EF4-FFF2-40B4-BE49-F238E27FC236}">
                    <a16:creationId xmlns:a16="http://schemas.microsoft.com/office/drawing/2014/main" id="{D644F925-6725-C34D-9C15-A08438E21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272" y="3009233"/>
                <a:ext cx="1093466" cy="432877"/>
              </a:xfrm>
              <a:prstGeom prst="wedgeRoundRectCallout">
                <a:avLst>
                  <a:gd name="adj1" fmla="val 46569"/>
                  <a:gd name="adj2" fmla="val 8240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utoShape 31">
                <a:extLst>
                  <a:ext uri="{FF2B5EF4-FFF2-40B4-BE49-F238E27FC236}">
                    <a16:creationId xmlns:a16="http://schemas.microsoft.com/office/drawing/2014/main" id="{D644F925-6725-C34D-9C15-A08438E21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2272" y="3009233"/>
                <a:ext cx="1093466" cy="432877"/>
              </a:xfrm>
              <a:prstGeom prst="wedgeRoundRectCallout">
                <a:avLst>
                  <a:gd name="adj1" fmla="val 46569"/>
                  <a:gd name="adj2" fmla="val 82409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AutoShape 31">
                <a:extLst>
                  <a:ext uri="{FF2B5EF4-FFF2-40B4-BE49-F238E27FC236}">
                    <a16:creationId xmlns:a16="http://schemas.microsoft.com/office/drawing/2014/main" id="{BACAB410-004B-8C43-BF2B-97E14B830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2599" y="2902338"/>
                <a:ext cx="1093466" cy="432877"/>
              </a:xfrm>
              <a:prstGeom prst="wedgeRoundRectCallout">
                <a:avLst>
                  <a:gd name="adj1" fmla="val -67464"/>
                  <a:gd name="adj2" fmla="val 11532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AutoShape 31">
                <a:extLst>
                  <a:ext uri="{FF2B5EF4-FFF2-40B4-BE49-F238E27FC236}">
                    <a16:creationId xmlns:a16="http://schemas.microsoft.com/office/drawing/2014/main" id="{BACAB410-004B-8C43-BF2B-97E14B830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2599" y="2902338"/>
                <a:ext cx="1093466" cy="432877"/>
              </a:xfrm>
              <a:prstGeom prst="wedgeRoundRectCallout">
                <a:avLst>
                  <a:gd name="adj1" fmla="val -67464"/>
                  <a:gd name="adj2" fmla="val 115329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utoShape 31">
                <a:extLst>
                  <a:ext uri="{FF2B5EF4-FFF2-40B4-BE49-F238E27FC236}">
                    <a16:creationId xmlns:a16="http://schemas.microsoft.com/office/drawing/2014/main" id="{DBD82BAA-FE0E-F44E-BE12-48B07171F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0339" y="4189040"/>
                <a:ext cx="1093466" cy="432877"/>
              </a:xfrm>
              <a:prstGeom prst="wedgeRoundRectCallout">
                <a:avLst>
                  <a:gd name="adj1" fmla="val -82669"/>
                  <a:gd name="adj2" fmla="val -49271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AutoShape 31">
                <a:extLst>
                  <a:ext uri="{FF2B5EF4-FFF2-40B4-BE49-F238E27FC236}">
                    <a16:creationId xmlns:a16="http://schemas.microsoft.com/office/drawing/2014/main" id="{DBD82BAA-FE0E-F44E-BE12-48B07171F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0339" y="4189040"/>
                <a:ext cx="1093466" cy="432877"/>
              </a:xfrm>
              <a:prstGeom prst="wedgeRoundRectCallout">
                <a:avLst>
                  <a:gd name="adj1" fmla="val -82669"/>
                  <a:gd name="adj2" fmla="val -49271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11">
            <a:extLst>
              <a:ext uri="{FF2B5EF4-FFF2-40B4-BE49-F238E27FC236}">
                <a16:creationId xmlns:a16="http://schemas.microsoft.com/office/drawing/2014/main" id="{20F04A1E-388A-F648-96E8-A00BB51C0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396" y="3545093"/>
            <a:ext cx="842655" cy="1235476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31" name="Oval 11">
            <a:extLst>
              <a:ext uri="{FF2B5EF4-FFF2-40B4-BE49-F238E27FC236}">
                <a16:creationId xmlns:a16="http://schemas.microsoft.com/office/drawing/2014/main" id="{376317DA-0E85-1E4F-A6B3-FEE79F4CE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217" y="2553137"/>
            <a:ext cx="895680" cy="148009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32" name="Oval 11">
            <a:extLst>
              <a:ext uri="{FF2B5EF4-FFF2-40B4-BE49-F238E27FC236}">
                <a16:creationId xmlns:a16="http://schemas.microsoft.com/office/drawing/2014/main" id="{AAE7FDFA-C4D0-5442-B11F-66EDFFB0A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492" y="3545093"/>
            <a:ext cx="1867559" cy="55585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p:sp>
        <p:nvSpPr>
          <p:cNvPr id="33" name="Oval 11">
            <a:extLst>
              <a:ext uri="{FF2B5EF4-FFF2-40B4-BE49-F238E27FC236}">
                <a16:creationId xmlns:a16="http://schemas.microsoft.com/office/drawing/2014/main" id="{03404EB3-295A-F942-9FED-58BBF6527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727" y="3498994"/>
            <a:ext cx="1867559" cy="55585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31">
                <a:extLst>
                  <a:ext uri="{FF2B5EF4-FFF2-40B4-BE49-F238E27FC236}">
                    <a16:creationId xmlns:a16="http://schemas.microsoft.com/office/drawing/2014/main" id="{C333F5B8-5F55-554B-B141-CFB55AF94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3683" y="3906726"/>
                <a:ext cx="5101692" cy="2822798"/>
              </a:xfrm>
              <a:prstGeom prst="wedgeRoundRectCallout">
                <a:avLst>
                  <a:gd name="adj1" fmla="val -8874"/>
                  <a:gd name="adj2" fmla="val -56621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TW" dirty="0"/>
                  <a:t>In total, we have 8 row instances.</a:t>
                </a:r>
              </a:p>
              <a:p>
                <a:r>
                  <a:rPr lang="en-US" altLang="zh-TW" dirty="0"/>
                  <a:t>Suppose the label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 is used for grouping.</a:t>
                </a:r>
              </a:p>
              <a:p>
                <a:r>
                  <a:rPr lang="en-US" altLang="zh-TW" dirty="0"/>
                  <a:t>Five groups are formed:</a:t>
                </a:r>
              </a:p>
              <a:p>
                <a:r>
                  <a:rPr lang="en-US" altLang="zh-TW" b="0" dirty="0"/>
                  <a:t>1.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b="0" i="1" dirty="0"/>
              </a:p>
              <a:p>
                <a:r>
                  <a:rPr lang="en-US" altLang="zh-TW" b="0" dirty="0"/>
                  <a:t>2.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b="0" dirty="0"/>
                  <a:t>3.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i="1" dirty="0"/>
              </a:p>
              <a:p>
                <a:r>
                  <a:rPr lang="en-US" altLang="zh-TW" b="0" dirty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b="0" dirty="0"/>
                  <a:t>5.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i="1" dirty="0"/>
                  <a:t> </a:t>
                </a:r>
              </a:p>
              <a:p>
                <a:r>
                  <a:rPr lang="en-US" altLang="zh-TW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=5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16" name="AutoShape 31">
                <a:extLst>
                  <a:ext uri="{FF2B5EF4-FFF2-40B4-BE49-F238E27FC236}">
                    <a16:creationId xmlns:a16="http://schemas.microsoft.com/office/drawing/2014/main" id="{C333F5B8-5F55-554B-B141-CFB55AF94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3683" y="3906726"/>
                <a:ext cx="5101692" cy="2822798"/>
              </a:xfrm>
              <a:prstGeom prst="wedgeRoundRectCallout">
                <a:avLst>
                  <a:gd name="adj1" fmla="val -8874"/>
                  <a:gd name="adj2" fmla="val -56621"/>
                  <a:gd name="adj3" fmla="val 16667"/>
                </a:avLst>
              </a:prstGeom>
              <a:blipFill>
                <a:blip r:embed="rId13"/>
                <a:stretch>
                  <a:fillRect b="-292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9">
                <a:extLst>
                  <a:ext uri="{FF2B5EF4-FFF2-40B4-BE49-F238E27FC236}">
                    <a16:creationId xmlns:a16="http://schemas.microsoft.com/office/drawing/2014/main" id="{38C34E9B-115B-8F4D-B3B5-1C87360EB5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6608" y="5359345"/>
                <a:ext cx="4643892" cy="107721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>
                  <a:buNone/>
                </a:pPr>
                <a:r>
                  <a:rPr lang="en-US" altLang="zh-TW" sz="2000" dirty="0"/>
                  <a:t>Some row instances </a:t>
                </a:r>
                <a:r>
                  <a:rPr lang="en-US" altLang="zh-TW" sz="2000" i="1" dirty="0"/>
                  <a:t>across </a:t>
                </a:r>
                <a:r>
                  <a:rPr lang="en-US" altLang="zh-TW" sz="2000" dirty="0"/>
                  <a:t>different groups share an object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TW" sz="2000" dirty="0"/>
                  <a:t>).</a:t>
                </a:r>
              </a:p>
              <a:p>
                <a:pPr>
                  <a:buNone/>
                </a:pPr>
                <a:r>
                  <a:rPr lang="en-US" altLang="zh-TW" sz="2000" dirty="0">
                    <a:sym typeface="Wingdings" pitchFamily="2" charset="2"/>
                  </a:rPr>
                  <a:t> </a:t>
                </a:r>
                <a:r>
                  <a:rPr lang="en-US" altLang="zh-TW" sz="2000" dirty="0"/>
                  <a:t>object’s contribution is over-counted</a:t>
                </a:r>
              </a:p>
            </p:txBody>
          </p:sp>
        </mc:Choice>
        <mc:Fallback xmlns="">
          <p:sp>
            <p:nvSpPr>
              <p:cNvPr id="17" name="Text Box 39">
                <a:extLst>
                  <a:ext uri="{FF2B5EF4-FFF2-40B4-BE49-F238E27FC236}">
                    <a16:creationId xmlns:a16="http://schemas.microsoft.com/office/drawing/2014/main" id="{38C34E9B-115B-8F4D-B3B5-1C87360E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6608" y="5359345"/>
                <a:ext cx="4643892" cy="1077218"/>
              </a:xfrm>
              <a:prstGeom prst="rect">
                <a:avLst/>
              </a:prstGeom>
              <a:blipFill>
                <a:blip r:embed="rId14"/>
                <a:stretch>
                  <a:fillRect l="-1087" t="-2299" b="-804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Theme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DA6F0B8-FB06-BC48-8178-3C7AD870BA77}" vid="{AE78CEBD-5184-324E-999B-4FEB6C03F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40469</TotalTime>
  <Words>1489</Words>
  <Application>Microsoft Macintosh PowerPoint</Application>
  <PresentationFormat>On-screen Show (4:3)</PresentationFormat>
  <Paragraphs>336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PMingLiU</vt:lpstr>
      <vt:lpstr>PMingLiU</vt:lpstr>
      <vt:lpstr>Arial</vt:lpstr>
      <vt:lpstr>Calibri</vt:lpstr>
      <vt:lpstr>Cambria Math</vt:lpstr>
      <vt:lpstr>Tahoma</vt:lpstr>
      <vt:lpstr>Verdana</vt:lpstr>
      <vt:lpstr>Wingdings</vt:lpstr>
      <vt:lpstr>Theme1</vt:lpstr>
      <vt:lpstr>Fraction-Score: A New Support Measure for Co-location Pattern Mining</vt:lpstr>
      <vt:lpstr>Outline</vt:lpstr>
      <vt:lpstr>Introduction</vt:lpstr>
      <vt:lpstr>Introduction</vt:lpstr>
      <vt:lpstr>Problem Definition</vt:lpstr>
      <vt:lpstr>Applications of co-location pattern mining</vt:lpstr>
      <vt:lpstr>Notations</vt:lpstr>
      <vt:lpstr>Existing Support Measures</vt:lpstr>
      <vt:lpstr>Example</vt:lpstr>
      <vt:lpstr>Existing Support Measures</vt:lpstr>
      <vt:lpstr>Our Contributions</vt:lpstr>
      <vt:lpstr>Outline</vt:lpstr>
      <vt:lpstr>Fraction-Score – High Level Idea</vt:lpstr>
      <vt:lpstr>Fraction-Score – Example </vt:lpstr>
      <vt:lpstr>Fraction-Score – Example </vt:lpstr>
      <vt:lpstr>Fraction-Score – Example </vt:lpstr>
      <vt:lpstr>Fraction-Score – Example </vt:lpstr>
      <vt:lpstr>Outline</vt:lpstr>
      <vt:lpstr>Algorithm</vt:lpstr>
      <vt:lpstr>Algorithm</vt:lpstr>
      <vt:lpstr>Algorithm</vt:lpstr>
      <vt:lpstr>A Filtering-and-Verification Approach for RI</vt:lpstr>
      <vt:lpstr>A Filtering-and-Verification Approach for RI</vt:lpstr>
      <vt:lpstr>Outline</vt:lpstr>
      <vt:lpstr>Experiment Settings</vt:lpstr>
      <vt:lpstr>Experimental Results</vt:lpstr>
      <vt:lpstr>Experimental Results</vt:lpstr>
      <vt:lpstr>Experimental Results</vt:lpstr>
      <vt:lpstr>Experimental Results</vt:lpstr>
      <vt:lpstr>Outline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Keyword Queries</dc:title>
  <dc:creator>Microsoft Office User</dc:creator>
  <cp:lastModifiedBy>Microsoft Office User</cp:lastModifiedBy>
  <cp:revision>1029</cp:revision>
  <cp:lastPrinted>2019-04-08T05:41:43Z</cp:lastPrinted>
  <dcterms:created xsi:type="dcterms:W3CDTF">2017-07-15T07:19:06Z</dcterms:created>
  <dcterms:modified xsi:type="dcterms:W3CDTF">2019-04-11T09:17:31Z</dcterms:modified>
</cp:coreProperties>
</file>