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7" r:id="rId2"/>
    <p:sldId id="343" r:id="rId3"/>
    <p:sldId id="580" r:id="rId4"/>
    <p:sldId id="575" r:id="rId5"/>
    <p:sldId id="581" r:id="rId6"/>
    <p:sldId id="533" r:id="rId7"/>
    <p:sldId id="529" r:id="rId8"/>
    <p:sldId id="584" r:id="rId9"/>
    <p:sldId id="582" r:id="rId10"/>
    <p:sldId id="576" r:id="rId11"/>
    <p:sldId id="534" r:id="rId12"/>
    <p:sldId id="577" r:id="rId13"/>
    <p:sldId id="578" r:id="rId14"/>
    <p:sldId id="361" r:id="rId15"/>
    <p:sldId id="30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6"/>
    <p:restoredTop sz="86371"/>
  </p:normalViewPr>
  <p:slideViewPr>
    <p:cSldViewPr snapToGrid="0" snapToObjects="1">
      <p:cViewPr>
        <p:scale>
          <a:sx n="95" d="100"/>
          <a:sy n="95" d="100"/>
        </p:scale>
        <p:origin x="1448" y="216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4F8D6-645F-914D-9D12-6D9E07CDF455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532A9-07A8-AE43-96F9-9FF99FEB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19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46497-BDA5-BC48-ADC8-7F36FC4F8C21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19BC5-24D6-DC44-855E-FCC735C3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5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6603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54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14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24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71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25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4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465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en-US" sz="1800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98B2AE6-00BD-8B4E-A0A2-603137D73D15}" type="datetime1">
              <a:rPr lang="en-HK" smtClean="0"/>
              <a:t>6/9/2022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0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3E9DD-CE1E-A447-BDE1-2034AAF45AF6}" type="datetime1">
              <a:rPr lang="en-HK" smtClean="0"/>
              <a:t>6/9/2022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59EDB-C335-1340-8A01-7DA0988B824C}" type="datetime1">
              <a:rPr lang="en-HK" smtClean="0"/>
              <a:t>6/9/2022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6EE3D-2E88-684E-9A01-7B85C968D41D}" type="datetime1">
              <a:rPr lang="en-HK" smtClean="0"/>
              <a:t>6/9/2022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8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DB5964-333C-9D48-80C8-B18A21A86161}" type="datetime1">
              <a:rPr lang="en-HK" smtClean="0"/>
              <a:t>6/9/2022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3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1E2C26-FB4F-4347-8F22-BBC8E9CCDA97}" type="datetime1">
              <a:rPr lang="en-HK" smtClean="0"/>
              <a:t>6/9/2022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B3126-41B1-B646-878C-65AA08F77BA4}" type="datetime1">
              <a:rPr lang="en-HK" smtClean="0"/>
              <a:t>6/9/2022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2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C21B9-2186-2445-8FBD-72C78EE4EEB9}" type="datetime1">
              <a:rPr lang="en-HK" smtClean="0"/>
              <a:t>6/9/2022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72468-4462-AF42-A07D-C7165520C3C9}" type="datetime1">
              <a:rPr lang="en-HK" smtClean="0"/>
              <a:t>6/9/2022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665F75-EE47-DA45-BBF7-241BABE18CD3}" type="datetime1">
              <a:rPr lang="en-HK" smtClean="0"/>
              <a:t>6/9/2022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8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1D98B-AF53-5147-AA16-15030FDEC22C}" type="datetime1">
              <a:rPr lang="en-HK" smtClean="0"/>
              <a:t>6/9/2022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  <a:endParaRPr lang="en-US" altLang="zh-TW" dirty="0"/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  <a:endParaRPr lang="en-US" altLang="zh-TW" dirty="0"/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Tahoma" panose="020B0604030504040204" pitchFamily="34" charset="0"/>
                <a:ea typeface="PMingLiU" panose="02020500000000000000" pitchFamily="18" charset="-120"/>
              </a:defRPr>
            </a:lvl1pPr>
          </a:lstStyle>
          <a:p>
            <a:fld id="{E2D2059B-08FE-174B-899B-F245749D93C5}" type="datetime1">
              <a:rPr lang="en-HK" smtClean="0"/>
              <a:t>6/9/2022</a:t>
            </a:fld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Tahoma" charset="0"/>
                <a:ea typeface="新細明體" charset="0"/>
              </a:defRPr>
            </a:lvl1pPr>
          </a:lstStyle>
          <a:p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Tahoma" panose="020B0604030504040204" pitchFamily="34" charset="0"/>
                <a:ea typeface="PMingLiU" panose="02020500000000000000" pitchFamily="18" charset="-120"/>
              </a:defRPr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PMingLiU" panose="02020500000000000000" pitchFamily="18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PMingLiU" panose="02020500000000000000" pitchFamily="18" charset="-120"/>
          <a:cs typeface="新細明體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PMingLiU" panose="02020500000000000000" pitchFamily="18" charset="-120"/>
          <a:cs typeface="新細明體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PMingLiU" panose="02020500000000000000" pitchFamily="18" charset="-120"/>
          <a:cs typeface="新細明體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PMingLiU" panose="02020500000000000000" pitchFamily="18" charset="-120"/>
          <a:cs typeface="新細明體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kumimoji="1" sz="28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kumimoji="1" sz="24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kumimoji="1" sz="20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kumimoji="1" sz="20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kumimoji="1" sz="20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6522" y="1676400"/>
            <a:ext cx="9740348" cy="1462088"/>
          </a:xfrm>
        </p:spPr>
        <p:txBody>
          <a:bodyPr/>
          <a:lstStyle/>
          <a:p>
            <a:r>
              <a:rPr lang="en-GB" sz="4400" dirty="0"/>
              <a:t>Continuous Social Distance Monitoring in Indoor Space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3621911"/>
            <a:ext cx="12192000" cy="1752600"/>
          </a:xfrm>
        </p:spPr>
        <p:txBody>
          <a:bodyPr/>
          <a:lstStyle/>
          <a:p>
            <a:r>
              <a:rPr lang="en-GB" b="1" dirty="0"/>
              <a:t>Harry Kai-Ho Chan</a:t>
            </a:r>
            <a:r>
              <a:rPr lang="en-GB" baseline="30000" dirty="0"/>
              <a:t>1</a:t>
            </a:r>
            <a:r>
              <a:rPr lang="en-GB" dirty="0"/>
              <a:t> , Huan Li</a:t>
            </a:r>
            <a:r>
              <a:rPr lang="en-GB" baseline="30000" dirty="0"/>
              <a:t>2</a:t>
            </a:r>
            <a:r>
              <a:rPr lang="en-GB" dirty="0"/>
              <a:t> , Xiao Li</a:t>
            </a:r>
            <a:r>
              <a:rPr lang="en-GB" baseline="30000" dirty="0"/>
              <a:t>1 </a:t>
            </a:r>
            <a:r>
              <a:rPr lang="en-GB" dirty="0"/>
              <a:t>, Hua Lu</a:t>
            </a:r>
            <a:r>
              <a:rPr lang="en-GB" baseline="30000" dirty="0"/>
              <a:t>1</a:t>
            </a:r>
            <a:r>
              <a:rPr lang="en-GB" dirty="0"/>
              <a:t> </a:t>
            </a:r>
          </a:p>
          <a:p>
            <a:r>
              <a:rPr lang="en-GB" sz="2000" baseline="30000" dirty="0"/>
              <a:t>1</a:t>
            </a:r>
            <a:r>
              <a:rPr lang="en-GB" sz="2000" dirty="0"/>
              <a:t>Department of People and Technology, Roskilde University, Denmark</a:t>
            </a:r>
          </a:p>
          <a:p>
            <a:r>
              <a:rPr lang="en-GB" sz="2000" baseline="30000" dirty="0"/>
              <a:t>2</a:t>
            </a:r>
            <a:r>
              <a:rPr lang="en-GB" sz="2000" dirty="0"/>
              <a:t>Department of Computer Science, Aalborg University, Denmark</a:t>
            </a:r>
          </a:p>
        </p:txBody>
      </p:sp>
      <p:sp>
        <p:nvSpPr>
          <p:cNvPr id="5122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A35F41-87B0-4282-A4BF-C483AE89560D}" type="slidenum">
              <a:rPr kumimoji="0" lang="zh-TW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TW" sz="1400">
              <a:solidFill>
                <a:schemeClr val="bg2"/>
              </a:solidFill>
            </a:endParaRPr>
          </a:p>
        </p:txBody>
      </p:sp>
      <p:pic>
        <p:nvPicPr>
          <p:cNvPr id="9218" name="Picture 2" descr="Roskilde University | World University Rankings | THE">
            <a:extLst>
              <a:ext uri="{FF2B5EF4-FFF2-40B4-BE49-F238E27FC236}">
                <a16:creationId xmlns:a16="http://schemas.microsoft.com/office/drawing/2014/main" id="{16D3D512-41A9-D143-81B8-04F99213C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727" y="5029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Aalborg University Logo (AAU) Download Vector">
            <a:extLst>
              <a:ext uri="{FF2B5EF4-FFF2-40B4-BE49-F238E27FC236}">
                <a16:creationId xmlns:a16="http://schemas.microsoft.com/office/drawing/2014/main" id="{D7F1D8E9-18FB-7843-B9D9-B4B3DBF18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828" y="5029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73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F2BC-9AA2-1546-9772-E5F88804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0263-DBED-984A-A895-2C69C23B5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Synthetic Data</a:t>
            </a:r>
          </a:p>
          <a:p>
            <a:pPr lvl="1"/>
            <a:r>
              <a:rPr lang="en-US" dirty="0"/>
              <a:t>Indoor space: 20 floors each contains 141 partitions, 220 doors</a:t>
            </a:r>
          </a:p>
          <a:p>
            <a:pPr lvl="1"/>
            <a:r>
              <a:rPr lang="en-US" dirty="0"/>
              <a:t>Size of each floor: 600m x 600m</a:t>
            </a:r>
          </a:p>
          <a:p>
            <a:pPr lvl="1"/>
            <a:r>
              <a:rPr lang="en-US" dirty="0"/>
              <a:t>Maximum initial diameter of uncertainty region: 4m</a:t>
            </a:r>
          </a:p>
          <a:p>
            <a:pPr lvl="1"/>
            <a:r>
              <a:rPr lang="en-US" dirty="0"/>
              <a:t>Each object updates its location every 5 to 20 seconds</a:t>
            </a:r>
          </a:p>
          <a:p>
            <a:pPr lvl="1"/>
            <a:r>
              <a:rPr lang="en-US" dirty="0"/>
              <a:t>Future prediction interval: 10 seconds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F406E-E9DA-8C43-987C-76DEF701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F0BC400-7E08-994F-9474-3F68AE713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836400"/>
              </p:ext>
            </p:extLst>
          </p:nvPr>
        </p:nvGraphicFramePr>
        <p:xfrm>
          <a:off x="2657785" y="2240280"/>
          <a:ext cx="820146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530">
                  <a:extLst>
                    <a:ext uri="{9D8B030D-6E8A-4147-A177-3AD203B41FA5}">
                      <a16:colId xmlns:a16="http://schemas.microsoft.com/office/drawing/2014/main" val="139045371"/>
                    </a:ext>
                  </a:extLst>
                </a:gridCol>
                <a:gridCol w="2278565">
                  <a:extLst>
                    <a:ext uri="{9D8B030D-6E8A-4147-A177-3AD203B41FA5}">
                      <a16:colId xmlns:a16="http://schemas.microsoft.com/office/drawing/2014/main" val="3674262570"/>
                    </a:ext>
                  </a:extLst>
                </a:gridCol>
                <a:gridCol w="1810369">
                  <a:extLst>
                    <a:ext uri="{9D8B030D-6E8A-4147-A177-3AD203B41FA5}">
                      <a16:colId xmlns:a16="http://schemas.microsoft.com/office/drawing/2014/main" val="113733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Batch Processing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Query Update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34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with probability-based pruning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66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without probability-based pruning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771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995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521F-5C6D-126F-F87E-3A9D6586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 on Synthetic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F35CC-672C-63DD-1CEE-415722DBF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1652" y="1902619"/>
            <a:ext cx="4948696" cy="4114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CA7A4-1877-248A-E2C5-F60921A7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11</a:t>
            </a:fld>
            <a:endParaRPr lang="en-US"/>
          </a:p>
        </p:txBody>
      </p:sp>
      <p:sp>
        <p:nvSpPr>
          <p:cNvPr id="11" name="AutoShape 31">
            <a:extLst>
              <a:ext uri="{FF2B5EF4-FFF2-40B4-BE49-F238E27FC236}">
                <a16:creationId xmlns:a16="http://schemas.microsoft.com/office/drawing/2014/main" id="{F0E00A6B-3CA2-105B-6855-859B155F6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585" y="5217575"/>
            <a:ext cx="2485804" cy="799844"/>
          </a:xfrm>
          <a:prstGeom prst="wedgeRoundRectCallout">
            <a:avLst>
              <a:gd name="adj1" fmla="val 69753"/>
              <a:gd name="adj2" fmla="val 481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Varying the number of objects</a:t>
            </a:r>
          </a:p>
        </p:txBody>
      </p:sp>
      <p:sp>
        <p:nvSpPr>
          <p:cNvPr id="12" name="AutoShape 31">
            <a:extLst>
              <a:ext uri="{FF2B5EF4-FFF2-40B4-BE49-F238E27FC236}">
                <a16:creationId xmlns:a16="http://schemas.microsoft.com/office/drawing/2014/main" id="{EA81F142-2799-6044-800D-2EBE26E78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0348" y="2736274"/>
            <a:ext cx="3082262" cy="1462087"/>
          </a:xfrm>
          <a:prstGeom prst="wedgeRoundRectCallout">
            <a:avLst>
              <a:gd name="adj1" fmla="val -55316"/>
              <a:gd name="adj2" fmla="val 7165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Our batch processing algorithm is scalable and terminates &lt;1s for 30k objects</a:t>
            </a:r>
          </a:p>
        </p:txBody>
      </p:sp>
    </p:spTree>
    <p:extLst>
      <p:ext uri="{BB962C8B-B14F-4D97-AF65-F5344CB8AC3E}">
        <p14:creationId xmlns:p14="http://schemas.microsoft.com/office/powerpoint/2010/main" val="411008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49A0-D966-074C-89E7-DBA394E8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9DA7A-CD38-6845-A956-00F0F0DF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Dataset</a:t>
            </a:r>
          </a:p>
          <a:p>
            <a:pPr lvl="1"/>
            <a:r>
              <a:rPr lang="en-US" dirty="0"/>
              <a:t>A shopping mall in Hangzhou, China</a:t>
            </a:r>
          </a:p>
          <a:p>
            <a:pPr lvl="1"/>
            <a:r>
              <a:rPr lang="en-US" dirty="0"/>
              <a:t>977 partitions, 1613 doors</a:t>
            </a:r>
          </a:p>
          <a:p>
            <a:pPr lvl="1"/>
            <a:r>
              <a:rPr lang="en-US" dirty="0"/>
              <a:t>7-floor, each around 108m x 80m</a:t>
            </a:r>
          </a:p>
          <a:p>
            <a:pPr lvl="1"/>
            <a:r>
              <a:rPr lang="en-US" dirty="0"/>
              <a:t>680,368 positioning records from 4,412 objects, spanning 24 hours</a:t>
            </a:r>
          </a:p>
          <a:p>
            <a:pPr lvl="1"/>
            <a:r>
              <a:rPr lang="en-US" dirty="0"/>
              <a:t>Each object updates it location every 15 seconds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1FE85-0B01-EB4F-8889-9F7CCA5C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7C1C-38C4-904A-B5A2-5F4B99C2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 on Real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D48F0E-CDC0-6840-960A-7ECC62436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970" b="11565"/>
          <a:stretch/>
        </p:blipFill>
        <p:spPr>
          <a:xfrm>
            <a:off x="3413762" y="2173807"/>
            <a:ext cx="4751027" cy="4178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437FA-6C74-A249-BD77-A6233157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13</a:t>
            </a:fld>
            <a:endParaRPr lang="en-US"/>
          </a:p>
        </p:txBody>
      </p:sp>
      <p:sp>
        <p:nvSpPr>
          <p:cNvPr id="6" name="AutoShape 31">
            <a:extLst>
              <a:ext uri="{FF2B5EF4-FFF2-40B4-BE49-F238E27FC236}">
                <a16:creationId xmlns:a16="http://schemas.microsoft.com/office/drawing/2014/main" id="{D23DDD8E-1735-D34D-B32D-83D357EA4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61" y="5443794"/>
            <a:ext cx="2789256" cy="799844"/>
          </a:xfrm>
          <a:prstGeom prst="wedgeRoundRectCallout">
            <a:avLst>
              <a:gd name="adj1" fmla="val 73137"/>
              <a:gd name="adj2" fmla="val 1185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Varying the distance threshold (meter)</a:t>
            </a:r>
          </a:p>
        </p:txBody>
      </p:sp>
      <p:sp>
        <p:nvSpPr>
          <p:cNvPr id="7" name="AutoShape 31">
            <a:extLst>
              <a:ext uri="{FF2B5EF4-FFF2-40B4-BE49-F238E27FC236}">
                <a16:creationId xmlns:a16="http://schemas.microsoft.com/office/drawing/2014/main" id="{810B0892-1952-B546-8504-ABFA0A094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6737" y="2853454"/>
            <a:ext cx="3082262" cy="1102920"/>
          </a:xfrm>
          <a:prstGeom prst="wedgeRoundRectCallout">
            <a:avLst>
              <a:gd name="adj1" fmla="val -61421"/>
              <a:gd name="adj2" fmla="val 6080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Longer future prediction intervals incur a higher running time</a:t>
            </a:r>
          </a:p>
        </p:txBody>
      </p:sp>
      <p:sp>
        <p:nvSpPr>
          <p:cNvPr id="8" name="AutoShape 31">
            <a:extLst>
              <a:ext uri="{FF2B5EF4-FFF2-40B4-BE49-F238E27FC236}">
                <a16:creationId xmlns:a16="http://schemas.microsoft.com/office/drawing/2014/main" id="{9CF4291A-018F-6746-80AD-B378B0663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6737" y="4554102"/>
            <a:ext cx="3082262" cy="1462086"/>
          </a:xfrm>
          <a:prstGeom prst="wedgeRoundRectCallout">
            <a:avLst>
              <a:gd name="adj1" fmla="val -61638"/>
              <a:gd name="adj2" fmla="val -1978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In general, running times of all settings are insensitive to the distance threshold</a:t>
            </a:r>
          </a:p>
        </p:txBody>
      </p:sp>
      <p:sp>
        <p:nvSpPr>
          <p:cNvPr id="9" name="AutoShape 31">
            <a:extLst>
              <a:ext uri="{FF2B5EF4-FFF2-40B4-BE49-F238E27FC236}">
                <a16:creationId xmlns:a16="http://schemas.microsoft.com/office/drawing/2014/main" id="{2FD5A6A0-12D1-BC49-AF83-6F70428B8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37" y="2457177"/>
            <a:ext cx="2589303" cy="1185434"/>
          </a:xfrm>
          <a:prstGeom prst="wedgeRoundRectCallout">
            <a:avLst>
              <a:gd name="adj1" fmla="val 66485"/>
              <a:gd name="adj2" fmla="val -3841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b="1" dirty="0"/>
              <a:t>BP</a:t>
            </a:r>
            <a:r>
              <a:rPr lang="en-US" sz="2000" dirty="0"/>
              <a:t> with different length of future prediction intervals</a:t>
            </a:r>
          </a:p>
        </p:txBody>
      </p:sp>
    </p:spTree>
    <p:extLst>
      <p:ext uri="{BB962C8B-B14F-4D97-AF65-F5344CB8AC3E}">
        <p14:creationId xmlns:p14="http://schemas.microsoft.com/office/powerpoint/2010/main" val="251983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A85D-2413-7642-AC75-39F12991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18BA2-E387-6C44-ACD2-ABD4BFE8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86EB-2B8D-DB45-A58F-CA259DAA9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indoor social distance monitoring (SDM)</a:t>
            </a:r>
            <a:endParaRPr lang="en-DK" dirty="0"/>
          </a:p>
          <a:p>
            <a:pPr lvl="1"/>
            <a:r>
              <a:rPr lang="en-US" altLang="zh-TW" dirty="0"/>
              <a:t>Monitors and predicts the distances between object pairs</a:t>
            </a:r>
          </a:p>
          <a:p>
            <a:pPr lvl="1"/>
            <a:r>
              <a:rPr lang="en-US" altLang="zh-TW" dirty="0"/>
              <a:t>Finds those pairs that will be in close contact soon</a:t>
            </a:r>
          </a:p>
          <a:p>
            <a:r>
              <a:rPr lang="en-DK"/>
              <a:t>Developed </a:t>
            </a:r>
            <a:r>
              <a:rPr lang="en-US" dirty="0"/>
              <a:t>framework and algorithms to update the results</a:t>
            </a:r>
          </a:p>
          <a:p>
            <a:pPr lvl="1"/>
            <a:r>
              <a:rPr lang="en-US" dirty="0"/>
              <a:t>In an online setting</a:t>
            </a:r>
          </a:p>
          <a:p>
            <a:r>
              <a:rPr lang="en-DK"/>
              <a:t>Future Direction</a:t>
            </a:r>
            <a:r>
              <a:rPr lang="en-US" dirty="0"/>
              <a:t>s</a:t>
            </a:r>
            <a:endParaRPr lang="en-DK" dirty="0"/>
          </a:p>
          <a:p>
            <a:pPr lvl="1"/>
            <a:r>
              <a:rPr lang="en-US" dirty="0"/>
              <a:t>Derive a tailor-made distance threshold for each room</a:t>
            </a:r>
          </a:p>
          <a:p>
            <a:pPr lvl="1"/>
            <a:r>
              <a:rPr lang="en-US" dirty="0"/>
              <a:t>Extend the framework to provide alternative route suggestions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95388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Q &amp; A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Tx/>
              <a:buFont typeface="Wingdings" pitchFamily="2" charset="2"/>
              <a:buChar char="§"/>
            </a:pPr>
            <a:endParaRPr lang="en-US" altLang="zh-TW" dirty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B2505-FBFD-4F10-821A-812F778004E0}" type="slidenum">
              <a:rPr kumimoji="0" lang="zh-TW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294053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5CFD-581F-9E4A-BF43-71062F50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Introduction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A40CB-FDA4-4445-8704-E2FE6ED6A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Suppose I am visiting a museum...</a:t>
            </a:r>
          </a:p>
          <a:p>
            <a:r>
              <a:rPr lang="en-US" dirty="0"/>
              <a:t>However, I have to maintain </a:t>
            </a:r>
            <a:r>
              <a:rPr lang="en-US" b="1" dirty="0"/>
              <a:t>social distance </a:t>
            </a:r>
            <a:r>
              <a:rPr lang="en-US" dirty="0"/>
              <a:t>with others</a:t>
            </a:r>
            <a:endParaRPr lang="en-DK" dirty="0"/>
          </a:p>
          <a:p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F673E-3E6D-1F41-8C9B-20C61D6B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82898CB0-1155-2B44-ABFC-24845536A01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028" name="Picture 4" descr="8 Things Not to Miss at Hong Kong's new M+ Museum - Discovery">
            <a:extLst>
              <a:ext uri="{FF2B5EF4-FFF2-40B4-BE49-F238E27FC236}">
                <a16:creationId xmlns:a16="http://schemas.microsoft.com/office/drawing/2014/main" id="{617E3990-EBBD-D941-8B84-FBBDEF9A6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1" y="2188451"/>
            <a:ext cx="5080000" cy="321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31">
            <a:extLst>
              <a:ext uri="{FF2B5EF4-FFF2-40B4-BE49-F238E27FC236}">
                <a16:creationId xmlns:a16="http://schemas.microsoft.com/office/drawing/2014/main" id="{0AF14226-129F-D643-A126-CAF8120EF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95" y="4247068"/>
            <a:ext cx="3040280" cy="757964"/>
          </a:xfrm>
          <a:prstGeom prst="wedgeRoundRectCallout">
            <a:avLst>
              <a:gd name="adj1" fmla="val -1483"/>
              <a:gd name="adj2" fmla="val -9452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/>
              <a:t>keep at least 1-2 meters between people</a:t>
            </a:r>
            <a:endParaRPr lang="zh-TW" altLang="en-US" sz="2000" dirty="0"/>
          </a:p>
        </p:txBody>
      </p:sp>
      <p:sp>
        <p:nvSpPr>
          <p:cNvPr id="14" name="AutoShape 31">
            <a:extLst>
              <a:ext uri="{FF2B5EF4-FFF2-40B4-BE49-F238E27FC236}">
                <a16:creationId xmlns:a16="http://schemas.microsoft.com/office/drawing/2014/main" id="{08DE226D-854B-A44C-B433-1E38534CC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0783" y="4247068"/>
            <a:ext cx="2760110" cy="518323"/>
          </a:xfrm>
          <a:prstGeom prst="wedgeRoundRectCallout">
            <a:avLst>
              <a:gd name="adj1" fmla="val -56504"/>
              <a:gd name="adj2" fmla="val -227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/>
              <a:t>COVID-19 precaution</a:t>
            </a:r>
            <a:endParaRPr lang="zh-TW" altLang="en-US" sz="2000" dirty="0"/>
          </a:p>
        </p:txBody>
      </p:sp>
      <p:sp>
        <p:nvSpPr>
          <p:cNvPr id="13" name="AutoShape 31">
            <a:extLst>
              <a:ext uri="{FF2B5EF4-FFF2-40B4-BE49-F238E27FC236}">
                <a16:creationId xmlns:a16="http://schemas.microsoft.com/office/drawing/2014/main" id="{134087F0-C231-3446-A4BC-207D8A730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0783" y="4765391"/>
            <a:ext cx="2760110" cy="518323"/>
          </a:xfrm>
          <a:prstGeom prst="wedgeRoundRectCallout">
            <a:avLst>
              <a:gd name="adj1" fmla="val -62115"/>
              <a:gd name="adj2" fmla="val -5469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/>
              <a:t>Government policy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690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5CFD-581F-9E4A-BF43-71062F50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Introduction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F673E-3E6D-1F41-8C9B-20C61D6B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82898CB0-1155-2B44-ABFC-24845536A01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pSp>
        <p:nvGrpSpPr>
          <p:cNvPr id="6" name="群組 58">
            <a:extLst>
              <a:ext uri="{FF2B5EF4-FFF2-40B4-BE49-F238E27FC236}">
                <a16:creationId xmlns:a16="http://schemas.microsoft.com/office/drawing/2014/main" id="{AA486FAB-2EBF-AC4D-95A4-4FE103903373}"/>
              </a:ext>
            </a:extLst>
          </p:cNvPr>
          <p:cNvGrpSpPr/>
          <p:nvPr/>
        </p:nvGrpSpPr>
        <p:grpSpPr>
          <a:xfrm>
            <a:off x="1319511" y="4809443"/>
            <a:ext cx="514812" cy="1122136"/>
            <a:chOff x="2467628" y="3089539"/>
            <a:chExt cx="295290" cy="643644"/>
          </a:xfrm>
        </p:grpSpPr>
        <p:sp>
          <p:nvSpPr>
            <p:cNvPr id="7" name="Oval 29">
              <a:extLst>
                <a:ext uri="{FF2B5EF4-FFF2-40B4-BE49-F238E27FC236}">
                  <a16:creationId xmlns:a16="http://schemas.microsoft.com/office/drawing/2014/main" id="{D4A433C2-ACF6-E84A-9061-20DA25A76567}"/>
                </a:ext>
              </a:extLst>
            </p:cNvPr>
            <p:cNvSpPr/>
            <p:nvPr/>
          </p:nvSpPr>
          <p:spPr>
            <a:xfrm>
              <a:off x="2473358" y="308953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直線接點 60">
              <a:extLst>
                <a:ext uri="{FF2B5EF4-FFF2-40B4-BE49-F238E27FC236}">
                  <a16:creationId xmlns:a16="http://schemas.microsoft.com/office/drawing/2014/main" id="{48BB4398-14C3-E04C-9F4A-4052EF8C6C69}"/>
                </a:ext>
              </a:extLst>
            </p:cNvPr>
            <p:cNvCxnSpPr>
              <a:stCxn id="7" idx="4"/>
            </p:cNvCxnSpPr>
            <p:nvPr/>
          </p:nvCxnSpPr>
          <p:spPr>
            <a:xfrm>
              <a:off x="2610518" y="3363859"/>
              <a:ext cx="0" cy="2001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61">
              <a:extLst>
                <a:ext uri="{FF2B5EF4-FFF2-40B4-BE49-F238E27FC236}">
                  <a16:creationId xmlns:a16="http://schemas.microsoft.com/office/drawing/2014/main" id="{877B7576-1E77-A64D-A5C4-E345847688F0}"/>
                </a:ext>
              </a:extLst>
            </p:cNvPr>
            <p:cNvCxnSpPr/>
            <p:nvPr/>
          </p:nvCxnSpPr>
          <p:spPr>
            <a:xfrm flipH="1">
              <a:off x="2467628" y="3401065"/>
              <a:ext cx="142890" cy="846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接點 62">
              <a:extLst>
                <a:ext uri="{FF2B5EF4-FFF2-40B4-BE49-F238E27FC236}">
                  <a16:creationId xmlns:a16="http://schemas.microsoft.com/office/drawing/2014/main" id="{ED982248-50D6-264F-91E2-A1CF71E2B003}"/>
                </a:ext>
              </a:extLst>
            </p:cNvPr>
            <p:cNvCxnSpPr/>
            <p:nvPr/>
          </p:nvCxnSpPr>
          <p:spPr>
            <a:xfrm flipH="1">
              <a:off x="2467628" y="3563977"/>
              <a:ext cx="137160" cy="169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接點 63">
              <a:extLst>
                <a:ext uri="{FF2B5EF4-FFF2-40B4-BE49-F238E27FC236}">
                  <a16:creationId xmlns:a16="http://schemas.microsoft.com/office/drawing/2014/main" id="{AEBD715B-9195-184E-A3DA-2B1364E2A1B5}"/>
                </a:ext>
              </a:extLst>
            </p:cNvPr>
            <p:cNvCxnSpPr/>
            <p:nvPr/>
          </p:nvCxnSpPr>
          <p:spPr>
            <a:xfrm>
              <a:off x="2625758" y="3553465"/>
              <a:ext cx="137160" cy="169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64">
              <a:extLst>
                <a:ext uri="{FF2B5EF4-FFF2-40B4-BE49-F238E27FC236}">
                  <a16:creationId xmlns:a16="http://schemas.microsoft.com/office/drawing/2014/main" id="{E7EB48DA-257D-3F4E-A8A8-6E178DACD00C}"/>
                </a:ext>
              </a:extLst>
            </p:cNvPr>
            <p:cNvCxnSpPr/>
            <p:nvPr/>
          </p:nvCxnSpPr>
          <p:spPr>
            <a:xfrm>
              <a:off x="2615141" y="3418620"/>
              <a:ext cx="132537" cy="45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64FEC0C-28B9-B244-93B3-F4E0BF5D5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676" y="2163495"/>
            <a:ext cx="6117625" cy="3819634"/>
          </a:xfrm>
          <a:prstGeom prst="rect">
            <a:avLst/>
          </a:prstGeom>
        </p:spPr>
      </p:pic>
      <p:pic>
        <p:nvPicPr>
          <p:cNvPr id="18" name="图形 2" descr="智能手机 纯色填充">
            <a:extLst>
              <a:ext uri="{FF2B5EF4-FFF2-40B4-BE49-F238E27FC236}">
                <a16:creationId xmlns:a16="http://schemas.microsoft.com/office/drawing/2014/main" id="{96BE3A22-8007-8149-8987-D808291FF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807752" y="4863615"/>
            <a:ext cx="981067" cy="754642"/>
          </a:xfrm>
          <a:prstGeom prst="rect">
            <a:avLst/>
          </a:prstGeom>
        </p:spPr>
      </p:pic>
      <p:sp>
        <p:nvSpPr>
          <p:cNvPr id="19" name="AutoShape 31">
            <a:extLst>
              <a:ext uri="{FF2B5EF4-FFF2-40B4-BE49-F238E27FC236}">
                <a16:creationId xmlns:a16="http://schemas.microsoft.com/office/drawing/2014/main" id="{25BFF6B2-2EFA-844F-A141-5564C51AB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585" y="3429000"/>
            <a:ext cx="3979950" cy="1093303"/>
          </a:xfrm>
          <a:prstGeom prst="wedgeRoundRectCallout">
            <a:avLst>
              <a:gd name="adj1" fmla="val -29246"/>
              <a:gd name="adj2" fmla="val 7572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b="1" dirty="0"/>
              <a:t>social distance monitoring</a:t>
            </a:r>
            <a:r>
              <a:rPr lang="en-US" altLang="zh-TW" sz="2000" dirty="0"/>
              <a:t> is integrated into the guide app of the museum</a:t>
            </a:r>
            <a:endParaRPr lang="zh-TW" altLang="en-US" sz="20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D0157E1-799A-1C49-839C-86A3413C46BB}"/>
              </a:ext>
            </a:extLst>
          </p:cNvPr>
          <p:cNvSpPr>
            <a:spLocks noChangeAspect="1"/>
          </p:cNvSpPr>
          <p:nvPr/>
        </p:nvSpPr>
        <p:spPr>
          <a:xfrm flipH="1">
            <a:off x="6105502" y="4675229"/>
            <a:ext cx="188386" cy="188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2F440C-7E3F-FF4C-BE82-88A43B3ACB97}"/>
              </a:ext>
            </a:extLst>
          </p:cNvPr>
          <p:cNvSpPr>
            <a:spLocks noChangeAspect="1"/>
          </p:cNvSpPr>
          <p:nvPr/>
        </p:nvSpPr>
        <p:spPr>
          <a:xfrm flipH="1">
            <a:off x="6977127" y="3391110"/>
            <a:ext cx="188386" cy="1883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DAB2603-68F5-9341-B975-4D2D3658358C}"/>
              </a:ext>
            </a:extLst>
          </p:cNvPr>
          <p:cNvSpPr>
            <a:spLocks noChangeAspect="1"/>
          </p:cNvSpPr>
          <p:nvPr/>
        </p:nvSpPr>
        <p:spPr>
          <a:xfrm flipH="1">
            <a:off x="6788741" y="5486434"/>
            <a:ext cx="188386" cy="1883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F1FAE3-5E27-B342-A445-7E3AD84E266D}"/>
              </a:ext>
            </a:extLst>
          </p:cNvPr>
          <p:cNvSpPr>
            <a:spLocks noChangeAspect="1"/>
          </p:cNvSpPr>
          <p:nvPr/>
        </p:nvSpPr>
        <p:spPr>
          <a:xfrm flipH="1">
            <a:off x="7524202" y="5669517"/>
            <a:ext cx="188386" cy="1883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AB06E61-D106-DB4F-B2B4-3771B3CA4525}"/>
              </a:ext>
            </a:extLst>
          </p:cNvPr>
          <p:cNvSpPr>
            <a:spLocks noChangeAspect="1"/>
          </p:cNvSpPr>
          <p:nvPr/>
        </p:nvSpPr>
        <p:spPr>
          <a:xfrm flipH="1">
            <a:off x="10339576" y="4824450"/>
            <a:ext cx="188386" cy="1883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CA844B-8953-CF45-B4BC-930A4F91A20D}"/>
              </a:ext>
            </a:extLst>
          </p:cNvPr>
          <p:cNvSpPr>
            <a:spLocks noChangeAspect="1"/>
          </p:cNvSpPr>
          <p:nvPr/>
        </p:nvSpPr>
        <p:spPr>
          <a:xfrm flipH="1">
            <a:off x="9702960" y="5500059"/>
            <a:ext cx="188386" cy="1883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E9D2D0-7EB5-7E4D-AFCE-D88B91025D8F}"/>
              </a:ext>
            </a:extLst>
          </p:cNvPr>
          <p:cNvSpPr>
            <a:spLocks noChangeAspect="1"/>
          </p:cNvSpPr>
          <p:nvPr/>
        </p:nvSpPr>
        <p:spPr>
          <a:xfrm flipH="1">
            <a:off x="9797153" y="3296917"/>
            <a:ext cx="188386" cy="1883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AutoShape 31">
            <a:extLst>
              <a:ext uri="{FF2B5EF4-FFF2-40B4-BE49-F238E27FC236}">
                <a16:creationId xmlns:a16="http://schemas.microsoft.com/office/drawing/2014/main" id="{AEF9D386-8795-FE46-929A-B53D08E53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585" y="2163495"/>
            <a:ext cx="3979950" cy="1133422"/>
          </a:xfrm>
          <a:prstGeom prst="wedgeRoundRectCallout">
            <a:avLst>
              <a:gd name="adj1" fmla="val -23825"/>
              <a:gd name="adj2" fmla="val 5601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/>
              <a:t>help me (and other visitors) to maintain proper social distancing while visiting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84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6D9E-3F39-B448-8B28-CB842889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D9836-EB57-A840-A859-10F5CD73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4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FA3B4-D03F-3E4B-9E99-E0BF0E05B8A7}"/>
              </a:ext>
            </a:extLst>
          </p:cNvPr>
          <p:cNvGrpSpPr/>
          <p:nvPr/>
        </p:nvGrpSpPr>
        <p:grpSpPr>
          <a:xfrm>
            <a:off x="2403995" y="2145260"/>
            <a:ext cx="7499862" cy="3667215"/>
            <a:chOff x="2403995" y="2145260"/>
            <a:chExt cx="7499862" cy="36672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22DE4E-8C6F-914F-9825-AEB9C634EDCA}"/>
                </a:ext>
              </a:extLst>
            </p:cNvPr>
            <p:cNvSpPr/>
            <p:nvPr/>
          </p:nvSpPr>
          <p:spPr>
            <a:xfrm>
              <a:off x="2558704" y="2226947"/>
              <a:ext cx="1412823" cy="206650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460692-327D-C446-AAD5-37017A78404D}"/>
                </a:ext>
              </a:extLst>
            </p:cNvPr>
            <p:cNvSpPr/>
            <p:nvPr/>
          </p:nvSpPr>
          <p:spPr>
            <a:xfrm>
              <a:off x="2558705" y="4293450"/>
              <a:ext cx="1409840" cy="141121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C7F3B0D-249A-6A40-A251-8EC2C986033D}"/>
                </a:ext>
              </a:extLst>
            </p:cNvPr>
            <p:cNvSpPr/>
            <p:nvPr/>
          </p:nvSpPr>
          <p:spPr>
            <a:xfrm>
              <a:off x="7355806" y="2224794"/>
              <a:ext cx="2355478" cy="2438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F231A0-270F-8E4A-9A35-2132CBBA860F}"/>
                </a:ext>
              </a:extLst>
            </p:cNvPr>
            <p:cNvSpPr/>
            <p:nvPr/>
          </p:nvSpPr>
          <p:spPr>
            <a:xfrm>
              <a:off x="3975867" y="2226947"/>
              <a:ext cx="5735417" cy="3477718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B518D6-2D16-724A-9926-ECABF355C4FA}"/>
                </a:ext>
              </a:extLst>
            </p:cNvPr>
            <p:cNvSpPr txBox="1"/>
            <p:nvPr/>
          </p:nvSpPr>
          <p:spPr>
            <a:xfrm>
              <a:off x="2403995" y="5314299"/>
              <a:ext cx="691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7E997D-79C1-4A4A-B441-4F1F02F1E759}"/>
                </a:ext>
              </a:extLst>
            </p:cNvPr>
            <p:cNvSpPr txBox="1"/>
            <p:nvPr/>
          </p:nvSpPr>
          <p:spPr>
            <a:xfrm>
              <a:off x="2579656" y="2249248"/>
              <a:ext cx="456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26BD3E-B29C-7548-9EFE-BFA28DC727D5}"/>
                </a:ext>
              </a:extLst>
            </p:cNvPr>
            <p:cNvSpPr txBox="1"/>
            <p:nvPr/>
          </p:nvSpPr>
          <p:spPr>
            <a:xfrm>
              <a:off x="5877003" y="5254652"/>
              <a:ext cx="691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790B53-281F-274C-A451-5AFDB1EC7777}"/>
                </a:ext>
              </a:extLst>
            </p:cNvPr>
            <p:cNvSpPr txBox="1"/>
            <p:nvPr/>
          </p:nvSpPr>
          <p:spPr>
            <a:xfrm>
              <a:off x="3230278" y="3126177"/>
              <a:ext cx="691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i="1" dirty="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  <a:r>
                <a:rPr lang="en-US" altLang="zh-TW" sz="2400" baseline="-25000" dirty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lang="en-US" sz="24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AF3B56-0C45-FF42-BB48-70C2F5C03830}"/>
                </a:ext>
              </a:extLst>
            </p:cNvPr>
            <p:cNvSpPr txBox="1"/>
            <p:nvPr/>
          </p:nvSpPr>
          <p:spPr>
            <a:xfrm>
              <a:off x="2648865" y="4338039"/>
              <a:ext cx="387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4C2150-C56B-2340-8F5C-CBB33CBB4D13}"/>
                </a:ext>
              </a:extLst>
            </p:cNvPr>
            <p:cNvSpPr txBox="1"/>
            <p:nvPr/>
          </p:nvSpPr>
          <p:spPr>
            <a:xfrm>
              <a:off x="3551741" y="4423214"/>
              <a:ext cx="387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25B2473-0794-B646-86E0-3527CFFF16B6}"/>
                </a:ext>
              </a:extLst>
            </p:cNvPr>
            <p:cNvSpPr txBox="1"/>
            <p:nvPr/>
          </p:nvSpPr>
          <p:spPr>
            <a:xfrm>
              <a:off x="5551282" y="5251683"/>
              <a:ext cx="413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F4BE0F8-CF24-DB48-824C-1FB5A7F41988}"/>
                </a:ext>
              </a:extLst>
            </p:cNvPr>
            <p:cNvSpPr/>
            <p:nvPr/>
          </p:nvSpPr>
          <p:spPr>
            <a:xfrm>
              <a:off x="6447811" y="4672839"/>
              <a:ext cx="3263474" cy="103182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73CBAC-AB91-D44C-A9CF-33C07591FEF0}"/>
                </a:ext>
              </a:extLst>
            </p:cNvPr>
            <p:cNvSpPr txBox="1"/>
            <p:nvPr/>
          </p:nvSpPr>
          <p:spPr>
            <a:xfrm>
              <a:off x="4930511" y="3494734"/>
              <a:ext cx="526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i="1" dirty="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  <a:r>
                <a:rPr lang="en-US" altLang="zh-TW" sz="2400" baseline="-25000" dirty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lang="en-US" sz="24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F1A8A67-03A3-8D4E-AA56-842275FDDB3E}"/>
                </a:ext>
              </a:extLst>
            </p:cNvPr>
            <p:cNvSpPr txBox="1"/>
            <p:nvPr/>
          </p:nvSpPr>
          <p:spPr>
            <a:xfrm>
              <a:off x="6648942" y="4213814"/>
              <a:ext cx="499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5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6C7E78-BF66-1940-92C9-62009CE97E15}"/>
                </a:ext>
              </a:extLst>
            </p:cNvPr>
            <p:cNvSpPr txBox="1"/>
            <p:nvPr/>
          </p:nvSpPr>
          <p:spPr>
            <a:xfrm>
              <a:off x="6487806" y="5204572"/>
              <a:ext cx="47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5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023C1CB-BC02-9F4F-97B4-B75AD5277C01}"/>
                </a:ext>
              </a:extLst>
            </p:cNvPr>
            <p:cNvSpPr txBox="1"/>
            <p:nvPr/>
          </p:nvSpPr>
          <p:spPr>
            <a:xfrm>
              <a:off x="9211977" y="2145260"/>
              <a:ext cx="691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4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4602DE-513A-7D4A-B681-3FE1CBB0E116}"/>
                </a:ext>
              </a:extLst>
            </p:cNvPr>
            <p:cNvSpPr txBox="1"/>
            <p:nvPr/>
          </p:nvSpPr>
          <p:spPr>
            <a:xfrm>
              <a:off x="7061536" y="359854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DK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882AC1B-A601-6249-9CC0-C4A7487E3288}"/>
                </a:ext>
              </a:extLst>
            </p:cNvPr>
            <p:cNvSpPr/>
            <p:nvPr/>
          </p:nvSpPr>
          <p:spPr>
            <a:xfrm>
              <a:off x="7865176" y="3780897"/>
              <a:ext cx="163780" cy="163779"/>
            </a:xfrm>
            <a:prstGeom prst="ellipse">
              <a:avLst/>
            </a:prstGeom>
            <a:solidFill>
              <a:schemeClr val="tx1"/>
            </a:solidFill>
            <a:ln w="1905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41A9AB-DFDB-C345-B9C5-B21F5D775A38}"/>
                </a:ext>
              </a:extLst>
            </p:cNvPr>
            <p:cNvSpPr txBox="1"/>
            <p:nvPr/>
          </p:nvSpPr>
          <p:spPr>
            <a:xfrm>
              <a:off x="7832832" y="3796956"/>
              <a:ext cx="551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i="1" dirty="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  <a:r>
                <a:rPr lang="en-US" altLang="zh-TW" sz="2400" baseline="-25000" dirty="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endParaRPr lang="en-US" sz="24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366358-C102-ED46-A560-B84FA475BE20}"/>
                </a:ext>
              </a:extLst>
            </p:cNvPr>
            <p:cNvSpPr txBox="1"/>
            <p:nvPr/>
          </p:nvSpPr>
          <p:spPr>
            <a:xfrm>
              <a:off x="7266571" y="4171740"/>
              <a:ext cx="484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4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4C18555-88ED-2B46-8223-FF860CB1EA24}"/>
                </a:ext>
              </a:extLst>
            </p:cNvPr>
            <p:cNvSpPr/>
            <p:nvPr/>
          </p:nvSpPr>
          <p:spPr>
            <a:xfrm>
              <a:off x="2661035" y="4228437"/>
              <a:ext cx="190982" cy="190982"/>
            </a:xfrm>
            <a:prstGeom prst="ellipse">
              <a:avLst/>
            </a:prstGeom>
            <a:solidFill>
              <a:schemeClr val="bg1"/>
            </a:solidFill>
            <a:ln w="1270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5832BD0-822C-1B45-9FEC-1FA7085678D4}"/>
                </a:ext>
              </a:extLst>
            </p:cNvPr>
            <p:cNvCxnSpPr>
              <a:cxnSpLocks/>
            </p:cNvCxnSpPr>
            <p:nvPr/>
          </p:nvCxnSpPr>
          <p:spPr>
            <a:xfrm>
              <a:off x="3968544" y="2226947"/>
              <a:ext cx="0" cy="347771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47DDDF4-55F6-0C46-A543-5425E85D4CD6}"/>
                </a:ext>
              </a:extLst>
            </p:cNvPr>
            <p:cNvSpPr/>
            <p:nvPr/>
          </p:nvSpPr>
          <p:spPr>
            <a:xfrm>
              <a:off x="3875708" y="4582268"/>
              <a:ext cx="190982" cy="190982"/>
            </a:xfrm>
            <a:prstGeom prst="ellipse">
              <a:avLst/>
            </a:prstGeom>
            <a:solidFill>
              <a:schemeClr val="bg1"/>
            </a:solidFill>
            <a:ln w="1270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8460623-E0FB-584E-8FF1-3844116A7C2A}"/>
                </a:ext>
              </a:extLst>
            </p:cNvPr>
            <p:cNvSpPr/>
            <p:nvPr/>
          </p:nvSpPr>
          <p:spPr>
            <a:xfrm>
              <a:off x="5686021" y="5621493"/>
              <a:ext cx="190982" cy="190982"/>
            </a:xfrm>
            <a:prstGeom prst="ellipse">
              <a:avLst/>
            </a:prstGeom>
            <a:solidFill>
              <a:schemeClr val="bg1"/>
            </a:solidFill>
            <a:ln w="1270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C4039A-647A-F14F-99F7-E9279E168051}"/>
                </a:ext>
              </a:extLst>
            </p:cNvPr>
            <p:cNvSpPr txBox="1"/>
            <p:nvPr/>
          </p:nvSpPr>
          <p:spPr>
            <a:xfrm>
              <a:off x="3337087" y="5148824"/>
              <a:ext cx="551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i="1" dirty="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  <a:r>
                <a:rPr lang="en-US" altLang="zh-TW" sz="2400" baseline="-25000" dirty="0">
                  <a:latin typeface="Times New Roman" charset="0"/>
                  <a:ea typeface="Times New Roman" charset="0"/>
                  <a:cs typeface="Times New Roman" charset="0"/>
                </a:rPr>
                <a:t>5</a:t>
              </a:r>
              <a:endParaRPr lang="en-US" sz="24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A219E2-8F98-1942-A19F-D837685D04B3}"/>
                </a:ext>
              </a:extLst>
            </p:cNvPr>
            <p:cNvSpPr txBox="1"/>
            <p:nvPr/>
          </p:nvSpPr>
          <p:spPr>
            <a:xfrm>
              <a:off x="8174046" y="4810354"/>
              <a:ext cx="551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i="1" dirty="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  <a:r>
                <a:rPr lang="en-US" altLang="zh-TW" sz="2400" baseline="-25000" dirty="0">
                  <a:latin typeface="Times New Roman" charset="0"/>
                  <a:ea typeface="Times New Roman" charset="0"/>
                  <a:cs typeface="Times New Roman" charset="0"/>
                </a:rPr>
                <a:t>6</a:t>
              </a:r>
              <a:endParaRPr lang="en-US" sz="24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A3AF4C-6543-0540-85F3-CB5E134F2263}"/>
                </a:ext>
              </a:extLst>
            </p:cNvPr>
            <p:cNvSpPr txBox="1"/>
            <p:nvPr/>
          </p:nvSpPr>
          <p:spPr>
            <a:xfrm>
              <a:off x="9006747" y="2551693"/>
              <a:ext cx="551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i="1" dirty="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  <a:r>
                <a:rPr lang="en-US" altLang="zh-TW" sz="2400" baseline="-25000" dirty="0">
                  <a:latin typeface="Times New Roman" charset="0"/>
                  <a:ea typeface="Times New Roman" charset="0"/>
                  <a:cs typeface="Times New Roman" charset="0"/>
                </a:rPr>
                <a:t>4</a:t>
              </a:r>
              <a:endParaRPr lang="en-US" sz="24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8C9CDB2-8CA3-1F43-86CE-595FBF2E4196}"/>
                </a:ext>
              </a:extLst>
            </p:cNvPr>
            <p:cNvCxnSpPr>
              <a:cxnSpLocks/>
            </p:cNvCxnSpPr>
            <p:nvPr/>
          </p:nvCxnSpPr>
          <p:spPr>
            <a:xfrm>
              <a:off x="7347714" y="2226947"/>
              <a:ext cx="6287" cy="244543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170033E-8580-FA42-8BCD-15312444FBAE}"/>
                </a:ext>
              </a:extLst>
            </p:cNvPr>
            <p:cNvSpPr/>
            <p:nvPr/>
          </p:nvSpPr>
          <p:spPr>
            <a:xfrm>
              <a:off x="7259351" y="3965806"/>
              <a:ext cx="190982" cy="190982"/>
            </a:xfrm>
            <a:prstGeom prst="ellipse">
              <a:avLst/>
            </a:prstGeom>
            <a:solidFill>
              <a:schemeClr val="bg1"/>
            </a:solidFill>
            <a:ln w="1270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2F31B55-76FF-154B-849F-56A9729320EC}"/>
                </a:ext>
              </a:extLst>
            </p:cNvPr>
            <p:cNvCxnSpPr>
              <a:cxnSpLocks/>
            </p:cNvCxnSpPr>
            <p:nvPr/>
          </p:nvCxnSpPr>
          <p:spPr>
            <a:xfrm>
              <a:off x="6715318" y="4670590"/>
              <a:ext cx="6434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7791751-4B63-7245-A866-99AA3832DE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3502" y="5704665"/>
              <a:ext cx="26949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438322A-6C0B-7A48-BCEC-D866901B32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7810" y="4672816"/>
              <a:ext cx="26949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0E64400-580B-CF49-BCF6-DBF6C3AC8467}"/>
                </a:ext>
              </a:extLst>
            </p:cNvPr>
            <p:cNvSpPr/>
            <p:nvPr/>
          </p:nvSpPr>
          <p:spPr>
            <a:xfrm>
              <a:off x="6918094" y="4575099"/>
              <a:ext cx="190982" cy="190982"/>
            </a:xfrm>
            <a:prstGeom prst="ellipse">
              <a:avLst/>
            </a:prstGeom>
            <a:solidFill>
              <a:schemeClr val="bg1"/>
            </a:solidFill>
            <a:ln w="1270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052A0E4-5127-324B-A159-84F8CFA73A60}"/>
                </a:ext>
              </a:extLst>
            </p:cNvPr>
            <p:cNvCxnSpPr>
              <a:cxnSpLocks/>
            </p:cNvCxnSpPr>
            <p:nvPr/>
          </p:nvCxnSpPr>
          <p:spPr>
            <a:xfrm>
              <a:off x="8919379" y="4663194"/>
              <a:ext cx="0" cy="104544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B063238-53A6-894E-AE30-62A17D334A2C}"/>
                </a:ext>
              </a:extLst>
            </p:cNvPr>
            <p:cNvSpPr txBox="1"/>
            <p:nvPr/>
          </p:nvSpPr>
          <p:spPr>
            <a:xfrm>
              <a:off x="9208418" y="4764019"/>
              <a:ext cx="47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6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C4769A7-AF78-194C-9791-7B3CC5CAF52C}"/>
                </a:ext>
              </a:extLst>
            </p:cNvPr>
            <p:cNvSpPr txBox="1"/>
            <p:nvPr/>
          </p:nvSpPr>
          <p:spPr>
            <a:xfrm>
              <a:off x="8930374" y="5309552"/>
              <a:ext cx="484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6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E2D093A-FA46-4B4B-AF90-79FDE31879EF}"/>
                </a:ext>
              </a:extLst>
            </p:cNvPr>
            <p:cNvSpPr/>
            <p:nvPr/>
          </p:nvSpPr>
          <p:spPr>
            <a:xfrm>
              <a:off x="8829871" y="5272019"/>
              <a:ext cx="190982" cy="190982"/>
            </a:xfrm>
            <a:prstGeom prst="ellipse">
              <a:avLst/>
            </a:prstGeom>
            <a:solidFill>
              <a:schemeClr val="bg1"/>
            </a:solidFill>
            <a:ln w="1270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9E79FB3-2B53-444B-82A6-719B73EC93D1}"/>
                </a:ext>
              </a:extLst>
            </p:cNvPr>
            <p:cNvSpPr/>
            <p:nvPr/>
          </p:nvSpPr>
          <p:spPr>
            <a:xfrm>
              <a:off x="9100786" y="2531818"/>
              <a:ext cx="163780" cy="163779"/>
            </a:xfrm>
            <a:prstGeom prst="ellipse">
              <a:avLst/>
            </a:prstGeom>
            <a:solidFill>
              <a:schemeClr val="tx1"/>
            </a:solidFill>
            <a:ln w="1905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1417994-581B-E244-B186-10E171D0E29F}"/>
                </a:ext>
              </a:extLst>
            </p:cNvPr>
            <p:cNvSpPr/>
            <p:nvPr/>
          </p:nvSpPr>
          <p:spPr>
            <a:xfrm>
              <a:off x="8675312" y="5092675"/>
              <a:ext cx="163780" cy="163779"/>
            </a:xfrm>
            <a:prstGeom prst="ellipse">
              <a:avLst/>
            </a:prstGeom>
            <a:solidFill>
              <a:schemeClr val="tx1"/>
            </a:solidFill>
            <a:ln w="1905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06B4616-A170-2045-A701-FA56313EAE46}"/>
                </a:ext>
              </a:extLst>
            </p:cNvPr>
            <p:cNvSpPr/>
            <p:nvPr/>
          </p:nvSpPr>
          <p:spPr>
            <a:xfrm>
              <a:off x="5226320" y="3530968"/>
              <a:ext cx="163780" cy="163779"/>
            </a:xfrm>
            <a:prstGeom prst="ellipse">
              <a:avLst/>
            </a:prstGeom>
            <a:solidFill>
              <a:schemeClr val="tx1"/>
            </a:solidFill>
            <a:ln w="1905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F4F59F1-9C0F-8349-A1D8-3FC1D1FBE545}"/>
                </a:ext>
              </a:extLst>
            </p:cNvPr>
            <p:cNvSpPr/>
            <p:nvPr/>
          </p:nvSpPr>
          <p:spPr>
            <a:xfrm>
              <a:off x="3641445" y="3183868"/>
              <a:ext cx="163780" cy="163779"/>
            </a:xfrm>
            <a:prstGeom prst="ellipse">
              <a:avLst/>
            </a:prstGeom>
            <a:solidFill>
              <a:schemeClr val="tx1"/>
            </a:solidFill>
            <a:ln w="1905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F693093-275C-2B4D-B0A7-73000103F1B3}"/>
                </a:ext>
              </a:extLst>
            </p:cNvPr>
            <p:cNvSpPr/>
            <p:nvPr/>
          </p:nvSpPr>
          <p:spPr>
            <a:xfrm>
              <a:off x="3641445" y="5184608"/>
              <a:ext cx="163780" cy="163779"/>
            </a:xfrm>
            <a:prstGeom prst="ellipse">
              <a:avLst/>
            </a:prstGeom>
            <a:solidFill>
              <a:schemeClr val="tx1"/>
            </a:solidFill>
            <a:ln w="1905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58" name="Rectangle 37">
            <a:extLst>
              <a:ext uri="{FF2B5EF4-FFF2-40B4-BE49-F238E27FC236}">
                <a16:creationId xmlns:a16="http://schemas.microsoft.com/office/drawing/2014/main" id="{B0596F51-ECE1-CC49-8183-428F7F236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822" y="1740242"/>
            <a:ext cx="6425076" cy="46166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/>
              <a:t>Setting</a:t>
            </a:r>
            <a:r>
              <a:rPr lang="en-US" sz="2400" dirty="0"/>
              <a:t>: Moving objects in an indoor space</a:t>
            </a:r>
          </a:p>
        </p:txBody>
      </p:sp>
      <p:sp>
        <p:nvSpPr>
          <p:cNvPr id="61" name="AutoShape 31">
            <a:extLst>
              <a:ext uri="{FF2B5EF4-FFF2-40B4-BE49-F238E27FC236}">
                <a16:creationId xmlns:a16="http://schemas.microsoft.com/office/drawing/2014/main" id="{B5FD5A39-F225-454E-8BD5-D34A99C09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5897" y="1150153"/>
            <a:ext cx="4372753" cy="549306"/>
          </a:xfrm>
          <a:prstGeom prst="wedgeRoundRectCallout">
            <a:avLst>
              <a:gd name="adj1" fmla="val -56114"/>
              <a:gd name="adj2" fmla="val 5117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e.g., visitors in the gallery / museum</a:t>
            </a:r>
          </a:p>
        </p:txBody>
      </p:sp>
      <p:sp>
        <p:nvSpPr>
          <p:cNvPr id="62" name="Rectangle 37">
            <a:extLst>
              <a:ext uri="{FF2B5EF4-FFF2-40B4-BE49-F238E27FC236}">
                <a16:creationId xmlns:a16="http://schemas.microsoft.com/office/drawing/2014/main" id="{90C01CCB-EDE1-A946-9589-D6DDCB090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478" y="2190876"/>
            <a:ext cx="6410419" cy="120032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/>
              <a:t>Social Distance Monitoring Problem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dirty="0"/>
              <a:t>We want to </a:t>
            </a:r>
            <a:r>
              <a:rPr lang="en-US" sz="2400" i="1" dirty="0"/>
              <a:t>continuously</a:t>
            </a:r>
            <a:r>
              <a:rPr lang="en-US" sz="2400" dirty="0"/>
              <a:t> find all object pairs that are likely to contact in a near future</a:t>
            </a:r>
          </a:p>
        </p:txBody>
      </p:sp>
      <p:sp>
        <p:nvSpPr>
          <p:cNvPr id="54" name="AutoShape 31">
            <a:extLst>
              <a:ext uri="{FF2B5EF4-FFF2-40B4-BE49-F238E27FC236}">
                <a16:creationId xmlns:a16="http://schemas.microsoft.com/office/drawing/2014/main" id="{1542A16E-6882-7E47-982F-ED6CCCDB9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513" y="3628783"/>
            <a:ext cx="4691939" cy="807364"/>
          </a:xfrm>
          <a:prstGeom prst="wedgeRoundRectCallout">
            <a:avLst>
              <a:gd name="adj1" fmla="val -60460"/>
              <a:gd name="adj2" fmla="val -7639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A pre-defined future prediction interval </a:t>
            </a:r>
            <a:br>
              <a:rPr lang="en-US" sz="2000" dirty="0"/>
            </a:br>
            <a:r>
              <a:rPr lang="en-US" sz="2000" dirty="0"/>
              <a:t>e.g., 10 seconds</a:t>
            </a:r>
          </a:p>
        </p:txBody>
      </p:sp>
      <p:sp>
        <p:nvSpPr>
          <p:cNvPr id="55" name="AutoShape 31">
            <a:extLst>
              <a:ext uri="{FF2B5EF4-FFF2-40B4-BE49-F238E27FC236}">
                <a16:creationId xmlns:a16="http://schemas.microsoft.com/office/drawing/2014/main" id="{20874CC8-B67D-8E45-9CCB-B905F0C6A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5897" y="1712746"/>
            <a:ext cx="4134500" cy="526153"/>
          </a:xfrm>
          <a:prstGeom prst="wedgeRoundRectCallout">
            <a:avLst>
              <a:gd name="adj1" fmla="val -55060"/>
              <a:gd name="adj2" fmla="val 1885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e.g., staff in quarantine hotel</a:t>
            </a:r>
          </a:p>
        </p:txBody>
      </p:sp>
      <p:sp>
        <p:nvSpPr>
          <p:cNvPr id="56" name="Rectangle 37">
            <a:extLst>
              <a:ext uri="{FF2B5EF4-FFF2-40B4-BE49-F238E27FC236}">
                <a16:creationId xmlns:a16="http://schemas.microsoft.com/office/drawing/2014/main" id="{66B07A78-3D52-4E44-B778-55FFBFDF2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910" y="4510282"/>
            <a:ext cx="10415791" cy="120032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/>
              <a:t>Applications</a:t>
            </a:r>
            <a:r>
              <a:rPr lang="en-US" sz="2400" dirty="0"/>
              <a:t>: </a:t>
            </a:r>
          </a:p>
          <a:p>
            <a:pPr marL="342900" indent="-342900">
              <a:buAutoNum type="arabicPeriod"/>
            </a:pPr>
            <a:r>
              <a:rPr lang="en-US" sz="2400" dirty="0"/>
              <a:t>maintains social distancing among people to avoid the spread of disease</a:t>
            </a:r>
          </a:p>
          <a:p>
            <a:pPr marL="342900" indent="-342900">
              <a:buAutoNum type="arabicPeriod"/>
            </a:pPr>
            <a:r>
              <a:rPr lang="en-US" sz="2400" dirty="0"/>
              <a:t>gives insights to policy-makers on the effectiveness on the restrictions </a:t>
            </a:r>
          </a:p>
        </p:txBody>
      </p:sp>
      <p:sp>
        <p:nvSpPr>
          <p:cNvPr id="60" name="AutoShape 31">
            <a:extLst>
              <a:ext uri="{FF2B5EF4-FFF2-40B4-BE49-F238E27FC236}">
                <a16:creationId xmlns:a16="http://schemas.microsoft.com/office/drawing/2014/main" id="{2DEDC97E-A9D1-904B-82C8-2854AF6EF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100" y="5885791"/>
            <a:ext cx="5793529" cy="814546"/>
          </a:xfrm>
          <a:prstGeom prst="wedgeRoundRectCallout">
            <a:avLst>
              <a:gd name="adj1" fmla="val -26831"/>
              <a:gd name="adj2" fmla="val -7867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e.g., limiting the maximum number of people in certain areas at peak hours</a:t>
            </a:r>
          </a:p>
        </p:txBody>
      </p:sp>
      <p:sp>
        <p:nvSpPr>
          <p:cNvPr id="57" name="AutoShape 31">
            <a:extLst>
              <a:ext uri="{FF2B5EF4-FFF2-40B4-BE49-F238E27FC236}">
                <a16:creationId xmlns:a16="http://schemas.microsoft.com/office/drawing/2014/main" id="{A26AB31F-AC20-2B4F-B898-42AB9385B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34" y="3637772"/>
            <a:ext cx="5377390" cy="798375"/>
          </a:xfrm>
          <a:prstGeom prst="wedgeRoundRectCallout">
            <a:avLst>
              <a:gd name="adj1" fmla="val 15853"/>
              <a:gd name="adj2" fmla="val -8575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Distance smaller than a pre-defined threshold e.g., 1 meter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B9D4BD8-BE35-2A42-B96C-4A5AB94E90F5}"/>
              </a:ext>
            </a:extLst>
          </p:cNvPr>
          <p:cNvSpPr/>
          <p:nvPr/>
        </p:nvSpPr>
        <p:spPr>
          <a:xfrm>
            <a:off x="3199851" y="2811146"/>
            <a:ext cx="1442795" cy="699949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E9063C5-FA2C-D348-885A-1201B4510C00}"/>
              </a:ext>
            </a:extLst>
          </p:cNvPr>
          <p:cNvSpPr/>
          <p:nvPr/>
        </p:nvSpPr>
        <p:spPr>
          <a:xfrm>
            <a:off x="5259852" y="2850233"/>
            <a:ext cx="1789110" cy="699949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8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1" grpId="0" animBg="1"/>
      <p:bldP spid="62" grpId="0" animBg="1"/>
      <p:bldP spid="54" grpId="0" animBg="1"/>
      <p:bldP spid="55" grpId="0" animBg="1"/>
      <p:bldP spid="56" grpId="0" animBg="1"/>
      <p:bldP spid="60" grpId="0" animBg="1"/>
      <p:bldP spid="57" grpId="0" animBg="1"/>
      <p:bldP spid="59" grpId="0" animBg="1"/>
      <p:bldP spid="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4BAE-EFE2-8A4C-BB4F-E1B3FC94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6D45-BFA7-2042-9FE7-2936F2D0C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Distance-aware Join for Indoor Moving Objects [TKDE 2014]</a:t>
            </a:r>
          </a:p>
          <a:p>
            <a:pPr lvl="1"/>
            <a:r>
              <a:rPr lang="en-US" dirty="0"/>
              <a:t>Range Join and </a:t>
            </a:r>
            <a:r>
              <a:rPr lang="en-US" i="1" dirty="0" err="1"/>
              <a:t>k</a:t>
            </a:r>
            <a:r>
              <a:rPr lang="en-US" dirty="0" err="1"/>
              <a:t>NN</a:t>
            </a:r>
            <a:r>
              <a:rPr lang="en-US" dirty="0"/>
              <a:t> Join</a:t>
            </a:r>
          </a:p>
          <a:p>
            <a:pPr lvl="1"/>
            <a:r>
              <a:rPr lang="en-US" dirty="0"/>
              <a:t>A snapshot query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106BF-37AA-C54B-A646-D01BFB52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5</a:t>
            </a:fld>
            <a:endParaRPr lang="en-US"/>
          </a:p>
        </p:txBody>
      </p:sp>
      <p:sp>
        <p:nvSpPr>
          <p:cNvPr id="5" name="AutoShape 31">
            <a:extLst>
              <a:ext uri="{FF2B5EF4-FFF2-40B4-BE49-F238E27FC236}">
                <a16:creationId xmlns:a16="http://schemas.microsoft.com/office/drawing/2014/main" id="{2B8FD3DD-132A-1547-AD54-FE74FCCB0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958" y="1186217"/>
            <a:ext cx="3209162" cy="460880"/>
          </a:xfrm>
          <a:prstGeom prst="wedgeRoundRectCallout">
            <a:avLst>
              <a:gd name="adj1" fmla="val -64727"/>
              <a:gd name="adj2" fmla="val 13147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A closely related work</a:t>
            </a:r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BB77AB93-5FC5-FC4B-937B-AF2A94FA5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691" y="3746072"/>
            <a:ext cx="9472312" cy="120032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chemeClr val="folHlink"/>
                </a:solidFill>
              </a:rPr>
              <a:t>Our SDM problem setting differs from it that we</a:t>
            </a:r>
            <a:endParaRPr lang="en-US" altLang="zh-TW" b="1" dirty="0">
              <a:solidFill>
                <a:schemeClr val="folHlink"/>
              </a:solidFill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/>
              <a:t>Consider a </a:t>
            </a:r>
            <a:r>
              <a:rPr lang="en-US" altLang="zh-TW" sz="2400" i="1" dirty="0"/>
              <a:t>continuous setting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/>
              <a:t>Object uncertainty regions take future movement into account</a:t>
            </a:r>
          </a:p>
        </p:txBody>
      </p:sp>
    </p:spTree>
    <p:extLst>
      <p:ext uri="{BB962C8B-B14F-4D97-AF65-F5344CB8AC3E}">
        <p14:creationId xmlns:p14="http://schemas.microsoft.com/office/powerpoint/2010/main" val="41491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8D26E6-AA90-4FD2-460B-17319A873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17" y="2303348"/>
            <a:ext cx="9534396" cy="3383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62AE1-ECF2-66BA-D769-6CB45A1C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for SDM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B5661-D439-FA7C-EFD2-F06588AC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6</a:t>
            </a:fld>
            <a:endParaRPr lang="en-US"/>
          </a:p>
        </p:txBody>
      </p:sp>
      <p:sp>
        <p:nvSpPr>
          <p:cNvPr id="8" name="AutoShape 31">
            <a:extLst>
              <a:ext uri="{FF2B5EF4-FFF2-40B4-BE49-F238E27FC236}">
                <a16:creationId xmlns:a16="http://schemas.microsoft.com/office/drawing/2014/main" id="{CE005BDE-7635-C845-AD26-F7B503EF4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68" y="5556246"/>
            <a:ext cx="4205838" cy="1013663"/>
          </a:xfrm>
          <a:prstGeom prst="wedgeRoundRectCallout">
            <a:avLst>
              <a:gd name="adj1" fmla="val 36981"/>
              <a:gd name="adj2" fmla="val -15938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/>
              <a:t>Efficient algorithms to search for all possible contact pairs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369D5C-93AE-634F-8907-ED9D22C87552}"/>
              </a:ext>
            </a:extLst>
          </p:cNvPr>
          <p:cNvSpPr/>
          <p:nvPr/>
        </p:nvSpPr>
        <p:spPr>
          <a:xfrm>
            <a:off x="7709008" y="3322691"/>
            <a:ext cx="2866260" cy="1344485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357AE0-3402-A949-B474-1C18B8EACCDD}"/>
              </a:ext>
            </a:extLst>
          </p:cNvPr>
          <p:cNvSpPr/>
          <p:nvPr/>
        </p:nvSpPr>
        <p:spPr>
          <a:xfrm>
            <a:off x="3516198" y="3343621"/>
            <a:ext cx="3253655" cy="1344485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AutoShape 31">
            <a:extLst>
              <a:ext uri="{FF2B5EF4-FFF2-40B4-BE49-F238E27FC236}">
                <a16:creationId xmlns:a16="http://schemas.microsoft.com/office/drawing/2014/main" id="{8995638E-767D-2891-35FC-71E5D2214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47" y="2037709"/>
            <a:ext cx="2616656" cy="1013663"/>
          </a:xfrm>
          <a:prstGeom prst="wedgeRoundRectCallout">
            <a:avLst>
              <a:gd name="adj1" fmla="val -7409"/>
              <a:gd name="adj2" fmla="val 11367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/>
              <a:t>Online Indoor Positioning Table </a:t>
            </a:r>
          </a:p>
        </p:txBody>
      </p:sp>
      <p:sp>
        <p:nvSpPr>
          <p:cNvPr id="30" name="AutoShape 31">
            <a:extLst>
              <a:ext uri="{FF2B5EF4-FFF2-40B4-BE49-F238E27FC236}">
                <a16:creationId xmlns:a16="http://schemas.microsoft.com/office/drawing/2014/main" id="{E866F6F6-D081-7230-5155-F95F61713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336" y="286514"/>
            <a:ext cx="2962351" cy="1013663"/>
          </a:xfrm>
          <a:prstGeom prst="wedgeRoundRectCallout">
            <a:avLst>
              <a:gd name="adj1" fmla="val -17274"/>
              <a:gd name="adj2" fmla="val 16482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/>
              <a:t>Accessibility Graph and Indexes</a:t>
            </a:r>
          </a:p>
        </p:txBody>
      </p:sp>
      <p:sp>
        <p:nvSpPr>
          <p:cNvPr id="9" name="AutoShape 31">
            <a:extLst>
              <a:ext uri="{FF2B5EF4-FFF2-40B4-BE49-F238E27FC236}">
                <a16:creationId xmlns:a16="http://schemas.microsoft.com/office/drawing/2014/main" id="{6E8BF637-35D8-F546-9DB7-39976E35E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084" y="1411058"/>
            <a:ext cx="4479435" cy="1000012"/>
          </a:xfrm>
          <a:prstGeom prst="wedgeRoundRectCallout">
            <a:avLst>
              <a:gd name="adj1" fmla="val 15307"/>
              <a:gd name="adj2" fmla="val 16708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/>
              <a:t>Calculates the </a:t>
            </a:r>
            <a:r>
              <a:rPr lang="en-US" sz="2400" i="1" dirty="0"/>
              <a:t>expected indoor distance</a:t>
            </a:r>
            <a:r>
              <a:rPr lang="en-US" sz="2400" dirty="0"/>
              <a:t> between objects</a:t>
            </a:r>
          </a:p>
        </p:txBody>
      </p:sp>
    </p:spTree>
    <p:extLst>
      <p:ext uri="{BB962C8B-B14F-4D97-AF65-F5344CB8AC3E}">
        <p14:creationId xmlns:p14="http://schemas.microsoft.com/office/powerpoint/2010/main" val="327118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3" grpId="0" animBg="1"/>
      <p:bldP spid="30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21D95B0-EBB2-4144-815B-9E943555BDC8}"/>
              </a:ext>
            </a:extLst>
          </p:cNvPr>
          <p:cNvGrpSpPr/>
          <p:nvPr/>
        </p:nvGrpSpPr>
        <p:grpSpPr>
          <a:xfrm>
            <a:off x="2403995" y="2220210"/>
            <a:ext cx="7499862" cy="3667215"/>
            <a:chOff x="2403995" y="2145260"/>
            <a:chExt cx="7499862" cy="366721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D491F4-E51F-B549-A844-BA586B4334D1}"/>
                </a:ext>
              </a:extLst>
            </p:cNvPr>
            <p:cNvSpPr/>
            <p:nvPr/>
          </p:nvSpPr>
          <p:spPr>
            <a:xfrm>
              <a:off x="2558704" y="2226947"/>
              <a:ext cx="1412823" cy="206650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50EE965-8607-4E41-A44D-41962D435302}"/>
                </a:ext>
              </a:extLst>
            </p:cNvPr>
            <p:cNvSpPr/>
            <p:nvPr/>
          </p:nvSpPr>
          <p:spPr>
            <a:xfrm>
              <a:off x="2558705" y="4293450"/>
              <a:ext cx="1409840" cy="141121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6D05AAD-8179-3F45-960E-6C72E28C7789}"/>
                </a:ext>
              </a:extLst>
            </p:cNvPr>
            <p:cNvSpPr/>
            <p:nvPr/>
          </p:nvSpPr>
          <p:spPr>
            <a:xfrm>
              <a:off x="7355806" y="2224794"/>
              <a:ext cx="2355478" cy="2438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0CCA35-DDA6-194F-8FA3-0DF622B47B5C}"/>
                </a:ext>
              </a:extLst>
            </p:cNvPr>
            <p:cNvSpPr/>
            <p:nvPr/>
          </p:nvSpPr>
          <p:spPr>
            <a:xfrm>
              <a:off x="3975867" y="2226947"/>
              <a:ext cx="5735417" cy="3477718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70EED57-43FE-BE4C-BEEC-71972A1FED80}"/>
                </a:ext>
              </a:extLst>
            </p:cNvPr>
            <p:cNvSpPr txBox="1"/>
            <p:nvPr/>
          </p:nvSpPr>
          <p:spPr>
            <a:xfrm>
              <a:off x="2403995" y="5314299"/>
              <a:ext cx="691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575B79F-561B-8644-B4F4-9EEB3084FA47}"/>
                </a:ext>
              </a:extLst>
            </p:cNvPr>
            <p:cNvSpPr txBox="1"/>
            <p:nvPr/>
          </p:nvSpPr>
          <p:spPr>
            <a:xfrm>
              <a:off x="2579656" y="2249248"/>
              <a:ext cx="456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9FBE277-E959-BD47-A41B-9CAD189C899F}"/>
                </a:ext>
              </a:extLst>
            </p:cNvPr>
            <p:cNvSpPr txBox="1"/>
            <p:nvPr/>
          </p:nvSpPr>
          <p:spPr>
            <a:xfrm>
              <a:off x="5877003" y="5254652"/>
              <a:ext cx="691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06FCDFC-EF72-8444-BFCB-E3FFE1B1BB75}"/>
                </a:ext>
              </a:extLst>
            </p:cNvPr>
            <p:cNvSpPr txBox="1"/>
            <p:nvPr/>
          </p:nvSpPr>
          <p:spPr>
            <a:xfrm>
              <a:off x="3230278" y="3126177"/>
              <a:ext cx="691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i="1" dirty="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  <a:r>
                <a:rPr lang="en-US" altLang="zh-TW" sz="2400" baseline="-25000" dirty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lang="en-US" sz="24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8804378-CFBC-AA4C-BFCC-DA312580DBF7}"/>
                </a:ext>
              </a:extLst>
            </p:cNvPr>
            <p:cNvSpPr txBox="1"/>
            <p:nvPr/>
          </p:nvSpPr>
          <p:spPr>
            <a:xfrm>
              <a:off x="2648865" y="4338039"/>
              <a:ext cx="387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C92DCA8-1848-624C-99CB-791D086AAE45}"/>
                </a:ext>
              </a:extLst>
            </p:cNvPr>
            <p:cNvSpPr txBox="1"/>
            <p:nvPr/>
          </p:nvSpPr>
          <p:spPr>
            <a:xfrm>
              <a:off x="3551741" y="4423214"/>
              <a:ext cx="387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B973315-6543-9F43-BE02-B57F2092A841}"/>
                </a:ext>
              </a:extLst>
            </p:cNvPr>
            <p:cNvSpPr txBox="1"/>
            <p:nvPr/>
          </p:nvSpPr>
          <p:spPr>
            <a:xfrm>
              <a:off x="5551282" y="5251683"/>
              <a:ext cx="413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F684D2F-5FEB-DD4E-AEB9-AE69C59F676A}"/>
                </a:ext>
              </a:extLst>
            </p:cNvPr>
            <p:cNvSpPr/>
            <p:nvPr/>
          </p:nvSpPr>
          <p:spPr>
            <a:xfrm>
              <a:off x="6447811" y="4672839"/>
              <a:ext cx="3263474" cy="103182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D20E6B8-EFA0-044D-B0DC-5AEB6A5844F8}"/>
                </a:ext>
              </a:extLst>
            </p:cNvPr>
            <p:cNvSpPr txBox="1"/>
            <p:nvPr/>
          </p:nvSpPr>
          <p:spPr>
            <a:xfrm>
              <a:off x="4930511" y="3494734"/>
              <a:ext cx="526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i="1" dirty="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  <a:r>
                <a:rPr lang="en-US" altLang="zh-TW" sz="2400" baseline="-25000" dirty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lang="en-US" sz="24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1FB47B6-259C-3447-8828-D4F06426505A}"/>
                </a:ext>
              </a:extLst>
            </p:cNvPr>
            <p:cNvSpPr txBox="1"/>
            <p:nvPr/>
          </p:nvSpPr>
          <p:spPr>
            <a:xfrm>
              <a:off x="6648942" y="4213814"/>
              <a:ext cx="499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5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301245-591A-F941-9740-2F8E17DD4FEC}"/>
                </a:ext>
              </a:extLst>
            </p:cNvPr>
            <p:cNvSpPr txBox="1"/>
            <p:nvPr/>
          </p:nvSpPr>
          <p:spPr>
            <a:xfrm>
              <a:off x="6487806" y="5204572"/>
              <a:ext cx="47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5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9C60B7B-9FF3-7C45-AB12-F74C3EF8FA5A}"/>
                </a:ext>
              </a:extLst>
            </p:cNvPr>
            <p:cNvSpPr txBox="1"/>
            <p:nvPr/>
          </p:nvSpPr>
          <p:spPr>
            <a:xfrm>
              <a:off x="9211977" y="2145260"/>
              <a:ext cx="691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4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7BC01A8-7DA9-4548-9471-8A22CDE918B1}"/>
                </a:ext>
              </a:extLst>
            </p:cNvPr>
            <p:cNvSpPr txBox="1"/>
            <p:nvPr/>
          </p:nvSpPr>
          <p:spPr>
            <a:xfrm>
              <a:off x="7061536" y="359854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DK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AA8B486-F311-A04E-B6E1-DE4901EBAD77}"/>
                </a:ext>
              </a:extLst>
            </p:cNvPr>
            <p:cNvSpPr/>
            <p:nvPr/>
          </p:nvSpPr>
          <p:spPr>
            <a:xfrm>
              <a:off x="7865176" y="3780897"/>
              <a:ext cx="163780" cy="163779"/>
            </a:xfrm>
            <a:prstGeom prst="ellipse">
              <a:avLst/>
            </a:prstGeom>
            <a:solidFill>
              <a:schemeClr val="tx1"/>
            </a:solidFill>
            <a:ln w="1905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23F61BB-8BC1-F34A-B8BD-EBBE383FF568}"/>
                </a:ext>
              </a:extLst>
            </p:cNvPr>
            <p:cNvSpPr txBox="1"/>
            <p:nvPr/>
          </p:nvSpPr>
          <p:spPr>
            <a:xfrm>
              <a:off x="7832832" y="3796956"/>
              <a:ext cx="551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i="1" dirty="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  <a:r>
                <a:rPr lang="en-US" altLang="zh-TW" sz="2400" baseline="-25000" dirty="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endParaRPr lang="en-US" sz="24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C85B6F1-2E36-DF4E-884A-47D867A557BF}"/>
                </a:ext>
              </a:extLst>
            </p:cNvPr>
            <p:cNvSpPr txBox="1"/>
            <p:nvPr/>
          </p:nvSpPr>
          <p:spPr>
            <a:xfrm>
              <a:off x="7266571" y="4171740"/>
              <a:ext cx="484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4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957E0A-CF0E-6948-90E5-1FBB00236171}"/>
                </a:ext>
              </a:extLst>
            </p:cNvPr>
            <p:cNvSpPr/>
            <p:nvPr/>
          </p:nvSpPr>
          <p:spPr>
            <a:xfrm>
              <a:off x="2661035" y="4228437"/>
              <a:ext cx="190982" cy="190982"/>
            </a:xfrm>
            <a:prstGeom prst="ellipse">
              <a:avLst/>
            </a:prstGeom>
            <a:solidFill>
              <a:schemeClr val="bg1"/>
            </a:solidFill>
            <a:ln w="1270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9B6618D-26B9-BD44-B77B-3E347550C58A}"/>
                </a:ext>
              </a:extLst>
            </p:cNvPr>
            <p:cNvCxnSpPr>
              <a:cxnSpLocks/>
            </p:cNvCxnSpPr>
            <p:nvPr/>
          </p:nvCxnSpPr>
          <p:spPr>
            <a:xfrm>
              <a:off x="3968544" y="2226947"/>
              <a:ext cx="0" cy="347771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E8AE539-F1D2-364F-B8C5-E210BBFF46A2}"/>
                </a:ext>
              </a:extLst>
            </p:cNvPr>
            <p:cNvSpPr/>
            <p:nvPr/>
          </p:nvSpPr>
          <p:spPr>
            <a:xfrm>
              <a:off x="3875708" y="4582268"/>
              <a:ext cx="190982" cy="190982"/>
            </a:xfrm>
            <a:prstGeom prst="ellipse">
              <a:avLst/>
            </a:prstGeom>
            <a:solidFill>
              <a:schemeClr val="bg1"/>
            </a:solidFill>
            <a:ln w="1270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31AFCE7-3F03-044C-B294-CC31774E5DB0}"/>
                </a:ext>
              </a:extLst>
            </p:cNvPr>
            <p:cNvSpPr/>
            <p:nvPr/>
          </p:nvSpPr>
          <p:spPr>
            <a:xfrm>
              <a:off x="5686021" y="5621493"/>
              <a:ext cx="190982" cy="190982"/>
            </a:xfrm>
            <a:prstGeom prst="ellipse">
              <a:avLst/>
            </a:prstGeom>
            <a:solidFill>
              <a:schemeClr val="bg1"/>
            </a:solidFill>
            <a:ln w="1270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38DA3AE-9567-0F41-B367-476A663C6D04}"/>
                </a:ext>
              </a:extLst>
            </p:cNvPr>
            <p:cNvSpPr txBox="1"/>
            <p:nvPr/>
          </p:nvSpPr>
          <p:spPr>
            <a:xfrm>
              <a:off x="3337087" y="5148824"/>
              <a:ext cx="551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i="1" dirty="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  <a:r>
                <a:rPr lang="en-US" altLang="zh-TW" sz="2400" baseline="-25000" dirty="0">
                  <a:latin typeface="Times New Roman" charset="0"/>
                  <a:ea typeface="Times New Roman" charset="0"/>
                  <a:cs typeface="Times New Roman" charset="0"/>
                </a:rPr>
                <a:t>5</a:t>
              </a:r>
              <a:endParaRPr lang="en-US" sz="24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F4983D4-C33C-2B4A-892F-EEF06CE4781A}"/>
                </a:ext>
              </a:extLst>
            </p:cNvPr>
            <p:cNvSpPr txBox="1"/>
            <p:nvPr/>
          </p:nvSpPr>
          <p:spPr>
            <a:xfrm>
              <a:off x="8174046" y="4810354"/>
              <a:ext cx="551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i="1" dirty="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  <a:r>
                <a:rPr lang="en-US" altLang="zh-TW" sz="2400" baseline="-25000" dirty="0">
                  <a:latin typeface="Times New Roman" charset="0"/>
                  <a:ea typeface="Times New Roman" charset="0"/>
                  <a:cs typeface="Times New Roman" charset="0"/>
                </a:rPr>
                <a:t>6</a:t>
              </a:r>
              <a:endParaRPr lang="en-US" sz="24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E2E9A4D-82B3-7341-97A6-D0A2D6FDFDD7}"/>
                </a:ext>
              </a:extLst>
            </p:cNvPr>
            <p:cNvSpPr txBox="1"/>
            <p:nvPr/>
          </p:nvSpPr>
          <p:spPr>
            <a:xfrm>
              <a:off x="9006747" y="2551693"/>
              <a:ext cx="551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i="1" dirty="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  <a:r>
                <a:rPr lang="en-US" altLang="zh-TW" sz="2400" baseline="-25000" dirty="0">
                  <a:latin typeface="Times New Roman" charset="0"/>
                  <a:ea typeface="Times New Roman" charset="0"/>
                  <a:cs typeface="Times New Roman" charset="0"/>
                </a:rPr>
                <a:t>4</a:t>
              </a:r>
              <a:endParaRPr lang="en-US" sz="24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AD21A0E-C3E0-984F-B9F5-CD8B0E0628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7714" y="2226947"/>
              <a:ext cx="6287" cy="244543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CC028EC-AB04-DA42-9529-26F929C76088}"/>
                </a:ext>
              </a:extLst>
            </p:cNvPr>
            <p:cNvSpPr/>
            <p:nvPr/>
          </p:nvSpPr>
          <p:spPr>
            <a:xfrm>
              <a:off x="7259351" y="3965806"/>
              <a:ext cx="190982" cy="190982"/>
            </a:xfrm>
            <a:prstGeom prst="ellipse">
              <a:avLst/>
            </a:prstGeom>
            <a:solidFill>
              <a:schemeClr val="bg1"/>
            </a:solidFill>
            <a:ln w="1270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8927F0D-793B-3847-A1D3-EC915B80EAFF}"/>
                </a:ext>
              </a:extLst>
            </p:cNvPr>
            <p:cNvCxnSpPr>
              <a:cxnSpLocks/>
            </p:cNvCxnSpPr>
            <p:nvPr/>
          </p:nvCxnSpPr>
          <p:spPr>
            <a:xfrm>
              <a:off x="6715318" y="4670590"/>
              <a:ext cx="6434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72D3583-D664-024E-BFC5-E1B53FC9A8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3502" y="5704665"/>
              <a:ext cx="26949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AE57917-DFD7-264A-AE5E-312C44503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7810" y="4672816"/>
              <a:ext cx="26949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4BA1791-3F0D-4247-BCD7-928C2DA3626C}"/>
                </a:ext>
              </a:extLst>
            </p:cNvPr>
            <p:cNvSpPr/>
            <p:nvPr/>
          </p:nvSpPr>
          <p:spPr>
            <a:xfrm>
              <a:off x="6918094" y="4575099"/>
              <a:ext cx="190982" cy="190982"/>
            </a:xfrm>
            <a:prstGeom prst="ellipse">
              <a:avLst/>
            </a:prstGeom>
            <a:solidFill>
              <a:schemeClr val="bg1"/>
            </a:solidFill>
            <a:ln w="1270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3F802F9-69FA-DC4F-9AE8-379BD49DDA1E}"/>
                </a:ext>
              </a:extLst>
            </p:cNvPr>
            <p:cNvCxnSpPr>
              <a:cxnSpLocks/>
            </p:cNvCxnSpPr>
            <p:nvPr/>
          </p:nvCxnSpPr>
          <p:spPr>
            <a:xfrm>
              <a:off x="8919379" y="4663194"/>
              <a:ext cx="0" cy="104544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EB758A8-B55D-4D4C-A7C3-A1768703BE9A}"/>
                </a:ext>
              </a:extLst>
            </p:cNvPr>
            <p:cNvSpPr txBox="1"/>
            <p:nvPr/>
          </p:nvSpPr>
          <p:spPr>
            <a:xfrm>
              <a:off x="9208418" y="4764019"/>
              <a:ext cx="47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6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C460A67-9319-CE42-833E-7972B9545897}"/>
                </a:ext>
              </a:extLst>
            </p:cNvPr>
            <p:cNvSpPr txBox="1"/>
            <p:nvPr/>
          </p:nvSpPr>
          <p:spPr>
            <a:xfrm>
              <a:off x="8930374" y="5309552"/>
              <a:ext cx="484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6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9BC9C91-1792-194F-B3A2-48862EF7A879}"/>
                </a:ext>
              </a:extLst>
            </p:cNvPr>
            <p:cNvSpPr/>
            <p:nvPr/>
          </p:nvSpPr>
          <p:spPr>
            <a:xfrm>
              <a:off x="8829871" y="5272019"/>
              <a:ext cx="190982" cy="190982"/>
            </a:xfrm>
            <a:prstGeom prst="ellipse">
              <a:avLst/>
            </a:prstGeom>
            <a:solidFill>
              <a:schemeClr val="bg1"/>
            </a:solidFill>
            <a:ln w="1270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F9886FC-D931-5043-B4E5-C8DCCBCE5347}"/>
                </a:ext>
              </a:extLst>
            </p:cNvPr>
            <p:cNvSpPr/>
            <p:nvPr/>
          </p:nvSpPr>
          <p:spPr>
            <a:xfrm>
              <a:off x="9100786" y="2531818"/>
              <a:ext cx="163780" cy="163779"/>
            </a:xfrm>
            <a:prstGeom prst="ellipse">
              <a:avLst/>
            </a:prstGeom>
            <a:solidFill>
              <a:schemeClr val="tx1"/>
            </a:solidFill>
            <a:ln w="1905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5FE5248-B1AB-FC4A-A142-5F0C785C1493}"/>
                </a:ext>
              </a:extLst>
            </p:cNvPr>
            <p:cNvSpPr/>
            <p:nvPr/>
          </p:nvSpPr>
          <p:spPr>
            <a:xfrm>
              <a:off x="8675312" y="5092675"/>
              <a:ext cx="163780" cy="163779"/>
            </a:xfrm>
            <a:prstGeom prst="ellipse">
              <a:avLst/>
            </a:prstGeom>
            <a:solidFill>
              <a:schemeClr val="tx1"/>
            </a:solidFill>
            <a:ln w="1905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6806298-9A78-1942-A6EF-626D94428DEF}"/>
                </a:ext>
              </a:extLst>
            </p:cNvPr>
            <p:cNvSpPr/>
            <p:nvPr/>
          </p:nvSpPr>
          <p:spPr>
            <a:xfrm>
              <a:off x="5226320" y="3530968"/>
              <a:ext cx="163780" cy="163779"/>
            </a:xfrm>
            <a:prstGeom prst="ellipse">
              <a:avLst/>
            </a:prstGeom>
            <a:solidFill>
              <a:schemeClr val="tx1"/>
            </a:solidFill>
            <a:ln w="1905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CCDCA3B-94A5-B648-9E37-5AF9DA9B239F}"/>
                </a:ext>
              </a:extLst>
            </p:cNvPr>
            <p:cNvSpPr/>
            <p:nvPr/>
          </p:nvSpPr>
          <p:spPr>
            <a:xfrm>
              <a:off x="3641445" y="3183868"/>
              <a:ext cx="163780" cy="163779"/>
            </a:xfrm>
            <a:prstGeom prst="ellipse">
              <a:avLst/>
            </a:prstGeom>
            <a:solidFill>
              <a:schemeClr val="tx1"/>
            </a:solidFill>
            <a:ln w="1905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5D2B6BA-53DC-CB49-9EA3-CF9FDCB3B32A}"/>
                </a:ext>
              </a:extLst>
            </p:cNvPr>
            <p:cNvSpPr/>
            <p:nvPr/>
          </p:nvSpPr>
          <p:spPr>
            <a:xfrm>
              <a:off x="3641445" y="5184608"/>
              <a:ext cx="163780" cy="163779"/>
            </a:xfrm>
            <a:prstGeom prst="ellipse">
              <a:avLst/>
            </a:prstGeom>
            <a:solidFill>
              <a:schemeClr val="tx1"/>
            </a:solidFill>
            <a:ln w="1905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3D5E2E-111C-5DEC-DD66-814F8792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Uncertainty Regions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409E-AC80-E167-C5F3-33B0F866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7</a:t>
            </a:fld>
            <a:endParaRPr 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D2B82C3-05E2-466B-3674-26DBDE80CE66}"/>
              </a:ext>
            </a:extLst>
          </p:cNvPr>
          <p:cNvGrpSpPr/>
          <p:nvPr/>
        </p:nvGrpSpPr>
        <p:grpSpPr>
          <a:xfrm>
            <a:off x="2403995" y="2220210"/>
            <a:ext cx="7499862" cy="3667215"/>
            <a:chOff x="3622436" y="1087546"/>
            <a:chExt cx="7499862" cy="3667215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57E0DA8-58C4-26BC-4FD9-01E0FA56B924}"/>
                </a:ext>
              </a:extLst>
            </p:cNvPr>
            <p:cNvSpPr/>
            <p:nvPr/>
          </p:nvSpPr>
          <p:spPr>
            <a:xfrm>
              <a:off x="3777145" y="1169233"/>
              <a:ext cx="1412823" cy="206650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2B1C2BC9-AA4A-0DF7-5DF3-ABD006359ABD}"/>
                </a:ext>
              </a:extLst>
            </p:cNvPr>
            <p:cNvSpPr/>
            <p:nvPr/>
          </p:nvSpPr>
          <p:spPr>
            <a:xfrm>
              <a:off x="3777146" y="3235736"/>
              <a:ext cx="1409840" cy="141121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5B13A797-CB55-F474-8E9A-C9A368989C04}"/>
                </a:ext>
              </a:extLst>
            </p:cNvPr>
            <p:cNvSpPr/>
            <p:nvPr/>
          </p:nvSpPr>
          <p:spPr>
            <a:xfrm>
              <a:off x="8574247" y="1167080"/>
              <a:ext cx="2355478" cy="2438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BC6D52BC-00C1-72FA-9AAE-F22DDB4200C1}"/>
                </a:ext>
              </a:extLst>
            </p:cNvPr>
            <p:cNvSpPr/>
            <p:nvPr/>
          </p:nvSpPr>
          <p:spPr>
            <a:xfrm>
              <a:off x="5194308" y="1169233"/>
              <a:ext cx="5735417" cy="3477718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331D11F3-3FDC-3898-DE9B-ABEBED8BA638}"/>
                </a:ext>
              </a:extLst>
            </p:cNvPr>
            <p:cNvSpPr/>
            <p:nvPr/>
          </p:nvSpPr>
          <p:spPr>
            <a:xfrm>
              <a:off x="4448720" y="1681095"/>
              <a:ext cx="986112" cy="986110"/>
            </a:xfrm>
            <a:prstGeom prst="ellipse">
              <a:avLst/>
            </a:prstGeom>
            <a:solidFill>
              <a:srgbClr val="FFCCFF"/>
            </a:solidFill>
            <a:ln w="1905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5812A3A0-2A4C-A379-1B31-54C11C028E96}"/>
                </a:ext>
              </a:extLst>
            </p:cNvPr>
            <p:cNvSpPr txBox="1"/>
            <p:nvPr/>
          </p:nvSpPr>
          <p:spPr>
            <a:xfrm>
              <a:off x="3622436" y="4256585"/>
              <a:ext cx="691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0458502-79FF-67EC-A2AB-0CAAB13AAD9C}"/>
                </a:ext>
              </a:extLst>
            </p:cNvPr>
            <p:cNvSpPr txBox="1"/>
            <p:nvPr/>
          </p:nvSpPr>
          <p:spPr>
            <a:xfrm>
              <a:off x="3798097" y="1191534"/>
              <a:ext cx="456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A274CF12-93AB-2BE8-4861-0DC49835D561}"/>
                </a:ext>
              </a:extLst>
            </p:cNvPr>
            <p:cNvSpPr txBox="1"/>
            <p:nvPr/>
          </p:nvSpPr>
          <p:spPr>
            <a:xfrm>
              <a:off x="7095444" y="4196938"/>
              <a:ext cx="691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392D7ED-88F3-4774-D0AC-6FD43DA2DB83}"/>
                </a:ext>
              </a:extLst>
            </p:cNvPr>
            <p:cNvSpPr txBox="1"/>
            <p:nvPr/>
          </p:nvSpPr>
          <p:spPr>
            <a:xfrm>
              <a:off x="4592567" y="1901990"/>
              <a:ext cx="691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i="1" dirty="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  <a:r>
                <a:rPr lang="en-US" altLang="zh-TW" sz="2400" baseline="-25000" dirty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lang="en-US" sz="24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64016CC9-1696-DB51-30C3-5700F0DB11E8}"/>
                </a:ext>
              </a:extLst>
            </p:cNvPr>
            <p:cNvSpPr txBox="1"/>
            <p:nvPr/>
          </p:nvSpPr>
          <p:spPr>
            <a:xfrm>
              <a:off x="3867306" y="3280325"/>
              <a:ext cx="387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9163594-A48F-7DA2-67FF-B45286127370}"/>
                </a:ext>
              </a:extLst>
            </p:cNvPr>
            <p:cNvSpPr txBox="1"/>
            <p:nvPr/>
          </p:nvSpPr>
          <p:spPr>
            <a:xfrm>
              <a:off x="4770182" y="3365500"/>
              <a:ext cx="387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2EC359EC-6BA5-401A-1651-5346ACAF8234}"/>
                </a:ext>
              </a:extLst>
            </p:cNvPr>
            <p:cNvSpPr txBox="1"/>
            <p:nvPr/>
          </p:nvSpPr>
          <p:spPr>
            <a:xfrm>
              <a:off x="6769723" y="4193969"/>
              <a:ext cx="413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79C72E4-242F-C6CF-D8E2-BE5774FA4AD7}"/>
                </a:ext>
              </a:extLst>
            </p:cNvPr>
            <p:cNvSpPr/>
            <p:nvPr/>
          </p:nvSpPr>
          <p:spPr>
            <a:xfrm>
              <a:off x="7666252" y="3615125"/>
              <a:ext cx="3263474" cy="103182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50BC5009-67BA-8583-06A1-79AA59F783FC}"/>
                </a:ext>
              </a:extLst>
            </p:cNvPr>
            <p:cNvSpPr/>
            <p:nvPr/>
          </p:nvSpPr>
          <p:spPr>
            <a:xfrm>
              <a:off x="6174346" y="2202839"/>
              <a:ext cx="704612" cy="704610"/>
            </a:xfrm>
            <a:prstGeom prst="ellipse">
              <a:avLst/>
            </a:prstGeom>
            <a:solidFill>
              <a:srgbClr val="FFCCFF"/>
            </a:solidFill>
            <a:ln w="1905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5A4E8B68-2AFC-8E43-5F9E-1D6188A20F87}"/>
                </a:ext>
              </a:extLst>
            </p:cNvPr>
            <p:cNvSpPr txBox="1"/>
            <p:nvPr/>
          </p:nvSpPr>
          <p:spPr>
            <a:xfrm>
              <a:off x="6263576" y="2284883"/>
              <a:ext cx="526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i="1" dirty="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  <a:r>
                <a:rPr lang="en-US" altLang="zh-TW" sz="2400" baseline="-25000" dirty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lang="en-US" sz="24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37E330D4-A9A1-FECE-4AD7-BF069E21C81C}"/>
                </a:ext>
              </a:extLst>
            </p:cNvPr>
            <p:cNvSpPr txBox="1"/>
            <p:nvPr/>
          </p:nvSpPr>
          <p:spPr>
            <a:xfrm>
              <a:off x="7867383" y="3156100"/>
              <a:ext cx="499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5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2C74230D-4255-B7FD-13BB-5820498552B4}"/>
                </a:ext>
              </a:extLst>
            </p:cNvPr>
            <p:cNvSpPr txBox="1"/>
            <p:nvPr/>
          </p:nvSpPr>
          <p:spPr>
            <a:xfrm>
              <a:off x="7706247" y="4146858"/>
              <a:ext cx="47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5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98BC5F3-5E1F-50C3-99F7-FA52D502D576}"/>
                </a:ext>
              </a:extLst>
            </p:cNvPr>
            <p:cNvSpPr txBox="1"/>
            <p:nvPr/>
          </p:nvSpPr>
          <p:spPr>
            <a:xfrm>
              <a:off x="10430418" y="1087546"/>
              <a:ext cx="691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4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E3DD210B-08BF-C455-F37F-BF6F26FB00F7}"/>
                </a:ext>
              </a:extLst>
            </p:cNvPr>
            <p:cNvSpPr txBox="1"/>
            <p:nvPr/>
          </p:nvSpPr>
          <p:spPr>
            <a:xfrm>
              <a:off x="8279977" y="25408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DK" dirty="0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EE4D3953-C902-8E05-0F30-AE0E615E5A14}"/>
                </a:ext>
              </a:extLst>
            </p:cNvPr>
            <p:cNvSpPr/>
            <p:nvPr/>
          </p:nvSpPr>
          <p:spPr>
            <a:xfrm>
              <a:off x="8759445" y="2452858"/>
              <a:ext cx="1123370" cy="1123368"/>
            </a:xfrm>
            <a:prstGeom prst="ellipse">
              <a:avLst/>
            </a:prstGeom>
            <a:solidFill>
              <a:srgbClr val="FFCCFF"/>
            </a:solidFill>
            <a:ln w="1905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5435E161-59D8-ACAD-42C1-6F6D6C828EF0}"/>
                </a:ext>
              </a:extLst>
            </p:cNvPr>
            <p:cNvSpPr txBox="1"/>
            <p:nvPr/>
          </p:nvSpPr>
          <p:spPr>
            <a:xfrm>
              <a:off x="9051273" y="2739242"/>
              <a:ext cx="551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i="1" dirty="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  <a:r>
                <a:rPr lang="en-US" altLang="zh-TW" sz="2400" baseline="-25000" dirty="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endParaRPr lang="en-US" sz="24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690BE904-D83A-D7AD-B6CA-D6B6220E9C26}"/>
                </a:ext>
              </a:extLst>
            </p:cNvPr>
            <p:cNvSpPr txBox="1"/>
            <p:nvPr/>
          </p:nvSpPr>
          <p:spPr>
            <a:xfrm>
              <a:off x="8485012" y="3114026"/>
              <a:ext cx="484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4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D9A09E6D-0DE4-98B7-CE2E-7B1E9E20CFD4}"/>
                </a:ext>
              </a:extLst>
            </p:cNvPr>
            <p:cNvSpPr/>
            <p:nvPr/>
          </p:nvSpPr>
          <p:spPr>
            <a:xfrm>
              <a:off x="3879476" y="3170723"/>
              <a:ext cx="190982" cy="190982"/>
            </a:xfrm>
            <a:prstGeom prst="ellipse">
              <a:avLst/>
            </a:prstGeom>
            <a:solidFill>
              <a:schemeClr val="bg1"/>
            </a:solidFill>
            <a:ln w="1270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132376A0-B85E-FE07-51BC-5C097758B33B}"/>
                </a:ext>
              </a:extLst>
            </p:cNvPr>
            <p:cNvSpPr/>
            <p:nvPr/>
          </p:nvSpPr>
          <p:spPr>
            <a:xfrm>
              <a:off x="4549294" y="3777837"/>
              <a:ext cx="789806" cy="789804"/>
            </a:xfrm>
            <a:prstGeom prst="ellipse">
              <a:avLst/>
            </a:prstGeom>
            <a:solidFill>
              <a:srgbClr val="FFCCFF"/>
            </a:solidFill>
            <a:ln w="1905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792E274B-6406-1AE7-51EF-D643405A300F}"/>
                </a:ext>
              </a:extLst>
            </p:cNvPr>
            <p:cNvCxnSpPr>
              <a:cxnSpLocks/>
            </p:cNvCxnSpPr>
            <p:nvPr/>
          </p:nvCxnSpPr>
          <p:spPr>
            <a:xfrm>
              <a:off x="5186985" y="1169233"/>
              <a:ext cx="0" cy="347771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6D8EB74C-965E-7E22-6CD6-5793110307D6}"/>
                </a:ext>
              </a:extLst>
            </p:cNvPr>
            <p:cNvSpPr/>
            <p:nvPr/>
          </p:nvSpPr>
          <p:spPr>
            <a:xfrm>
              <a:off x="5094149" y="3524554"/>
              <a:ext cx="190982" cy="190982"/>
            </a:xfrm>
            <a:prstGeom prst="ellipse">
              <a:avLst/>
            </a:prstGeom>
            <a:solidFill>
              <a:schemeClr val="bg1"/>
            </a:solidFill>
            <a:ln w="1270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9EEC68F-1075-5DF2-40DC-4787FCAE5EE1}"/>
                </a:ext>
              </a:extLst>
            </p:cNvPr>
            <p:cNvSpPr/>
            <p:nvPr/>
          </p:nvSpPr>
          <p:spPr>
            <a:xfrm>
              <a:off x="6904462" y="4563779"/>
              <a:ext cx="190982" cy="190982"/>
            </a:xfrm>
            <a:prstGeom prst="ellipse">
              <a:avLst/>
            </a:prstGeom>
            <a:solidFill>
              <a:schemeClr val="bg1"/>
            </a:solidFill>
            <a:ln w="1270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C2425DE6-9D53-6DCA-031E-222F43F3A607}"/>
                </a:ext>
              </a:extLst>
            </p:cNvPr>
            <p:cNvSpPr txBox="1"/>
            <p:nvPr/>
          </p:nvSpPr>
          <p:spPr>
            <a:xfrm>
              <a:off x="4672633" y="3865974"/>
              <a:ext cx="551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i="1" dirty="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  <a:r>
                <a:rPr lang="en-US" altLang="zh-TW" sz="2400" baseline="-25000" dirty="0">
                  <a:latin typeface="Times New Roman" charset="0"/>
                  <a:ea typeface="Times New Roman" charset="0"/>
                  <a:cs typeface="Times New Roman" charset="0"/>
                </a:rPr>
                <a:t>5</a:t>
              </a:r>
              <a:endParaRPr lang="en-US" sz="24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BC5AB613-23EC-6E18-6DF0-189C63586C59}"/>
                </a:ext>
              </a:extLst>
            </p:cNvPr>
            <p:cNvSpPr/>
            <p:nvPr/>
          </p:nvSpPr>
          <p:spPr>
            <a:xfrm>
              <a:off x="9540551" y="3666548"/>
              <a:ext cx="860566" cy="860564"/>
            </a:xfrm>
            <a:prstGeom prst="ellipse">
              <a:avLst/>
            </a:prstGeom>
            <a:solidFill>
              <a:srgbClr val="FFCCFF"/>
            </a:solidFill>
            <a:ln w="1905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AF7C1F5-0B81-487A-A925-1964BBBCAE57}"/>
                </a:ext>
              </a:extLst>
            </p:cNvPr>
            <p:cNvSpPr txBox="1"/>
            <p:nvPr/>
          </p:nvSpPr>
          <p:spPr>
            <a:xfrm>
              <a:off x="9552364" y="3734832"/>
              <a:ext cx="551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i="1" dirty="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  <a:r>
                <a:rPr lang="en-US" altLang="zh-TW" sz="2400" baseline="-25000" dirty="0">
                  <a:latin typeface="Times New Roman" charset="0"/>
                  <a:ea typeface="Times New Roman" charset="0"/>
                  <a:cs typeface="Times New Roman" charset="0"/>
                </a:rPr>
                <a:t>6</a:t>
              </a:r>
              <a:endParaRPr lang="en-US" sz="24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CE80E633-A1BE-8C1B-0364-C512C5CDCFD8}"/>
                </a:ext>
              </a:extLst>
            </p:cNvPr>
            <p:cNvSpPr/>
            <p:nvPr/>
          </p:nvSpPr>
          <p:spPr>
            <a:xfrm>
              <a:off x="10131533" y="1281857"/>
              <a:ext cx="540772" cy="540770"/>
            </a:xfrm>
            <a:prstGeom prst="ellipse">
              <a:avLst/>
            </a:prstGeom>
            <a:solidFill>
              <a:srgbClr val="FFCCFF"/>
            </a:solidFill>
            <a:ln w="1905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B651E6-E9DB-A62A-84E7-616475D30E4E}"/>
                </a:ext>
              </a:extLst>
            </p:cNvPr>
            <p:cNvSpPr txBox="1"/>
            <p:nvPr/>
          </p:nvSpPr>
          <p:spPr>
            <a:xfrm>
              <a:off x="10126334" y="1264631"/>
              <a:ext cx="551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i="1" dirty="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  <a:r>
                <a:rPr lang="en-US" altLang="zh-TW" sz="2400" baseline="-25000" dirty="0">
                  <a:latin typeface="Times New Roman" charset="0"/>
                  <a:ea typeface="Times New Roman" charset="0"/>
                  <a:cs typeface="Times New Roman" charset="0"/>
                </a:rPr>
                <a:t>4</a:t>
              </a:r>
              <a:endParaRPr lang="en-US" sz="24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0D14F107-434D-662F-9F7A-557C5963B997}"/>
                </a:ext>
              </a:extLst>
            </p:cNvPr>
            <p:cNvCxnSpPr>
              <a:cxnSpLocks/>
            </p:cNvCxnSpPr>
            <p:nvPr/>
          </p:nvCxnSpPr>
          <p:spPr>
            <a:xfrm>
              <a:off x="8566155" y="1169233"/>
              <a:ext cx="6287" cy="244543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C87203DF-C67D-76A3-823A-2EEAEA142DD2}"/>
                </a:ext>
              </a:extLst>
            </p:cNvPr>
            <p:cNvSpPr/>
            <p:nvPr/>
          </p:nvSpPr>
          <p:spPr>
            <a:xfrm>
              <a:off x="8477792" y="2908092"/>
              <a:ext cx="190982" cy="190982"/>
            </a:xfrm>
            <a:prstGeom prst="ellipse">
              <a:avLst/>
            </a:prstGeom>
            <a:solidFill>
              <a:schemeClr val="bg1"/>
            </a:solidFill>
            <a:ln w="1270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</a:p>
          </p:txBody>
        </p: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1120D5EE-0608-64AC-F56C-37C7505AA1BA}"/>
                </a:ext>
              </a:extLst>
            </p:cNvPr>
            <p:cNvCxnSpPr>
              <a:cxnSpLocks/>
            </p:cNvCxnSpPr>
            <p:nvPr/>
          </p:nvCxnSpPr>
          <p:spPr>
            <a:xfrm>
              <a:off x="7933759" y="3612876"/>
              <a:ext cx="6434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A8ABD2EF-C644-AEAD-CD9E-B514E659A1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1943" y="4646951"/>
              <a:ext cx="26949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EFB1CA1A-4031-6175-7139-1212D097F5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6251" y="3615102"/>
              <a:ext cx="26949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D60C8D01-8085-A628-C95C-B3A985F05477}"/>
                </a:ext>
              </a:extLst>
            </p:cNvPr>
            <p:cNvSpPr/>
            <p:nvPr/>
          </p:nvSpPr>
          <p:spPr>
            <a:xfrm>
              <a:off x="8136535" y="3517385"/>
              <a:ext cx="190982" cy="190982"/>
            </a:xfrm>
            <a:prstGeom prst="ellipse">
              <a:avLst/>
            </a:prstGeom>
            <a:solidFill>
              <a:schemeClr val="bg1"/>
            </a:solidFill>
            <a:ln w="1270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C77F4E43-A23A-DBC4-AE3D-0B4737DB1802}"/>
                </a:ext>
              </a:extLst>
            </p:cNvPr>
            <p:cNvCxnSpPr>
              <a:cxnSpLocks/>
            </p:cNvCxnSpPr>
            <p:nvPr/>
          </p:nvCxnSpPr>
          <p:spPr>
            <a:xfrm>
              <a:off x="10137820" y="3605480"/>
              <a:ext cx="0" cy="104544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51833AFD-E92A-9665-7105-977329E9BC62}"/>
                </a:ext>
              </a:extLst>
            </p:cNvPr>
            <p:cNvSpPr txBox="1"/>
            <p:nvPr/>
          </p:nvSpPr>
          <p:spPr>
            <a:xfrm>
              <a:off x="10426859" y="3706305"/>
              <a:ext cx="47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6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399B76F-0453-C497-DCC3-75575C536623}"/>
                </a:ext>
              </a:extLst>
            </p:cNvPr>
            <p:cNvSpPr txBox="1"/>
            <p:nvPr/>
          </p:nvSpPr>
          <p:spPr>
            <a:xfrm>
              <a:off x="10148815" y="4251838"/>
              <a:ext cx="484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r>
                <a:rPr lang="en-US" altLang="zh-TW" baseline="-25000" dirty="0">
                  <a:latin typeface="Times New Roman" charset="0"/>
                  <a:ea typeface="Times New Roman" charset="0"/>
                  <a:cs typeface="Times New Roman" charset="0"/>
                </a:rPr>
                <a:t>6</a:t>
              </a:r>
              <a:endParaRPr lang="en-US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C613FD41-AE01-79B9-6143-B29477A33B99}"/>
                </a:ext>
              </a:extLst>
            </p:cNvPr>
            <p:cNvSpPr/>
            <p:nvPr/>
          </p:nvSpPr>
          <p:spPr>
            <a:xfrm>
              <a:off x="10048312" y="4214305"/>
              <a:ext cx="190982" cy="190982"/>
            </a:xfrm>
            <a:prstGeom prst="ellipse">
              <a:avLst/>
            </a:prstGeom>
            <a:solidFill>
              <a:schemeClr val="bg1"/>
            </a:solidFill>
            <a:ln w="12700"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</a:p>
          </p:txBody>
        </p:sp>
      </p:grpSp>
      <p:sp>
        <p:nvSpPr>
          <p:cNvPr id="48" name="AutoShape 31">
            <a:extLst>
              <a:ext uri="{FF2B5EF4-FFF2-40B4-BE49-F238E27FC236}">
                <a16:creationId xmlns:a16="http://schemas.microsoft.com/office/drawing/2014/main" id="{715F7F64-0ACD-84F6-A32F-4ECA36BDD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273" y="430135"/>
            <a:ext cx="8694642" cy="1679070"/>
          </a:xfrm>
          <a:prstGeom prst="wedgeRoundRectCallout">
            <a:avLst>
              <a:gd name="adj1" fmla="val -28649"/>
              <a:gd name="adj2" fmla="val 7794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b="1" dirty="0"/>
              <a:t>Challenges:</a:t>
            </a:r>
            <a:r>
              <a:rPr lang="en-US" sz="2400" dirty="0"/>
              <a:t> </a:t>
            </a:r>
          </a:p>
          <a:p>
            <a:pPr marL="342900" indent="-342900">
              <a:buAutoNum type="arabicPeriod"/>
            </a:pPr>
            <a:r>
              <a:rPr lang="en-US" sz="2400" dirty="0"/>
              <a:t>Object locations are inaccurate</a:t>
            </a:r>
          </a:p>
          <a:p>
            <a:pPr marL="342900" indent="-342900">
              <a:buAutoNum type="arabicPeriod"/>
            </a:pPr>
            <a:r>
              <a:rPr lang="en-US" sz="2400" dirty="0"/>
              <a:t>Location updates are discrete (e.g., 5-10 seconds / update)</a:t>
            </a:r>
          </a:p>
          <a:p>
            <a:pPr marL="342900" indent="-342900">
              <a:buAutoNum type="arabicPeriod"/>
            </a:pPr>
            <a:r>
              <a:rPr lang="en-US" sz="2400" dirty="0"/>
              <a:t>Future movements are uncertain and unknown</a:t>
            </a:r>
          </a:p>
        </p:txBody>
      </p:sp>
    </p:spTree>
    <p:extLst>
      <p:ext uri="{BB962C8B-B14F-4D97-AF65-F5344CB8AC3E}">
        <p14:creationId xmlns:p14="http://schemas.microsoft.com/office/powerpoint/2010/main" val="423810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C99C11-C96D-5049-A80B-41F099333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809" y="1880354"/>
            <a:ext cx="7747483" cy="44075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D59899-9F96-68BB-3031-03836EA1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Uncertainty Regions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6999C-3CF5-9272-0694-07C1804F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04C45F-F9B9-6740-8C1F-4396C2D96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644" y="1878047"/>
            <a:ext cx="7560298" cy="4446635"/>
          </a:xfrm>
          <a:prstGeom prst="rect">
            <a:avLst/>
          </a:prstGeom>
        </p:spPr>
      </p:pic>
      <p:sp>
        <p:nvSpPr>
          <p:cNvPr id="154" name="AutoShape 31">
            <a:extLst>
              <a:ext uri="{FF2B5EF4-FFF2-40B4-BE49-F238E27FC236}">
                <a16:creationId xmlns:a16="http://schemas.microsoft.com/office/drawing/2014/main" id="{C9A820EB-EC37-1B47-978C-6C3310565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86" y="5691705"/>
            <a:ext cx="4431329" cy="1000012"/>
          </a:xfrm>
          <a:prstGeom prst="wedgeRoundRectCallout">
            <a:avLst>
              <a:gd name="adj1" fmla="val -9887"/>
              <a:gd name="adj2" fmla="val -9424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/>
              <a:t>Analyze and define the object </a:t>
            </a:r>
            <a:r>
              <a:rPr lang="en-US" sz="2400" i="1" dirty="0"/>
              <a:t>uncertainty region </a:t>
            </a:r>
            <a:r>
              <a:rPr lang="en-US" sz="2400" dirty="0"/>
              <a:t>carefully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BD38467-0BD5-F446-A360-3807676DA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07224" y="144407"/>
            <a:ext cx="6943487" cy="250885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0" name="AutoShape 31">
            <a:extLst>
              <a:ext uri="{FF2B5EF4-FFF2-40B4-BE49-F238E27FC236}">
                <a16:creationId xmlns:a16="http://schemas.microsoft.com/office/drawing/2014/main" id="{C7BF88C2-0F0C-3940-B152-4DB5DAAEC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020" y="5400457"/>
            <a:ext cx="4919394" cy="1291260"/>
          </a:xfrm>
          <a:prstGeom prst="wedgeRoundRectCallout">
            <a:avLst>
              <a:gd name="adj1" fmla="val -33117"/>
              <a:gd name="adj2" fmla="val -7228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/>
              <a:t>Define and calculate the </a:t>
            </a:r>
            <a:r>
              <a:rPr lang="en-US" sz="2400" i="1" dirty="0"/>
              <a:t>expected indoor distance</a:t>
            </a:r>
            <a:r>
              <a:rPr lang="en-US" sz="2400" dirty="0"/>
              <a:t> between object pairs of different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9ABF3-110B-9549-963E-AB37DCC3E7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5782" y="519157"/>
            <a:ext cx="3779519" cy="109119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55991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F209-8C65-1D47-830A-CE31EB95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Updating/Processing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3A16B-ED7E-5A4C-B16F-5E72523E6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Prune unpromising object pairs</a:t>
            </a:r>
          </a:p>
          <a:p>
            <a:pPr lvl="1"/>
            <a:r>
              <a:rPr lang="en-US" dirty="0"/>
              <a:t>Floor-based pruning</a:t>
            </a:r>
          </a:p>
          <a:p>
            <a:pPr lvl="1"/>
            <a:r>
              <a:rPr lang="en-US" dirty="0"/>
              <a:t>Topology-based pruning</a:t>
            </a:r>
          </a:p>
          <a:p>
            <a:pPr lvl="1"/>
            <a:r>
              <a:rPr lang="en-US" dirty="0"/>
              <a:t>Probability-based pruning</a:t>
            </a:r>
          </a:p>
          <a:p>
            <a:r>
              <a:rPr lang="en-US" dirty="0"/>
              <a:t>Query Update (QU)</a:t>
            </a:r>
          </a:p>
          <a:p>
            <a:pPr lvl="1"/>
            <a:r>
              <a:rPr lang="en-US" dirty="0"/>
              <a:t>Searches </a:t>
            </a:r>
            <a:r>
              <a:rPr lang="en-US" i="1" dirty="0"/>
              <a:t>pair-by-pair</a:t>
            </a:r>
            <a:endParaRPr lang="en-US" dirty="0"/>
          </a:p>
          <a:p>
            <a:r>
              <a:rPr lang="en-US" dirty="0"/>
              <a:t>Batch Processing (BP)</a:t>
            </a:r>
          </a:p>
          <a:p>
            <a:pPr lvl="1"/>
            <a:r>
              <a:rPr lang="en-US" dirty="0"/>
              <a:t>Groups nearby objects into one large group</a:t>
            </a:r>
          </a:p>
          <a:p>
            <a:pPr lvl="1"/>
            <a:r>
              <a:rPr lang="en-US" dirty="0"/>
              <a:t>Updates distances between objects within and outside the group in one pass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D4759-5767-FB41-A779-061845C4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9</a:t>
            </a:fld>
            <a:endParaRPr lang="en-US"/>
          </a:p>
        </p:txBody>
      </p:sp>
      <p:sp>
        <p:nvSpPr>
          <p:cNvPr id="5" name="AutoShape 31">
            <a:extLst>
              <a:ext uri="{FF2B5EF4-FFF2-40B4-BE49-F238E27FC236}">
                <a16:creationId xmlns:a16="http://schemas.microsoft.com/office/drawing/2014/main" id="{4A70E145-9869-6642-B836-59C5CCEFB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943" y="2671898"/>
            <a:ext cx="4590587" cy="1000216"/>
          </a:xfrm>
          <a:prstGeom prst="wedgeRoundRectCallout">
            <a:avLst>
              <a:gd name="adj1" fmla="val -65949"/>
              <a:gd name="adj2" fmla="val -2628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/>
              <a:t>Utilize the object types to provide tighter distance bounds</a:t>
            </a:r>
          </a:p>
        </p:txBody>
      </p:sp>
    </p:spTree>
    <p:extLst>
      <p:ext uri="{BB962C8B-B14F-4D97-AF65-F5344CB8AC3E}">
        <p14:creationId xmlns:p14="http://schemas.microsoft.com/office/powerpoint/2010/main" val="45192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新細明體"/>
      </a:majorFont>
      <a:minorFont>
        <a:latin typeface="Tahoma"/>
        <a:ea typeface="新細明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新細明體" charset="0"/>
            <a:cs typeface="新細明體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新細明體" charset="0"/>
            <a:cs typeface="新細明體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DA6F0B8-FB06-BC48-8178-3C7AD870BA77}" vid="{AE78CEBD-5184-324E-999B-4FEB6C03F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50699</TotalTime>
  <Words>702</Words>
  <Application>Microsoft Macintosh PowerPoint</Application>
  <PresentationFormat>Widescreen</PresentationFormat>
  <Paragraphs>184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Wingdings</vt:lpstr>
      <vt:lpstr>Theme1</vt:lpstr>
      <vt:lpstr>Continuous Social Distance Monitoring in Indoor Space</vt:lpstr>
      <vt:lpstr>Introduction</vt:lpstr>
      <vt:lpstr>Introduction</vt:lpstr>
      <vt:lpstr>Problem Definition</vt:lpstr>
      <vt:lpstr>Related Work</vt:lpstr>
      <vt:lpstr>Framework for SDM</vt:lpstr>
      <vt:lpstr>Object Uncertainty Regions</vt:lpstr>
      <vt:lpstr>Object Uncertainty Regions</vt:lpstr>
      <vt:lpstr>Query Updating/Processing Module</vt:lpstr>
      <vt:lpstr>Experiment Setup</vt:lpstr>
      <vt:lpstr>Experiment Result on Synthetic Data</vt:lpstr>
      <vt:lpstr>Experiment</vt:lpstr>
      <vt:lpstr>Experiment Result on Real Data</vt:lpstr>
      <vt:lpstr>Conclusion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Keyword Queries</dc:title>
  <dc:creator>Microsoft Office User</dc:creator>
  <cp:lastModifiedBy>Harry Kai-Ho Chan</cp:lastModifiedBy>
  <cp:revision>1077</cp:revision>
  <cp:lastPrinted>2021-08-16T10:01:54Z</cp:lastPrinted>
  <dcterms:created xsi:type="dcterms:W3CDTF">2017-07-15T07:19:06Z</dcterms:created>
  <dcterms:modified xsi:type="dcterms:W3CDTF">2022-09-06T16:04:34Z</dcterms:modified>
</cp:coreProperties>
</file>