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62" r:id="rId4"/>
    <p:sldId id="264" r:id="rId5"/>
    <p:sldId id="299" r:id="rId6"/>
    <p:sldId id="300" r:id="rId7"/>
    <p:sldId id="285" r:id="rId8"/>
    <p:sldId id="287" r:id="rId9"/>
    <p:sldId id="301" r:id="rId10"/>
    <p:sldId id="265" r:id="rId11"/>
    <p:sldId id="267" r:id="rId12"/>
    <p:sldId id="268" r:id="rId13"/>
    <p:sldId id="286" r:id="rId14"/>
    <p:sldId id="270" r:id="rId15"/>
    <p:sldId id="271" r:id="rId16"/>
    <p:sldId id="272" r:id="rId17"/>
    <p:sldId id="294" r:id="rId18"/>
    <p:sldId id="298" r:id="rId19"/>
    <p:sldId id="297" r:id="rId20"/>
    <p:sldId id="275" r:id="rId21"/>
    <p:sldId id="284" r:id="rId22"/>
    <p:sldId id="276" r:id="rId23"/>
    <p:sldId id="277" r:id="rId24"/>
    <p:sldId id="278" r:id="rId25"/>
    <p:sldId id="279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/>
    <p:restoredTop sz="86727"/>
  </p:normalViewPr>
  <p:slideViewPr>
    <p:cSldViewPr snapToGrid="0" snapToObjects="1">
      <p:cViewPr>
        <p:scale>
          <a:sx n="83" d="100"/>
          <a:sy n="83" d="100"/>
        </p:scale>
        <p:origin x="162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4F8D6-645F-914D-9D12-6D9E07CDF455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532A9-07A8-AE43-96F9-9FF99FEB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9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46497-BDA5-BC48-ADC8-7F36FC4F8C21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9BC5-24D6-DC44-855E-FCC735C3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6603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1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6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8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55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30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1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37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EAD2-C5CC-4B68-BE37-B95A6DD518B0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435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6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3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1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2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9BC5-24D6-DC44-855E-FCC735C34F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9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sz="180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z="1800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98B2AE6-00BD-8B4E-A0A2-603137D73D15}" type="datetime1">
              <a:rPr lang="en-HK" smtClean="0"/>
              <a:t>6/9/2017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3E9DD-CE1E-A447-BDE1-2034AAF45AF6}" type="datetime1">
              <a:rPr lang="en-HK" smtClean="0"/>
              <a:t>6/9/2017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59EDB-C335-1340-8A01-7DA0988B824C}" type="datetime1">
              <a:rPr lang="en-HK" smtClean="0"/>
              <a:t>6/9/2017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6EE3D-2E88-684E-9A01-7B85C968D41D}" type="datetime1">
              <a:rPr lang="en-HK" smtClean="0"/>
              <a:t>6/9/2017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B5964-333C-9D48-80C8-B18A21A86161}" type="datetime1">
              <a:rPr lang="en-HK" smtClean="0"/>
              <a:t>6/9/2017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E2C26-FB4F-4347-8F22-BBC8E9CCDA97}" type="datetime1">
              <a:rPr lang="en-HK" smtClean="0"/>
              <a:t>6/9/2017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B3126-41B1-B646-878C-65AA08F77BA4}" type="datetime1">
              <a:rPr lang="en-HK" smtClean="0"/>
              <a:t>6/9/2017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C21B9-2186-2445-8FBD-72C78EE4EEB9}" type="datetime1">
              <a:rPr lang="en-HK" smtClean="0"/>
              <a:t>6/9/2017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72468-4462-AF42-A07D-C7165520C3C9}" type="datetime1">
              <a:rPr lang="en-HK" smtClean="0"/>
              <a:t>6/9/2017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65F75-EE47-DA45-BBF7-241BABE18CD3}" type="datetime1">
              <a:rPr lang="en-HK" smtClean="0"/>
              <a:t>6/9/2017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1D98B-AF53-5147-AA16-15030FDEC22C}" type="datetime1">
              <a:rPr lang="en-HK" smtClean="0"/>
              <a:t>6/9/2017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PMingLiU" panose="02020500000000000000" pitchFamily="18" charset="-120"/>
              </a:defRPr>
            </a:lvl1pPr>
          </a:lstStyle>
          <a:p>
            <a:fld id="{E2D2059B-08FE-174B-899B-F245749D93C5}" type="datetime1">
              <a:rPr lang="en-HK" smtClean="0"/>
              <a:t>6/9/2017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charset="0"/>
                <a:ea typeface="新細明體" charset="0"/>
              </a:defRPr>
            </a:lvl1pPr>
          </a:lstStyle>
          <a:p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PMingLiU" panose="02020500000000000000" pitchFamily="18" charset="-120"/>
              </a:defRPr>
            </a:lvl1pPr>
          </a:lstStyle>
          <a:p>
            <a:fld id="{82898CB0-1155-2B44-ABFC-24845536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PMingLiU" panose="02020500000000000000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PMingLiU" panose="02020500000000000000" pitchFamily="18" charset="-120"/>
          <a:cs typeface="新細明體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28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4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981950" cy="1462088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Inherent-Cost Aware </a:t>
            </a:r>
            <a:br>
              <a:rPr lang="en-US" altLang="zh-TW" sz="4000" dirty="0" smtClean="0"/>
            </a:br>
            <a:r>
              <a:rPr lang="en-US" altLang="zh-TW" sz="4000" dirty="0" smtClean="0"/>
              <a:t>Collective Spatial Keyword Queries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Harry Kai-Ho </a:t>
            </a:r>
            <a:r>
              <a:rPr lang="en-US" sz="2400" dirty="0">
                <a:solidFill>
                  <a:schemeClr val="tx2"/>
                </a:solidFill>
              </a:rPr>
              <a:t>Chan</a:t>
            </a:r>
            <a:r>
              <a:rPr lang="en-US" sz="2400" dirty="0"/>
              <a:t>: The Hong Kong University of Science and Technology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Cheng Long</a:t>
            </a:r>
            <a:r>
              <a:rPr lang="en-US" sz="2400" dirty="0"/>
              <a:t>: Queen’s University Belfast</a:t>
            </a:r>
            <a:endParaRPr lang="en-US" sz="2400" dirty="0" smtClean="0"/>
          </a:p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Raymond </a:t>
            </a:r>
            <a:r>
              <a:rPr lang="en-US" sz="2400" dirty="0">
                <a:solidFill>
                  <a:schemeClr val="tx2"/>
                </a:solidFill>
              </a:rPr>
              <a:t>Chi-Wing Wong</a:t>
            </a:r>
            <a:r>
              <a:rPr lang="en-US" sz="2400" dirty="0"/>
              <a:t>: The Hong Kong University of Science and Technology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</p:txBody>
      </p:sp>
      <p:sp>
        <p:nvSpPr>
          <p:cNvPr id="512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35F41-87B0-4282-A4BF-C483AE89560D}" type="slidenum">
              <a:rPr kumimoji="0" lang="zh-TW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 smtClean="0"/>
                  <a:t>We propose a new cost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charset="0"/>
                          </a:rPr>
                          <m:t>𝑀𝑎𝑥𝐷𝑜𝑡𝑆𝑖𝑧𝑒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which captures both the spatial distances between the objects and the query, and the inherent costs of the objects,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for the </a:t>
                </a:r>
                <a:r>
                  <a:rPr lang="en-US" altLang="zh-TW" sz="2400" dirty="0" err="1" smtClean="0"/>
                  <a:t>CoSKQ</a:t>
                </a:r>
                <a:r>
                  <a:rPr lang="en-US" altLang="zh-TW" sz="2400" dirty="0" smtClean="0"/>
                  <a:t> problem.</a:t>
                </a:r>
              </a:p>
              <a:p>
                <a:r>
                  <a:rPr lang="en-US" altLang="zh-TW" sz="2400" dirty="0" smtClean="0"/>
                  <a:t>We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prove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NP-hardness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of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err="1" smtClean="0"/>
                  <a:t>CoSKQ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problem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with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𝑀𝑎𝑥𝐷𝑜𝑡𝑆𝑖𝑧𝑒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r>
                  <a:rPr lang="en-US" sz="2400" dirty="0" smtClean="0"/>
                  <a:t>We propose an exact algorithm </a:t>
                </a:r>
                <a:r>
                  <a:rPr lang="en-US" sz="2400" i="1" dirty="0" err="1" smtClean="0"/>
                  <a:t>MaxDotSize</a:t>
                </a:r>
                <a:r>
                  <a:rPr lang="en-US" sz="2400" i="1" dirty="0" smtClean="0"/>
                  <a:t>-E</a:t>
                </a:r>
                <a:r>
                  <a:rPr lang="en-US" sz="2400" dirty="0" smtClean="0"/>
                  <a:t> and an approximate algorithm </a:t>
                </a:r>
                <a:r>
                  <a:rPr lang="en-US" sz="2400" i="1" dirty="0" err="1" smtClean="0"/>
                  <a:t>MaxDotSize</a:t>
                </a:r>
                <a:r>
                  <a:rPr lang="en-US" sz="2400" i="1" dirty="0" smtClean="0"/>
                  <a:t>-A</a:t>
                </a:r>
                <a:r>
                  <a:rPr lang="en-US" sz="2400" dirty="0" smtClean="0"/>
                  <a:t> with an approximation guarantee.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7" t="-1333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Notations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	 </a:t>
                </a:r>
                <a:r>
                  <a:rPr lang="en-US" altLang="zh-HK" dirty="0" smtClean="0"/>
                  <a:t>–</a:t>
                </a:r>
                <a:r>
                  <a:rPr lang="en-US" dirty="0" smtClean="0"/>
                  <a:t> a location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	 </a:t>
                </a:r>
                <a:r>
                  <a:rPr lang="en-US" altLang="zh-HK" dirty="0" smtClean="0"/>
                  <a:t>–</a:t>
                </a:r>
                <a:r>
                  <a:rPr lang="en-US" dirty="0" smtClean="0"/>
                  <a:t> a </a:t>
                </a:r>
                <a:r>
                  <a:rPr lang="en-US" dirty="0"/>
                  <a:t>set of </a:t>
                </a:r>
                <a:r>
                  <a:rPr lang="en-US" dirty="0" smtClean="0"/>
                  <a:t>keywords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</m:oMath>
                </a14:m>
                <a:r>
                  <a:rPr lang="en-US" altLang="zh-HK" dirty="0" smtClean="0"/>
                  <a:t>) –</a:t>
                </a:r>
                <a:r>
                  <a:rPr lang="en-US" dirty="0" smtClean="0"/>
                  <a:t> an object </a:t>
                </a:r>
                <a:endParaRPr lang="en-US" sz="2800" dirty="0" smtClean="0"/>
              </a:p>
              <a:p>
                <a:pPr lvl="1"/>
                <a:r>
                  <a:rPr lang="en-US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q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</m:oMath>
                </a14:m>
                <a:r>
                  <a:rPr lang="en-US" altLang="zh-HK" dirty="0" smtClean="0"/>
                  <a:t>)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a query</a:t>
                </a:r>
              </a:p>
              <a:p>
                <a:pPr lvl="1"/>
                <a:r>
                  <a:rPr lang="en-US" i="1" dirty="0" smtClean="0"/>
                  <a:t>d(</a:t>
                </a:r>
                <a:r>
                  <a:rPr lang="en-US" i="1" dirty="0" err="1" smtClean="0"/>
                  <a:t>o,q</a:t>
                </a:r>
                <a:r>
                  <a:rPr lang="en-US" i="1" dirty="0" smtClean="0"/>
                  <a:t>) 	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Euclidean distance between </a:t>
                </a:r>
                <a:r>
                  <a:rPr lang="en-US" i="1" dirty="0" smtClean="0"/>
                  <a:t>o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q</a:t>
                </a:r>
              </a:p>
              <a:p>
                <a:pPr lvl="1"/>
                <a:endParaRPr lang="en-US" i="1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CoSKQ: Find a set </a:t>
                </a:r>
                <a:r>
                  <a:rPr lang="en-US" i="1" dirty="0"/>
                  <a:t>S</a:t>
                </a:r>
                <a:r>
                  <a:rPr lang="en-US" dirty="0"/>
                  <a:t> of objects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lvl="1"/>
                <a:r>
                  <a:rPr lang="en-US" i="1" dirty="0"/>
                  <a:t>S</a:t>
                </a:r>
                <a:r>
                  <a:rPr lang="en-US" dirty="0"/>
                  <a:t> covers the set of query keywords</a:t>
                </a:r>
              </a:p>
              <a:p>
                <a:pPr lvl="1"/>
                <a:r>
                  <a:rPr lang="en-US" dirty="0"/>
                  <a:t>the cost of </a:t>
                </a:r>
                <a:r>
                  <a:rPr lang="en-US" i="1" dirty="0"/>
                  <a:t>S</a:t>
                </a:r>
                <a:r>
                  <a:rPr lang="en-US" dirty="0"/>
                  <a:t>, denoted by </a:t>
                </a:r>
                <a:r>
                  <a:rPr lang="en-US" i="1" dirty="0"/>
                  <a:t>cost(S)</a:t>
                </a:r>
                <a:r>
                  <a:rPr lang="en-US" dirty="0"/>
                  <a:t>, is </a:t>
                </a:r>
                <a:r>
                  <a:rPr lang="en-US" dirty="0" smtClean="0"/>
                  <a:t>minimized</a:t>
                </a:r>
              </a:p>
              <a:p>
                <a:r>
                  <a:rPr lang="en-US" sz="2800" dirty="0" smtClean="0"/>
                  <a:t>Maximum dot size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charset="0"/>
                      </a:rPr>
                      <m:t>cos</m:t>
                    </m:r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</a:rPr>
                          <m:t>𝑀𝑎𝑥𝐷𝑜𝑡</m:t>
                        </m:r>
                        <m:r>
                          <a:rPr lang="en-US" altLang="zh-TW" i="1" smtClean="0">
                            <a:latin typeface="Cambria Math" charset="0"/>
                          </a:rPr>
                          <m:t>𝑆𝑖</m:t>
                        </m:r>
                        <m:r>
                          <a:rPr lang="en-US" altLang="zh-TW" i="1">
                            <a:latin typeface="Cambria Math" charset="0"/>
                          </a:rPr>
                          <m:t>𝑧𝑒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altLang="zh-TW" b="0" i="1" smtClean="0">
                        <a:latin typeface="Cambria Math" charset="0"/>
                      </a:rPr>
                      <m:t>= 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1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 ∈</m:t>
                            </m:r>
                            <m:r>
                              <a:rPr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charset="0"/>
                          </a:rPr>
                          <m:t> </m:t>
                        </m:r>
                      </m:e>
                    </m:func>
                    <m:r>
                      <a:rPr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𝑐𝑜𝑠𝑡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 smtClean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 smtClean="0"/>
              </a:p>
              <a:p>
                <a:pPr lvl="1"/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utoShape 31"/>
          <p:cNvSpPr>
            <a:spLocks noChangeArrowheads="1"/>
          </p:cNvSpPr>
          <p:nvPr/>
        </p:nvSpPr>
        <p:spPr bwMode="auto">
          <a:xfrm>
            <a:off x="3110512" y="4880667"/>
            <a:ext cx="2808158" cy="1121642"/>
          </a:xfrm>
          <a:prstGeom prst="wedgeRoundRectCallout">
            <a:avLst>
              <a:gd name="adj1" fmla="val 22637"/>
              <a:gd name="adj2" fmla="val -726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 algn="ctr"/>
            <a:r>
              <a:rPr lang="en-US" altLang="zh-TW" sz="2000" dirty="0" smtClean="0"/>
              <a:t>Captures the spatial </a:t>
            </a:r>
            <a:r>
              <a:rPr lang="en-US" altLang="zh-TW" sz="2000" dirty="0"/>
              <a:t>distances between the objects and the query</a:t>
            </a:r>
            <a:endParaRPr lang="zh-TW" altLang="en-US" sz="2000" dirty="0"/>
          </a:p>
        </p:txBody>
      </p:sp>
      <p:sp>
        <p:nvSpPr>
          <p:cNvPr id="6" name="AutoShape 31"/>
          <p:cNvSpPr>
            <a:spLocks noChangeArrowheads="1"/>
          </p:cNvSpPr>
          <p:nvPr/>
        </p:nvSpPr>
        <p:spPr bwMode="auto">
          <a:xfrm>
            <a:off x="6197236" y="4880667"/>
            <a:ext cx="2850707" cy="727077"/>
          </a:xfrm>
          <a:prstGeom prst="wedgeRoundRectCallout">
            <a:avLst>
              <a:gd name="adj1" fmla="val -17745"/>
              <a:gd name="adj2" fmla="val -9385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 algn="ctr"/>
            <a:r>
              <a:rPr lang="en-US" altLang="zh-TW" sz="2000" dirty="0" smtClean="0"/>
              <a:t>Captures the </a:t>
            </a:r>
            <a:r>
              <a:rPr lang="en-US" altLang="zh-TW" sz="2000" dirty="0"/>
              <a:t>inherent costs of the objects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49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simplicity, we assume that each object has a unit cost</a:t>
                </a:r>
              </a:p>
              <a:p>
                <a:pPr lvl="1"/>
                <a:r>
                  <a:rPr lang="en-US" dirty="0"/>
                  <a:t>O</a:t>
                </a:r>
                <a:r>
                  <a:rPr lang="en-US" dirty="0" smtClean="0"/>
                  <a:t>verall inherent cost of a set of objects is equivalent to the size of this set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>
                        <a:latin typeface="Cambria Math" charset="0"/>
                      </a:rPr>
                      <m:t>cos</m:t>
                    </m:r>
                    <m:sSub>
                      <m:sSub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latin typeface="Cambria Math" charset="0"/>
                          </a:rPr>
                          <m:t>𝑀𝑎𝑥𝐷𝑜𝑡𝑆𝑖𝑧𝑒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altLang="zh-TW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TW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800" i="1">
                                <a:latin typeface="Cambria Math" charset="0"/>
                              </a:rPr>
                              <m:t>𝑜</m:t>
                            </m:r>
                            <m:r>
                              <a:rPr lang="en-US" altLang="zh-TW" sz="2800" i="1">
                                <a:latin typeface="Cambria Math" charset="0"/>
                              </a:rPr>
                              <m:t> ∈</m:t>
                            </m:r>
                            <m:r>
                              <a:rPr lang="en-US" altLang="zh-TW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TW" sz="2800" i="1">
                            <a:latin typeface="Cambria Math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charset="0"/>
                              </a:rPr>
                              <m:t>𝑜</m:t>
                            </m:r>
                            <m:r>
                              <a:rPr lang="en-US" altLang="zh-TW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TW" sz="28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e>
                    </m:func>
                    <m:r>
                      <a:rPr lang="en-US" altLang="zh-TW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zh-TW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zh-TW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altLang="zh-TW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endParaRPr lang="en-US" sz="2800" dirty="0" smtClean="0"/>
              </a:p>
              <a:p>
                <a:r>
                  <a:rPr lang="en-US" dirty="0" smtClean="0"/>
                  <a:t>Both </a:t>
                </a:r>
                <a:r>
                  <a:rPr lang="en-US" dirty="0" err="1" smtClean="0"/>
                  <a:t>MaxDotSize</a:t>
                </a:r>
                <a:r>
                  <a:rPr lang="en-US" dirty="0" smtClean="0"/>
                  <a:t>-E and </a:t>
                </a:r>
                <a:r>
                  <a:rPr lang="en-US" dirty="0" err="1" smtClean="0"/>
                  <a:t>MaxDotSize</a:t>
                </a:r>
                <a:r>
                  <a:rPr lang="en-US" dirty="0" smtClean="0"/>
                  <a:t>-A could also be applied to the general case with arbitrary costs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Algorithm </a:t>
            </a:r>
            <a:r>
              <a:rPr lang="en-US" altLang="zh-TW" dirty="0" err="1"/>
              <a:t>MaxDotSize</a:t>
            </a:r>
            <a:r>
              <a:rPr lang="en-US" altLang="zh-TW" dirty="0"/>
              <a:t>-E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Some terminologies </a:t>
                </a:r>
              </a:p>
              <a:p>
                <a:pPr lvl="1"/>
                <a:r>
                  <a:rPr lang="en-US" dirty="0" smtClean="0">
                    <a:solidFill>
                      <a:schemeClr val="bg2"/>
                    </a:solidFill>
                  </a:rPr>
                  <a:t>A set is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feasible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 if it covers all query keywords</a:t>
                </a:r>
              </a:p>
              <a:p>
                <a:pPr lvl="1"/>
                <a:r>
                  <a:rPr lang="en-US" dirty="0" smtClean="0">
                    <a:solidFill>
                      <a:schemeClr val="tx2"/>
                    </a:solidFill>
                  </a:rPr>
                  <a:t>Query distance owner </a:t>
                </a:r>
                <a:r>
                  <a:rPr lang="en-US" dirty="0" smtClean="0"/>
                  <a:t>of a set </a:t>
                </a:r>
                <a:r>
                  <a:rPr lang="en-US" i="1" dirty="0" smtClean="0"/>
                  <a:t>S: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the object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</a:rPr>
                      <m:t>𝑜</m:t>
                    </m:r>
                    <m:r>
                      <a:rPr lang="en-US" altLang="zh-TW" i="1">
                        <a:latin typeface="Cambria Math" charset="0"/>
                      </a:rPr>
                      <m:t> ∈</m:t>
                    </m:r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 that is most far away from the query location</a:t>
                </a:r>
              </a:p>
              <a:p>
                <a:r>
                  <a:rPr lang="en-US" dirty="0" smtClean="0"/>
                  <a:t>An observation</a:t>
                </a:r>
              </a:p>
              <a:p>
                <a:pPr lvl="1"/>
                <a:r>
                  <a:rPr lang="en-US" dirty="0" smtClean="0"/>
                  <a:t>The query distance owner</a:t>
                </a:r>
                <a:br>
                  <a:rPr lang="en-US" dirty="0" smtClean="0"/>
                </a:br>
                <a:r>
                  <a:rPr lang="en-US" dirty="0" smtClean="0"/>
                  <a:t>determines the spatial distance </a:t>
                </a:r>
                <a:br>
                  <a:rPr lang="en-US" dirty="0" smtClean="0"/>
                </a:br>
                <a:r>
                  <a:rPr lang="en-US" dirty="0" smtClean="0"/>
                  <a:t>component</a:t>
                </a:r>
                <a:r>
                  <a:rPr lang="en-US" dirty="0"/>
                  <a:t> </a:t>
                </a:r>
                <a:r>
                  <a:rPr lang="en-US" dirty="0" smtClean="0"/>
                  <a:t>in the cost function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51150" y="3748178"/>
            <a:ext cx="1696196" cy="2141613"/>
            <a:chOff x="5382052" y="2849234"/>
            <a:chExt cx="2121288" cy="2598217"/>
          </a:xfrm>
        </p:grpSpPr>
        <p:sp>
          <p:nvSpPr>
            <p:cNvPr id="6" name="Oval 103"/>
            <p:cNvSpPr/>
            <p:nvPr/>
          </p:nvSpPr>
          <p:spPr>
            <a:xfrm>
              <a:off x="6361408" y="3251589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Oval 107"/>
            <p:cNvSpPr/>
            <p:nvPr/>
          </p:nvSpPr>
          <p:spPr>
            <a:xfrm>
              <a:off x="7203799" y="4678585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6411331" y="2849234"/>
              <a:ext cx="584263" cy="523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endParaRPr lang="en-US" altLang="zh-TW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Oval 103"/>
            <p:cNvSpPr/>
            <p:nvPr/>
          </p:nvSpPr>
          <p:spPr>
            <a:xfrm>
              <a:off x="5382052" y="3326163"/>
              <a:ext cx="2121288" cy="2121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Oval 107"/>
            <p:cNvSpPr/>
            <p:nvPr/>
          </p:nvSpPr>
          <p:spPr>
            <a:xfrm>
              <a:off x="5423536" y="4406337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438767" y="3251589"/>
              <a:ext cx="0" cy="12088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07"/>
            <p:cNvSpPr/>
            <p:nvPr/>
          </p:nvSpPr>
          <p:spPr>
            <a:xfrm>
              <a:off x="6361408" y="4305755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6482819" y="4060234"/>
              <a:ext cx="587084" cy="523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  <a:endParaRPr lang="en-US" altLang="zh-TW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569962" y="3609044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Oval 107"/>
            <p:cNvSpPr/>
            <p:nvPr/>
          </p:nvSpPr>
          <p:spPr>
            <a:xfrm>
              <a:off x="5910909" y="3903879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Oval 107"/>
            <p:cNvSpPr/>
            <p:nvPr/>
          </p:nvSpPr>
          <p:spPr>
            <a:xfrm>
              <a:off x="6029479" y="4780944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utoShape 31"/>
              <p:cNvSpPr>
                <a:spLocks noChangeArrowheads="1"/>
              </p:cNvSpPr>
              <p:nvPr/>
            </p:nvSpPr>
            <p:spPr bwMode="auto">
              <a:xfrm>
                <a:off x="2145627" y="5889791"/>
                <a:ext cx="4026582" cy="468147"/>
              </a:xfrm>
              <a:prstGeom prst="wedgeRoundRectCallout">
                <a:avLst>
                  <a:gd name="adj1" fmla="val -49352"/>
                  <a:gd name="adj2" fmla="val 34640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charset="0"/>
                        </a:rPr>
                        <m:t>cos</m:t>
                      </m:r>
                      <m:sSub>
                        <m:sSub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charset="0"/>
                            </a:rPr>
                            <m:t>𝑀𝑎𝑥𝐷𝑜𝑡𝑆𝑖𝑧𝑒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charset="0"/>
                                </a:rPr>
                                <m:t>𝑜</m:t>
                              </m:r>
                              <m:r>
                                <a:rPr lang="en-US" altLang="zh-TW" i="1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charset="0"/>
                                </a:rPr>
                                <m:t>𝑜</m:t>
                              </m:r>
                              <m:r>
                                <a:rPr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1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627" y="5889791"/>
                <a:ext cx="4026582" cy="468147"/>
              </a:xfrm>
              <a:prstGeom prst="wedgeRoundRectCallout">
                <a:avLst>
                  <a:gd name="adj1" fmla="val -49352"/>
                  <a:gd name="adj2" fmla="val 34640"/>
                  <a:gd name="adj3" fmla="val 16667"/>
                </a:avLst>
              </a:prstGeom>
              <a:blipFill rotWithShape="0">
                <a:blip r:embed="rId4"/>
                <a:stretch>
                  <a:fillRect t="-3797" b="-7594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1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Algorithm </a:t>
            </a:r>
            <a:r>
              <a:rPr lang="en-US" altLang="zh-TW" dirty="0" err="1"/>
              <a:t>MaxDotSize</a:t>
            </a:r>
            <a:r>
              <a:rPr lang="en-US" altLang="zh-TW" dirty="0"/>
              <a:t>-E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Speedup strategies</a:t>
            </a:r>
          </a:p>
          <a:p>
            <a:pPr lvl="1"/>
            <a:r>
              <a:rPr lang="en-US" dirty="0" smtClean="0"/>
              <a:t>Constraints for objects to be a query distance owner</a:t>
            </a:r>
          </a:p>
          <a:p>
            <a:pPr lvl="1"/>
            <a:r>
              <a:rPr lang="en-US" dirty="0" smtClean="0"/>
              <a:t>Prune objects when enumerating best feasible set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AutoShape 31"/>
          <p:cNvSpPr>
            <a:spLocks noChangeArrowheads="1"/>
          </p:cNvSpPr>
          <p:nvPr/>
        </p:nvSpPr>
        <p:spPr bwMode="auto">
          <a:xfrm>
            <a:off x="2035080" y="2677706"/>
            <a:ext cx="6067615" cy="1765685"/>
          </a:xfrm>
          <a:prstGeom prst="wedgeRoundRectCallout">
            <a:avLst>
              <a:gd name="adj1" fmla="val -47921"/>
              <a:gd name="adj2" fmla="val 2567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Maintain a best-known feasible set </a:t>
            </a:r>
            <a:r>
              <a:rPr lang="en-US" altLang="zh-TW" sz="2000" i="1" dirty="0" smtClean="0"/>
              <a:t>S</a:t>
            </a:r>
          </a:p>
          <a:p>
            <a:r>
              <a:rPr lang="en-US" altLang="zh-TW" sz="2000" b="1" dirty="0" smtClean="0"/>
              <a:t>For</a:t>
            </a:r>
            <a:r>
              <a:rPr lang="en-US" altLang="zh-TW" sz="2000" dirty="0" smtClean="0"/>
              <a:t> each query distance owner </a:t>
            </a:r>
            <a:r>
              <a:rPr lang="en-US" altLang="zh-TW" sz="2000" i="1" dirty="0" smtClean="0"/>
              <a:t>o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Find the best feasible set S’</a:t>
            </a:r>
          </a:p>
          <a:p>
            <a:r>
              <a:rPr lang="en-US" altLang="zh-TW" sz="2000" dirty="0" smtClean="0"/>
              <a:t>	Update S by S’ if cost(S’) &lt; cost(S)</a:t>
            </a:r>
          </a:p>
          <a:p>
            <a:r>
              <a:rPr lang="en-US" altLang="zh-TW" sz="2000" b="1" dirty="0" smtClean="0"/>
              <a:t>Return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S</a:t>
            </a:r>
            <a:endParaRPr lang="zh-TW" altLang="en-US" sz="2000" i="1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663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712788"/>
          </a:xfrm>
        </p:spPr>
        <p:txBody>
          <a:bodyPr/>
          <a:lstStyle/>
          <a:p>
            <a:r>
              <a:rPr lang="en-US" sz="2400" b="1" dirty="0" smtClean="0"/>
              <a:t>Pruning</a:t>
            </a:r>
            <a:r>
              <a:rPr lang="en-US" sz="2400" dirty="0" smtClean="0"/>
              <a:t>: Not each object </a:t>
            </a:r>
            <a:r>
              <a:rPr lang="en-US" sz="2400" i="1" dirty="0" smtClean="0"/>
              <a:t>o</a:t>
            </a:r>
            <a:r>
              <a:rPr lang="en-US" sz="2400" dirty="0" smtClean="0"/>
              <a:t> is necessary to be considered as a query distance owner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Algorithm </a:t>
            </a:r>
            <a:r>
              <a:rPr lang="en-US" altLang="zh-TW" dirty="0" err="1"/>
              <a:t>MaxDotSize</a:t>
            </a:r>
            <a:r>
              <a:rPr lang="en-US" altLang="zh-TW" dirty="0"/>
              <a:t>-E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50938" y="3678092"/>
                <a:ext cx="4572000" cy="21005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/>
                  <a:t>Distance </a:t>
                </a:r>
                <a:r>
                  <a:rPr lang="en-US" sz="2400" b="1" dirty="0" smtClean="0"/>
                  <a:t>constraint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Lower </a:t>
                </a:r>
                <a:r>
                  <a:rPr lang="en-US" sz="2400" dirty="0">
                    <a:solidFill>
                      <a:schemeClr val="tx2"/>
                    </a:solidFill>
                  </a:rPr>
                  <a:t>bound </a:t>
                </a:r>
                <a:r>
                  <a:rPr lang="en-US" sz="2400" dirty="0"/>
                  <a:t>of d(</a:t>
                </a:r>
                <a:r>
                  <a:rPr lang="en-US" sz="2400" dirty="0" err="1"/>
                  <a:t>o,q</a:t>
                </a:r>
                <a:r>
                  <a:rPr lang="en-US" sz="2400" dirty="0"/>
                  <a:t>)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≥</m:t>
                        </m:r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𝐿𝐵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𝑜</m:t>
                        </m:r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r>
                          <a:rPr lang="en-US" sz="2400" i="1">
                            <a:latin typeface="Cambria Math" charset="0"/>
                          </a:rPr>
                          <m:t>𝑞</m:t>
                        </m:r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Upper </a:t>
                </a:r>
                <a:r>
                  <a:rPr lang="en-US" sz="2400" dirty="0">
                    <a:solidFill>
                      <a:schemeClr val="tx2"/>
                    </a:solidFill>
                  </a:rPr>
                  <a:t>bound </a:t>
                </a:r>
                <a:r>
                  <a:rPr lang="en-US" sz="2400" dirty="0"/>
                  <a:t>of d(</a:t>
                </a:r>
                <a:r>
                  <a:rPr lang="en-US" sz="2400" dirty="0" err="1"/>
                  <a:t>o,q</a:t>
                </a:r>
                <a:r>
                  <a:rPr lang="en-US" sz="2400" dirty="0"/>
                  <a:t>)</a:t>
                </a:r>
                <a:r>
                  <a:rPr lang="en-US" sz="2400" i="1" dirty="0">
                    <a:latin typeface="Cambria Math" charset="0"/>
                  </a:rPr>
                  <a:t/>
                </a:r>
                <a:br>
                  <a:rPr lang="en-US" sz="2400" i="1" dirty="0">
                    <a:latin typeface="Cambria Math" charset="0"/>
                  </a:rPr>
                </a:br>
                <a:r>
                  <a:rPr lang="en-US" sz="2400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𝑈𝐵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𝑐𝑜𝑠𝑡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3678092"/>
                <a:ext cx="4572000" cy="210051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2319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58" y="2864646"/>
            <a:ext cx="381632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040619"/>
          </a:xfrm>
        </p:spPr>
        <p:txBody>
          <a:bodyPr/>
          <a:lstStyle/>
          <a:p>
            <a:r>
              <a:rPr lang="en-US" sz="2400" b="1" dirty="0" smtClean="0"/>
              <a:t>Pruning</a:t>
            </a:r>
            <a:r>
              <a:rPr lang="en-US" sz="2400" dirty="0" smtClean="0"/>
              <a:t>: Not each object </a:t>
            </a:r>
            <a:r>
              <a:rPr lang="en-US" sz="2400" i="1" dirty="0" smtClean="0"/>
              <a:t>o</a:t>
            </a:r>
            <a:r>
              <a:rPr lang="en-US" sz="2400" dirty="0" smtClean="0"/>
              <a:t> is necessary to be considered as a query </a:t>
            </a:r>
            <a:r>
              <a:rPr lang="en-US" sz="2400" smtClean="0"/>
              <a:t>distance owner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Algorithm </a:t>
            </a:r>
            <a:r>
              <a:rPr lang="en-US" altLang="zh-TW" dirty="0" err="1"/>
              <a:t>MaxDotSize</a:t>
            </a:r>
            <a:r>
              <a:rPr lang="en-US" altLang="zh-TW" dirty="0"/>
              <a:t>-E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50938" y="4304646"/>
                <a:ext cx="500208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Keyword </a:t>
                </a:r>
                <a:r>
                  <a:rPr lang="en-US" sz="2400" b="1" dirty="0"/>
                  <a:t>constraint</a:t>
                </a:r>
                <a:endParaRPr lang="en-US" sz="2400" b="1" baseline="-25000" dirty="0"/>
              </a:p>
              <a:p>
                <a:r>
                  <a:rPr lang="en-US" sz="2400" dirty="0"/>
                  <a:t>For an object </a:t>
                </a:r>
                <a:r>
                  <a:rPr lang="en-US" sz="2400" i="1" dirty="0"/>
                  <a:t>o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with </a:t>
                </a:r>
                <a:r>
                  <a:rPr lang="en-US" sz="2400" dirty="0"/>
                  <a:t>d(</a:t>
                </a:r>
                <a:r>
                  <a:rPr lang="en-US" sz="2400" dirty="0" err="1"/>
                  <a:t>o,q</a:t>
                </a:r>
                <a:r>
                  <a:rPr lang="en-US" sz="2400" dirty="0"/>
                  <a:t>) &gt; </a:t>
                </a:r>
                <a:r>
                  <a:rPr lang="en-US" sz="2400" dirty="0" err="1"/>
                  <a:t>d</a:t>
                </a:r>
                <a:r>
                  <a:rPr lang="en-US" sz="2400" baseline="-25000" dirty="0" err="1"/>
                  <a:t>LB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, </a:t>
                </a:r>
                <a:endParaRPr lang="en-US" sz="2400" dirty="0" smtClean="0"/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Lower </a:t>
                </a:r>
                <a:r>
                  <a:rPr lang="en-US" sz="2400" dirty="0">
                    <a:solidFill>
                      <a:schemeClr val="tx2"/>
                    </a:solidFill>
                  </a:rPr>
                  <a:t>bound</a:t>
                </a:r>
                <a:r>
                  <a:rPr lang="en-US" sz="2400" dirty="0"/>
                  <a:t> of n</a:t>
                </a:r>
                <a:r>
                  <a:rPr lang="en-US" sz="2400" dirty="0" smtClean="0"/>
                  <a:t>umber of </a:t>
                </a:r>
              </a:p>
              <a:p>
                <a:r>
                  <a:rPr lang="en-US" sz="2400" dirty="0" smtClean="0"/>
                  <a:t>query keywords covered </a:t>
                </a:r>
                <a:endParaRPr lang="en-US" sz="2400" dirty="0"/>
              </a:p>
              <a:p>
                <a:r>
                  <a:rPr lang="en-US" sz="240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o</m:t>
                    </m:r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|≥2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4304646"/>
                <a:ext cx="5002085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951" t="-2516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54" y="2864646"/>
            <a:ext cx="41650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 smtClean="0"/>
                  <a:t>Pruning</a:t>
                </a:r>
                <a:r>
                  <a:rPr lang="en-US" sz="2400" dirty="0" smtClean="0"/>
                  <a:t>: Not each object </a:t>
                </a:r>
                <a:r>
                  <a:rPr lang="en-US" sz="2400" i="1" dirty="0" smtClean="0"/>
                  <a:t>o</a:t>
                </a:r>
                <a:r>
                  <a:rPr lang="en-US" sz="2400" dirty="0" smtClean="0"/>
                  <a:t> is necessary to be considered as a query distance owner</a:t>
                </a:r>
              </a:p>
              <a:p>
                <a:pPr lvl="1"/>
                <a:r>
                  <a:rPr lang="en-US" sz="2400" dirty="0" smtClean="0"/>
                  <a:t>An object </a:t>
                </a:r>
                <a:r>
                  <a:rPr lang="en-US" sz="2400" i="1" dirty="0" smtClean="0"/>
                  <a:t>o</a:t>
                </a:r>
                <a:r>
                  <a:rPr lang="en-US" sz="2400" dirty="0" smtClean="0"/>
                  <a:t> can be pruned if any of the following two conditions is not satisfied:</a:t>
                </a:r>
              </a:p>
              <a:p>
                <a:pPr marL="1371600" lvl="2" indent="-457200"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𝐿𝐵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sz="2400" i="1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1371600" lvl="2" indent="-457200">
                  <a:buSzPct val="100000"/>
                  <a:buFont typeface="+mj-lt"/>
                  <a:buAutoNum type="arabicPeriod"/>
                </a:pPr>
                <a:r>
                  <a:rPr lang="en-US" sz="2400" dirty="0" smtClean="0"/>
                  <a:t>( d(</a:t>
                </a:r>
                <a:r>
                  <a:rPr lang="en-US" sz="2400" dirty="0" err="1" smtClean="0"/>
                  <a:t>o,q</a:t>
                </a:r>
                <a:r>
                  <a:rPr lang="en-US" sz="2400" dirty="0"/>
                  <a:t>) </a:t>
                </a:r>
                <a:r>
                  <a:rPr lang="en-US" sz="2400" dirty="0" smtClean="0"/>
                  <a:t>= </a:t>
                </a:r>
                <a:r>
                  <a:rPr lang="en-US" sz="2400" dirty="0" err="1"/>
                  <a:t>d</a:t>
                </a:r>
                <a:r>
                  <a:rPr lang="en-US" sz="2400" baseline="-25000" dirty="0" err="1"/>
                  <a:t>LB</a:t>
                </a:r>
                <a:r>
                  <a:rPr lang="en-US" sz="2400" baseline="-25000" dirty="0"/>
                  <a:t> </a:t>
                </a:r>
                <a:r>
                  <a:rPr lang="en-US" sz="2400" dirty="0" smtClean="0"/>
                  <a:t>) or </a:t>
                </a:r>
                <a:br>
                  <a:rPr lang="en-US" sz="2400" dirty="0" smtClean="0"/>
                </a:br>
                <a:r>
                  <a:rPr lang="en-US" sz="2400" dirty="0" smtClean="0"/>
                  <a:t>( d(</a:t>
                </a:r>
                <a:r>
                  <a:rPr lang="en-US" sz="2400" dirty="0" err="1" smtClean="0"/>
                  <a:t>o,q</a:t>
                </a:r>
                <a:r>
                  <a:rPr lang="en-US" sz="2400" dirty="0"/>
                  <a:t>) &gt; </a:t>
                </a:r>
                <a:r>
                  <a:rPr lang="en-US" sz="2400" dirty="0" err="1" smtClean="0"/>
                  <a:t>d</a:t>
                </a:r>
                <a:r>
                  <a:rPr lang="en-US" sz="2400" baseline="-25000" dirty="0" err="1" smtClean="0"/>
                  <a:t>LB</a:t>
                </a:r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o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|≥2</m:t>
                    </m:r>
                  </m:oMath>
                </a14:m>
                <a:r>
                  <a:rPr lang="en-US" sz="2400" dirty="0" smtClean="0"/>
                  <a:t> )</a:t>
                </a:r>
                <a:br>
                  <a:rPr lang="en-US" sz="2400" dirty="0" smtClean="0"/>
                </a:b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Algorithm </a:t>
            </a:r>
            <a:r>
              <a:rPr lang="en-US" altLang="zh-TW" dirty="0" err="1"/>
              <a:t>MaxDotSize</a:t>
            </a:r>
            <a:r>
              <a:rPr lang="en-US" altLang="zh-TW" dirty="0"/>
              <a:t>-E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794332"/>
          </a:xfrm>
        </p:spPr>
        <p:txBody>
          <a:bodyPr/>
          <a:lstStyle/>
          <a:p>
            <a:r>
              <a:rPr lang="en-US" sz="2400" dirty="0"/>
              <a:t>F</a:t>
            </a:r>
            <a:r>
              <a:rPr lang="en-US" sz="2400" dirty="0" smtClean="0"/>
              <a:t>inding the best feasible set </a:t>
            </a:r>
            <a:r>
              <a:rPr lang="en-US" sz="2400" i="1" dirty="0" smtClean="0"/>
              <a:t>S’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with the query distance owner </a:t>
            </a:r>
            <a:r>
              <a:rPr lang="en-US" sz="2400" i="1" dirty="0" smtClean="0"/>
              <a:t>o</a:t>
            </a:r>
          </a:p>
          <a:p>
            <a:pPr lvl="1"/>
            <a:r>
              <a:rPr lang="en-US" dirty="0" smtClean="0"/>
              <a:t>Exhaustive search for S’ in D(</a:t>
            </a:r>
            <a:r>
              <a:rPr lang="en-US" dirty="0" err="1" smtClean="0"/>
              <a:t>q,d</a:t>
            </a:r>
            <a:r>
              <a:rPr lang="en-US" dirty="0" smtClean="0"/>
              <a:t>(</a:t>
            </a:r>
            <a:r>
              <a:rPr lang="en-US" dirty="0" err="1" smtClean="0"/>
              <a:t>o,q</a:t>
            </a:r>
            <a:r>
              <a:rPr lang="en-US" dirty="0" smtClean="0"/>
              <a:t>))</a:t>
            </a:r>
          </a:p>
          <a:p>
            <a:r>
              <a:rPr lang="en-US" sz="2400" b="1" dirty="0"/>
              <a:t>Pruning</a:t>
            </a:r>
            <a:r>
              <a:rPr lang="en-US" sz="2400" dirty="0"/>
              <a:t>: Not each object </a:t>
            </a:r>
            <a:r>
              <a:rPr lang="en-US" sz="2400" i="1" dirty="0"/>
              <a:t>o’ </a:t>
            </a:r>
            <a:r>
              <a:rPr lang="en-US" sz="2400" i="1" dirty="0" smtClean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necessary to be </a:t>
            </a:r>
            <a:r>
              <a:rPr lang="en-US" sz="2400" dirty="0" smtClean="0"/>
              <a:t>enumerated</a:t>
            </a:r>
            <a:endParaRPr lang="en-US" dirty="0" smtClean="0"/>
          </a:p>
          <a:p>
            <a:pPr lvl="1"/>
            <a:endParaRPr lang="en-US" i="1" baseline="-25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Algorithm </a:t>
            </a:r>
            <a:r>
              <a:rPr lang="en-US" altLang="zh-TW" dirty="0" err="1"/>
              <a:t>MaxDotSize</a:t>
            </a:r>
            <a:r>
              <a:rPr lang="en-US" altLang="zh-TW" dirty="0"/>
              <a:t>-E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19</a:t>
            </a:fld>
            <a:endParaRPr lang="en-US" dirty="0"/>
          </a:p>
        </p:txBody>
      </p:sp>
      <p:sp>
        <p:nvSpPr>
          <p:cNvPr id="23" name="AutoShape 31"/>
          <p:cNvSpPr>
            <a:spLocks noChangeArrowheads="1"/>
          </p:cNvSpPr>
          <p:nvPr/>
        </p:nvSpPr>
        <p:spPr bwMode="auto">
          <a:xfrm>
            <a:off x="5047456" y="6231792"/>
            <a:ext cx="1427049" cy="432620"/>
          </a:xfrm>
          <a:prstGeom prst="wedgeRoundRectCallout">
            <a:avLst>
              <a:gd name="adj1" fmla="val 41326"/>
              <a:gd name="adj2" fmla="val -11103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D(</a:t>
            </a:r>
            <a:r>
              <a:rPr lang="en-US" dirty="0" err="1"/>
              <a:t>q,d</a:t>
            </a:r>
            <a:r>
              <a:rPr lang="en-US" dirty="0"/>
              <a:t>(</a:t>
            </a:r>
            <a:r>
              <a:rPr lang="en-US" dirty="0" err="1"/>
              <a:t>o,q</a:t>
            </a:r>
            <a:r>
              <a:rPr lang="en-US" dirty="0"/>
              <a:t>))</a:t>
            </a:r>
            <a:endParaRPr lang="zh-TW" alt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74384" y="3773030"/>
            <a:ext cx="2270328" cy="2866510"/>
            <a:chOff x="5382052" y="2849234"/>
            <a:chExt cx="2121288" cy="2598217"/>
          </a:xfrm>
        </p:grpSpPr>
        <p:sp>
          <p:nvSpPr>
            <p:cNvPr id="51" name="Oval 103"/>
            <p:cNvSpPr/>
            <p:nvPr/>
          </p:nvSpPr>
          <p:spPr>
            <a:xfrm>
              <a:off x="6361408" y="3251589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Oval 107"/>
            <p:cNvSpPr/>
            <p:nvPr/>
          </p:nvSpPr>
          <p:spPr>
            <a:xfrm>
              <a:off x="7203799" y="4678585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6411331" y="2849234"/>
              <a:ext cx="584263" cy="523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endParaRPr lang="en-US" altLang="zh-TW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5" name="Oval 103"/>
            <p:cNvSpPr/>
            <p:nvPr/>
          </p:nvSpPr>
          <p:spPr>
            <a:xfrm>
              <a:off x="5382052" y="3326163"/>
              <a:ext cx="2121288" cy="2121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6" name="Oval 107"/>
            <p:cNvSpPr/>
            <p:nvPr/>
          </p:nvSpPr>
          <p:spPr>
            <a:xfrm>
              <a:off x="5423536" y="4406337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8" name="Straight Connector 57"/>
            <p:cNvCxnSpPr>
              <a:endCxn id="63" idx="4"/>
            </p:cNvCxnSpPr>
            <p:nvPr/>
          </p:nvCxnSpPr>
          <p:spPr>
            <a:xfrm>
              <a:off x="6438767" y="3251589"/>
              <a:ext cx="0" cy="12088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107"/>
            <p:cNvSpPr/>
            <p:nvPr/>
          </p:nvSpPr>
          <p:spPr>
            <a:xfrm>
              <a:off x="6361408" y="4305755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6482819" y="4060234"/>
              <a:ext cx="587084" cy="523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 i="1" smtClean="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  <a:endParaRPr lang="en-US" altLang="zh-TW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1" name="Oval 107"/>
            <p:cNvSpPr/>
            <p:nvPr/>
          </p:nvSpPr>
          <p:spPr>
            <a:xfrm>
              <a:off x="6569962" y="3609044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2" name="Oval 107"/>
            <p:cNvSpPr/>
            <p:nvPr/>
          </p:nvSpPr>
          <p:spPr>
            <a:xfrm>
              <a:off x="5910909" y="3903879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3" name="Oval 107"/>
            <p:cNvSpPr/>
            <p:nvPr/>
          </p:nvSpPr>
          <p:spPr>
            <a:xfrm>
              <a:off x="6029479" y="4780944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 bwMode="auto">
              <a:xfrm>
                <a:off x="2285947" y="4260533"/>
                <a:ext cx="3874009" cy="957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PMingLiU" panose="02020500000000000000" pitchFamily="18" charset="-120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PMingLiU" panose="02020500000000000000" pitchFamily="18" charset="-120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PMingLiU" panose="02020500000000000000" pitchFamily="18" charset="-120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1800">
                    <a:solidFill>
                      <a:schemeClr val="tx1"/>
                    </a:solidFill>
                    <a:latin typeface="+mn-lt"/>
                    <a:ea typeface="PMingLiU" panose="02020500000000000000" pitchFamily="18" charset="-120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1800">
                    <a:solidFill>
                      <a:schemeClr val="tx1"/>
                    </a:solidFill>
                    <a:latin typeface="+mn-lt"/>
                    <a:ea typeface="PMingLiU" panose="02020500000000000000" pitchFamily="18" charset="-120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charset="0"/>
                      </a:rPr>
                      <m:t>𝑞</m:t>
                    </m:r>
                    <m:r>
                      <a:rPr lang="en-US" b="0" i="1" kern="0" smtClean="0">
                        <a:latin typeface="Cambria Math" charset="0"/>
                      </a:rPr>
                      <m:t>.</m:t>
                    </m:r>
                    <m:r>
                      <a:rPr lang="en-US" b="0" i="1" kern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r>
                      <a:rPr lang="en-US" b="0" i="1" kern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kern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kern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kern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b="0" kern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charset="0"/>
                      </a:rPr>
                      <m:t>𝑜</m:t>
                    </m:r>
                    <m:r>
                      <a:rPr lang="en-US" i="1" kern="0">
                        <a:latin typeface="Cambria Math" charset="0"/>
                      </a:rPr>
                      <m:t>.</m:t>
                    </m:r>
                    <m:r>
                      <a:rPr lang="en-US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r>
                      <a:rPr lang="en-US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kern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kern="0" dirty="0" smtClean="0"/>
              </a:p>
              <a:p>
                <a:pPr marL="0" indent="0">
                  <a:buNone/>
                </a:pPr>
                <a:r>
                  <a:rPr lang="en-US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charset="0"/>
                          </a:rPr>
                          <m:t>𝑜</m:t>
                        </m:r>
                      </m:e>
                      <m:sub>
                        <m:r>
                          <a:rPr lang="en-US" i="1" ker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kern="0">
                        <a:latin typeface="Cambria Math" charset="0"/>
                      </a:rPr>
                      <m:t>.</m:t>
                    </m:r>
                    <m:r>
                      <a:rPr lang="en-US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r>
                      <a:rPr lang="en-US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kern="0" dirty="0"/>
              </a:p>
              <a:p>
                <a:pPr marL="0" indent="0">
                  <a:buNone/>
                </a:pPr>
                <a:r>
                  <a:rPr lang="en-US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charset="0"/>
                          </a:rPr>
                          <m:t>𝑜</m:t>
                        </m:r>
                      </m:e>
                      <m:sub>
                        <m:r>
                          <a:rPr lang="en-US" i="1" ker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kern="0">
                        <a:latin typeface="Cambria Math" charset="0"/>
                      </a:rPr>
                      <m:t>.</m:t>
                    </m:r>
                    <m:r>
                      <a:rPr lang="en-US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r>
                      <a:rPr lang="en-US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ker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kern="0" dirty="0"/>
              </a:p>
              <a:p>
                <a:pPr marL="0" indent="0">
                  <a:buNone/>
                </a:pPr>
                <a:endParaRPr lang="en-US" kern="0" dirty="0" smtClean="0"/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47" y="4260533"/>
                <a:ext cx="3874009" cy="957291"/>
              </a:xfrm>
              <a:prstGeom prst="rect">
                <a:avLst/>
              </a:prstGeom>
              <a:blipFill rotWithShape="0">
                <a:blip r:embed="rId3"/>
                <a:stretch>
                  <a:fillRect b="-1095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utoShape 31"/>
          <p:cNvSpPr>
            <a:spLocks noChangeArrowheads="1"/>
          </p:cNvSpPr>
          <p:nvPr/>
        </p:nvSpPr>
        <p:spPr bwMode="auto">
          <a:xfrm>
            <a:off x="431321" y="5462368"/>
            <a:ext cx="1598911" cy="1114642"/>
          </a:xfrm>
          <a:prstGeom prst="wedgeRoundRectCallout">
            <a:avLst>
              <a:gd name="adj1" fmla="val 70266"/>
              <a:gd name="adj2" fmla="val 292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 algn="ctr"/>
            <a:r>
              <a:rPr lang="en-US" altLang="zh-TW" sz="2000" i="1" dirty="0" smtClean="0"/>
              <a:t>o</a:t>
            </a:r>
            <a:r>
              <a:rPr lang="en-US" altLang="zh-TW" sz="2000" i="1" baseline="-25000" dirty="0" smtClean="0"/>
              <a:t>2</a:t>
            </a:r>
            <a:r>
              <a:rPr lang="en-US" altLang="zh-TW" sz="2000" dirty="0" smtClean="0"/>
              <a:t> is dominated </a:t>
            </a:r>
            <a:r>
              <a:rPr lang="en-US" altLang="zh-TW" sz="2000" smtClean="0"/>
              <a:t>by </a:t>
            </a:r>
            <a:r>
              <a:rPr lang="en-US" altLang="zh-TW" sz="2000" i="1" smtClean="0"/>
              <a:t>o</a:t>
            </a:r>
            <a:r>
              <a:rPr lang="en-US" altLang="zh-TW" sz="2000" i="1" baseline="-25000" smtClean="0"/>
              <a:t>1</a:t>
            </a:r>
            <a:endParaRPr lang="zh-TW" altLang="en-US" sz="2000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039597" y="5303411"/>
            <a:ext cx="628333" cy="57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i="1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TW" sz="2400" baseline="-25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altLang="zh-TW" sz="24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300368" y="5090670"/>
            <a:ext cx="628332" cy="57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i="1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TW" sz="2400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altLang="zh-TW" sz="2400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Contribution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Problem Definition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HK" dirty="0" smtClean="0"/>
              <a:t>Algorithms</a:t>
            </a:r>
            <a:endParaRPr lang="en-US" altLang="zh-HK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Experimental Results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zh-TW" dirty="0" smtClean="0"/>
          </a:p>
          <a:p>
            <a:pPr marL="609600" indent="-609600" eaLnBrk="1" hangingPunct="1"/>
            <a:endParaRPr lang="en-US" altLang="zh-TW" dirty="0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2505-FBFD-4F10-821A-812F778004E0}" type="slidenum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 smtClean="0"/>
          </a:p>
        </p:txBody>
      </p:sp>
    </p:spTree>
    <p:extLst>
      <p:ext uri="{BB962C8B-B14F-4D97-AF65-F5344CB8AC3E}">
        <p14:creationId xmlns:p14="http://schemas.microsoft.com/office/powerpoint/2010/main" val="18213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Algorithm </a:t>
            </a:r>
            <a:r>
              <a:rPr lang="en-US" altLang="zh-TW" dirty="0" err="1" smtClean="0"/>
              <a:t>MaxDotSize</a:t>
            </a:r>
            <a:r>
              <a:rPr lang="en-US" altLang="zh-TW" dirty="0" smtClean="0"/>
              <a:t>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20</a:t>
            </a:fld>
            <a:endParaRPr lang="en-US" dirty="0"/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603007" y="2859607"/>
            <a:ext cx="8091288" cy="1787343"/>
          </a:xfrm>
          <a:prstGeom prst="wedgeRoundRectCallout">
            <a:avLst>
              <a:gd name="adj1" fmla="val -47921"/>
              <a:gd name="adj2" fmla="val 2567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Maintain a best-known feasible set </a:t>
            </a:r>
            <a:r>
              <a:rPr lang="en-US" altLang="zh-TW" sz="2000" i="1" dirty="0" smtClean="0"/>
              <a:t>S</a:t>
            </a:r>
          </a:p>
          <a:p>
            <a:r>
              <a:rPr lang="en-US" altLang="zh-TW" sz="2000" b="1" dirty="0" smtClean="0"/>
              <a:t>For</a:t>
            </a:r>
            <a:r>
              <a:rPr lang="en-US" altLang="zh-TW" sz="2000" dirty="0" smtClean="0"/>
              <a:t> each query distance owner </a:t>
            </a:r>
            <a:r>
              <a:rPr lang="en-US" altLang="zh-TW" sz="2000" i="1" dirty="0" smtClean="0"/>
              <a:t>o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Find the best feasible set S’</a:t>
            </a:r>
          </a:p>
          <a:p>
            <a:r>
              <a:rPr lang="en-US" altLang="zh-TW" sz="2000" dirty="0" smtClean="0"/>
              <a:t>	Update S by S’ if cost(S’) &lt; cost(S)</a:t>
            </a:r>
          </a:p>
          <a:p>
            <a:r>
              <a:rPr lang="en-US" altLang="zh-TW" sz="2000" b="1" dirty="0" smtClean="0"/>
              <a:t>Return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S</a:t>
            </a:r>
            <a:endParaRPr lang="zh-TW" altLang="en-US" sz="2000" i="1" dirty="0"/>
          </a:p>
          <a:p>
            <a:endParaRPr lang="zh-TW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656217" y="3597640"/>
            <a:ext cx="7038078" cy="302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 smtClean="0">
                <a:solidFill>
                  <a:schemeClr val="tx2"/>
                </a:solidFill>
                <a:sym typeface="Wingdings" pitchFamily="2" charset="2"/>
              </a:rPr>
              <a:t>Find a feasible set S’ (which may not be the best but easier to find)</a:t>
            </a:r>
          </a:p>
        </p:txBody>
      </p:sp>
    </p:spTree>
    <p:extLst>
      <p:ext uri="{BB962C8B-B14F-4D97-AF65-F5344CB8AC3E}">
        <p14:creationId xmlns:p14="http://schemas.microsoft.com/office/powerpoint/2010/main" val="130379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Algorithm </a:t>
            </a:r>
            <a:r>
              <a:rPr lang="en-US" altLang="zh-TW" dirty="0" err="1" smtClean="0"/>
              <a:t>MaxDotSize</a:t>
            </a:r>
            <a:r>
              <a:rPr lang="en-US" altLang="zh-TW" dirty="0" smtClean="0"/>
              <a:t>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feasible set S’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26501" y="4353937"/>
            <a:ext cx="1696196" cy="2141613"/>
            <a:chOff x="5382052" y="2849234"/>
            <a:chExt cx="2121288" cy="2598217"/>
          </a:xfrm>
        </p:grpSpPr>
        <p:sp>
          <p:nvSpPr>
            <p:cNvPr id="8" name="Oval 103"/>
            <p:cNvSpPr/>
            <p:nvPr/>
          </p:nvSpPr>
          <p:spPr>
            <a:xfrm>
              <a:off x="6361408" y="3251589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Oval 107"/>
            <p:cNvSpPr/>
            <p:nvPr/>
          </p:nvSpPr>
          <p:spPr>
            <a:xfrm>
              <a:off x="7203799" y="4678585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6411331" y="2849234"/>
              <a:ext cx="584263" cy="523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endParaRPr lang="en-US" altLang="zh-TW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Oval 103"/>
            <p:cNvSpPr/>
            <p:nvPr/>
          </p:nvSpPr>
          <p:spPr>
            <a:xfrm>
              <a:off x="5382052" y="3326163"/>
              <a:ext cx="2121288" cy="2121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Oval 107"/>
            <p:cNvSpPr/>
            <p:nvPr/>
          </p:nvSpPr>
          <p:spPr>
            <a:xfrm>
              <a:off x="5423536" y="4406337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438767" y="3251589"/>
              <a:ext cx="0" cy="12088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07"/>
            <p:cNvSpPr/>
            <p:nvPr/>
          </p:nvSpPr>
          <p:spPr>
            <a:xfrm>
              <a:off x="6361408" y="4305755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6482819" y="4060234"/>
              <a:ext cx="587084" cy="523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  <a:endParaRPr lang="en-US" altLang="zh-TW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69962" y="3609044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Oval 107"/>
            <p:cNvSpPr/>
            <p:nvPr/>
          </p:nvSpPr>
          <p:spPr>
            <a:xfrm>
              <a:off x="5910909" y="3903879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Oval 107"/>
            <p:cNvSpPr/>
            <p:nvPr/>
          </p:nvSpPr>
          <p:spPr>
            <a:xfrm>
              <a:off x="6029479" y="4780944"/>
              <a:ext cx="154718" cy="154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9" name="AutoShape 31"/>
          <p:cNvSpPr>
            <a:spLocks noChangeArrowheads="1"/>
          </p:cNvSpPr>
          <p:nvPr/>
        </p:nvSpPr>
        <p:spPr bwMode="auto">
          <a:xfrm>
            <a:off x="4458181" y="5916203"/>
            <a:ext cx="1427049" cy="432620"/>
          </a:xfrm>
          <a:prstGeom prst="wedgeRoundRectCallout">
            <a:avLst>
              <a:gd name="adj1" fmla="val 78805"/>
              <a:gd name="adj2" fmla="val -4323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D(</a:t>
            </a:r>
            <a:r>
              <a:rPr lang="en-US" dirty="0" err="1"/>
              <a:t>q,d</a:t>
            </a:r>
            <a:r>
              <a:rPr lang="en-US" dirty="0"/>
              <a:t>(</a:t>
            </a:r>
            <a:r>
              <a:rPr lang="en-US" dirty="0" err="1"/>
              <a:t>o,q</a:t>
            </a:r>
            <a:r>
              <a:rPr lang="en-US" dirty="0"/>
              <a:t>))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utoShape 31"/>
              <p:cNvSpPr>
                <a:spLocks noChangeArrowheads="1"/>
              </p:cNvSpPr>
              <p:nvPr/>
            </p:nvSpPr>
            <p:spPr bwMode="auto">
              <a:xfrm>
                <a:off x="1182688" y="2509787"/>
                <a:ext cx="7184935" cy="1953809"/>
              </a:xfrm>
              <a:prstGeom prst="wedgeRoundRectCallout">
                <a:avLst>
                  <a:gd name="adj1" fmla="val -47921"/>
                  <a:gd name="adj2" fmla="val 25675"/>
                  <a:gd name="adj3" fmla="val 16667"/>
                </a:avLst>
              </a:prstGeom>
              <a:ex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TW" sz="2000" dirty="0">
                    <a:solidFill>
                      <a:schemeClr val="tx2"/>
                    </a:solidFill>
                  </a:rPr>
                  <a:t>Initialize S’  to {o}</a:t>
                </a:r>
              </a:p>
              <a:p>
                <a:r>
                  <a:rPr lang="en-US" altLang="zh-TW" sz="2000" b="1" dirty="0">
                    <a:solidFill>
                      <a:schemeClr val="tx2"/>
                    </a:solidFill>
                  </a:rPr>
                  <a:t>While</a:t>
                </a:r>
                <a:r>
                  <a:rPr lang="en-US" altLang="zh-TW" sz="2000" dirty="0">
                    <a:solidFill>
                      <a:schemeClr val="tx2"/>
                    </a:solidFill>
                  </a:rPr>
                  <a:t> there is an uncovered query keyword</a:t>
                </a:r>
              </a:p>
              <a:p>
                <a:r>
                  <a:rPr lang="en-US" altLang="zh-TW" sz="2000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chemeClr val="tx2"/>
                        </a:solidFill>
                        <a:latin typeface="Cambria Math" charset="0"/>
                      </a:rPr>
                      <m:t>𝑜</m:t>
                    </m:r>
                    <m:r>
                      <a:rPr lang="en-US" altLang="zh-TW" sz="2000">
                        <a:solidFill>
                          <a:schemeClr val="tx2"/>
                        </a:solidFill>
                        <a:latin typeface="Cambria Math" charset="0"/>
                      </a:rPr>
                      <m:t>′←</m:t>
                    </m:r>
                  </m:oMath>
                </a14:m>
                <a:r>
                  <a:rPr lang="en-US" altLang="zh-TW" sz="2000" dirty="0">
                    <a:solidFill>
                      <a:schemeClr val="tx2"/>
                    </a:solidFill>
                  </a:rPr>
                  <a:t> An object in </a:t>
                </a:r>
                <a:r>
                  <a:rPr lang="en-US" sz="2000" dirty="0">
                    <a:solidFill>
                      <a:schemeClr val="tx2"/>
                    </a:solidFill>
                  </a:rPr>
                  <a:t>D(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q,d</a:t>
                </a:r>
                <a:r>
                  <a:rPr lang="en-US" sz="2000" dirty="0">
                    <a:solidFill>
                      <a:schemeClr val="tx2"/>
                    </a:solidFill>
                  </a:rPr>
                  <a:t>(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o,q</a:t>
                </a:r>
                <a:r>
                  <a:rPr lang="en-US" sz="2000" dirty="0">
                    <a:solidFill>
                      <a:schemeClr val="tx2"/>
                    </a:solidFill>
                  </a:rPr>
                  <a:t>)) which has the 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greatest </a:t>
                </a:r>
                <a:br>
                  <a:rPr lang="en-US" sz="2000" dirty="0" smtClean="0">
                    <a:solidFill>
                      <a:schemeClr val="tx2"/>
                    </a:solidFill>
                  </a:rPr>
                </a:br>
                <a:r>
                  <a:rPr lang="en-US" sz="2000" dirty="0" smtClean="0">
                    <a:solidFill>
                      <a:schemeClr val="tx2"/>
                    </a:solidFill>
                  </a:rPr>
                  <a:t>                    number </a:t>
                </a:r>
                <a:r>
                  <a:rPr lang="en-US" sz="2000" dirty="0">
                    <a:solidFill>
                      <a:schemeClr val="tx2"/>
                    </a:solidFill>
                  </a:rPr>
                  <a:t>of uncovered keywords</a:t>
                </a:r>
                <a:r>
                  <a:rPr lang="en-US" altLang="zh-TW" sz="2000" dirty="0">
                    <a:solidFill>
                      <a:schemeClr val="tx2"/>
                    </a:solidFill>
                  </a:rPr>
                  <a:t> </a:t>
                </a:r>
              </a:p>
              <a:p>
                <a:r>
                  <a:rPr lang="en-US" altLang="zh-TW" sz="2000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solidFill>
                          <a:schemeClr val="tx2"/>
                        </a:solidFill>
                        <a:latin typeface="Cambria Math" charset="0"/>
                      </a:rPr>
                      <m:t>S</m:t>
                    </m:r>
                    <m:r>
                      <a:rPr lang="en-US" altLang="zh-TW" sz="2000">
                        <a:solidFill>
                          <a:schemeClr val="tx2"/>
                        </a:solidFill>
                        <a:latin typeface="Cambria Math" charset="0"/>
                      </a:rPr>
                      <m:t>′←</m:t>
                    </m:r>
                    <m:r>
                      <a:rPr lang="en-US" altLang="zh-TW" sz="2000">
                        <a:solidFill>
                          <a:schemeClr val="tx2"/>
                        </a:solidFill>
                        <a:latin typeface="Cambria Math" charset="0"/>
                      </a:rPr>
                      <m:t>𝑆</m:t>
                    </m:r>
                    <m:r>
                      <a:rPr lang="en-US" altLang="zh-TW" sz="2000">
                        <a:solidFill>
                          <a:schemeClr val="tx2"/>
                        </a:solidFill>
                        <a:latin typeface="Cambria Math" charset="0"/>
                      </a:rPr>
                      <m:t>′∪</m:t>
                    </m:r>
                    <m:r>
                      <m:rPr>
                        <m:lit/>
                      </m:rPr>
                      <a:rPr lang="en-US" altLang="zh-TW" sz="2000">
                        <a:solidFill>
                          <a:schemeClr val="tx2"/>
                        </a:solidFill>
                        <a:latin typeface="Cambria Math" charset="0"/>
                      </a:rPr>
                      <m:t>{</m:t>
                    </m:r>
                    <m:r>
                      <a:rPr lang="en-US" altLang="zh-TW" sz="2000">
                        <a:solidFill>
                          <a:schemeClr val="tx2"/>
                        </a:solidFill>
                        <a:latin typeface="Cambria Math" charset="0"/>
                      </a:rPr>
                      <m:t>𝑜</m:t>
                    </m:r>
                    <m:r>
                      <a:rPr lang="en-US" altLang="zh-TW" sz="2000">
                        <a:solidFill>
                          <a:schemeClr val="tx2"/>
                        </a:solidFill>
                        <a:latin typeface="Cambria Math" charset="0"/>
                      </a:rPr>
                      <m:t>′</m:t>
                    </m:r>
                    <m:r>
                      <m:rPr>
                        <m:lit/>
                      </m:rPr>
                      <a:rPr lang="en-US" altLang="zh-TW" sz="2000">
                        <a:solidFill>
                          <a:schemeClr val="tx2"/>
                        </a:solidFill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altLang="zh-TW" sz="2000" dirty="0">
                    <a:solidFill>
                      <a:schemeClr val="tx2"/>
                    </a:solidFill>
                  </a:rPr>
                  <a:t> </a:t>
                </a:r>
              </a:p>
              <a:p>
                <a:r>
                  <a:rPr lang="en-US" altLang="zh-TW" sz="2000" b="1" dirty="0">
                    <a:solidFill>
                      <a:schemeClr val="tx2"/>
                    </a:solidFill>
                  </a:rPr>
                  <a:t>Return</a:t>
                </a:r>
                <a:r>
                  <a:rPr lang="en-US" altLang="zh-TW" sz="2000" dirty="0">
                    <a:solidFill>
                      <a:schemeClr val="tx2"/>
                    </a:solidFill>
                  </a:rPr>
                  <a:t> S</a:t>
                </a:r>
                <a:r>
                  <a:rPr lang="en-US" altLang="zh-TW" sz="2000" dirty="0" smtClean="0">
                    <a:solidFill>
                      <a:schemeClr val="tx2"/>
                    </a:solidFill>
                  </a:rPr>
                  <a:t>’</a:t>
                </a:r>
                <a:endParaRPr lang="zh-TW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2688" y="2509787"/>
                <a:ext cx="7184935" cy="1953809"/>
              </a:xfrm>
              <a:prstGeom prst="wedgeRoundRectCallout">
                <a:avLst>
                  <a:gd name="adj1" fmla="val -47921"/>
                  <a:gd name="adj2" fmla="val 25675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folHlink"/>
                  </a:buClr>
                  <a:buSzPct val="60000"/>
                </a:pPr>
                <a:r>
                  <a:rPr lang="en-US" sz="2800" dirty="0" smtClean="0"/>
                  <a:t>Approximation bound: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.</m:t>
                        </m:r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zh-TW" sz="2800" dirty="0" smtClean="0"/>
                  <a:t>-approximation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Idea</a:t>
                </a:r>
              </a:p>
              <a:p>
                <a:pPr lvl="2"/>
                <a:r>
                  <a:rPr lang="en-US" altLang="zh-TW" sz="2400" dirty="0" smtClean="0"/>
                  <a:t>There exists an iteration that </a:t>
                </a:r>
                <a:r>
                  <a:rPr lang="en-US" altLang="zh-TW" sz="2400" dirty="0" err="1" smtClean="0"/>
                  <a:t>MaxDotSize</a:t>
                </a:r>
                <a:r>
                  <a:rPr lang="en-US" altLang="zh-TW" sz="2400" dirty="0" smtClean="0"/>
                  <a:t>-A processes the query distance owner of the optimal solution</a:t>
                </a:r>
              </a:p>
              <a:p>
                <a:pPr lvl="2"/>
                <a:r>
                  <a:rPr lang="en-US" altLang="zh-TW" sz="2400" dirty="0" smtClean="0"/>
                  <a:t>The greedy process construct S’ by selecting objects in D(</a:t>
                </a:r>
                <a:r>
                  <a:rPr lang="en-US" altLang="zh-TW" sz="2400" dirty="0" err="1" smtClean="0"/>
                  <a:t>q,d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 err="1" smtClean="0"/>
                  <a:t>o,q</a:t>
                </a:r>
                <a:r>
                  <a:rPr lang="en-US" altLang="zh-TW" sz="2400" dirty="0" smtClean="0"/>
                  <a:t>))</a:t>
                </a:r>
                <a:endParaRPr lang="en-US" altLang="zh-TW" dirty="0" smtClean="0"/>
              </a:p>
              <a:p>
                <a:r>
                  <a:rPr lang="en-US" altLang="zh-TW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𝑂</m:t>
                    </m:r>
                    <m:r>
                      <a:rPr lang="en-US" altLang="zh-TW" sz="240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l-GR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𝒪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</m:t>
                            </m:r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l-GR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𝒪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|)</m:t>
                        </m:r>
                      </m:e>
                    </m:nary>
                    <m:r>
                      <a:rPr lang="en-US" altLang="zh-TW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Algorithm </a:t>
            </a:r>
            <a:r>
              <a:rPr lang="en-US" altLang="zh-TW" dirty="0" err="1" smtClean="0"/>
              <a:t>MaxDotSize</a:t>
            </a:r>
            <a:r>
              <a:rPr lang="en-US" altLang="zh-TW" dirty="0" smtClean="0"/>
              <a:t>-A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 smtClean="0"/>
              <a:t>Datasets: </a:t>
            </a:r>
            <a:r>
              <a:rPr lang="en-US" altLang="zh-HK" sz="2000" dirty="0" smtClean="0"/>
              <a:t>Hotel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</a:t>
            </a:r>
            <a:r>
              <a:rPr lang="en-US" altLang="zh-HK" sz="2000" dirty="0" smtClean="0"/>
              <a:t>GN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HK" sz="2000" dirty="0" smtClean="0"/>
              <a:t>Web (same as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the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existing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studies</a:t>
            </a:r>
            <a:r>
              <a:rPr lang="en-US" altLang="zh-HK" sz="2000" dirty="0" smtClean="0"/>
              <a:t>)</a:t>
            </a:r>
            <a:endParaRPr lang="en-US" altLang="zh-HK" sz="2000" dirty="0"/>
          </a:p>
          <a:p>
            <a:r>
              <a:rPr lang="en-US" altLang="zh-HK" sz="2400" dirty="0"/>
              <a:t>Algorithms</a:t>
            </a:r>
          </a:p>
          <a:p>
            <a:pPr lvl="1"/>
            <a:r>
              <a:rPr lang="en-US" altLang="zh-HK" sz="2000" dirty="0" smtClean="0"/>
              <a:t>Cao-E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MaxDotSize</a:t>
            </a:r>
            <a:r>
              <a:rPr lang="en-US" altLang="zh-TW" sz="2000" dirty="0" smtClean="0">
                <a:solidFill>
                  <a:schemeClr val="tx2"/>
                </a:solidFill>
              </a:rPr>
              <a:t>-E</a:t>
            </a:r>
            <a:endParaRPr lang="en-US" altLang="zh-HK" sz="2000" dirty="0">
              <a:solidFill>
                <a:schemeClr val="tx2"/>
              </a:solidFill>
            </a:endParaRPr>
          </a:p>
          <a:p>
            <a:pPr lvl="1"/>
            <a:r>
              <a:rPr lang="en-US" altLang="zh-TW" sz="2000" dirty="0" smtClean="0"/>
              <a:t>Cao-A1,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Cao-A2,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Cao-A3,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Long-A,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MaxDotSize</a:t>
            </a:r>
            <a:r>
              <a:rPr lang="en-US" altLang="zh-TW" sz="2000" dirty="0" smtClean="0">
                <a:solidFill>
                  <a:schemeClr val="tx2"/>
                </a:solidFill>
              </a:rPr>
              <a:t>-A</a:t>
            </a:r>
            <a:endParaRPr lang="en-US" altLang="zh-HK" sz="2000" dirty="0">
              <a:solidFill>
                <a:schemeClr val="tx2"/>
              </a:solidFill>
            </a:endParaRPr>
          </a:p>
          <a:p>
            <a:r>
              <a:rPr lang="en-US" altLang="zh-HK" sz="2400" dirty="0" smtClean="0"/>
              <a:t>Factors</a:t>
            </a:r>
            <a:endParaRPr lang="en-US" altLang="zh-HK" sz="2400" dirty="0"/>
          </a:p>
          <a:p>
            <a:pPr lvl="1"/>
            <a:r>
              <a:rPr lang="en-US" altLang="zh-HK" sz="2000" dirty="0"/>
              <a:t>No. of query </a:t>
            </a:r>
            <a:r>
              <a:rPr lang="en-US" altLang="zh-HK" sz="2000" dirty="0" smtClean="0"/>
              <a:t>keywords, Average No</a:t>
            </a:r>
            <a:r>
              <a:rPr lang="en-US" altLang="zh-HK" sz="2000" dirty="0"/>
              <a:t>. of </a:t>
            </a:r>
            <a:r>
              <a:rPr lang="en-US" altLang="zh-HK" sz="2000" dirty="0" smtClean="0"/>
              <a:t>keywords </a:t>
            </a:r>
            <a:r>
              <a:rPr lang="en-US" altLang="zh-HK" sz="2000" dirty="0"/>
              <a:t>contained by an </a:t>
            </a:r>
            <a:r>
              <a:rPr lang="en-US" altLang="zh-HK" sz="2000" dirty="0" smtClean="0"/>
              <a:t>object, No. of objects in the dataset</a:t>
            </a:r>
          </a:p>
          <a:p>
            <a:r>
              <a:rPr lang="en-US" altLang="zh-HK" sz="2400" dirty="0" smtClean="0"/>
              <a:t>Measurements</a:t>
            </a:r>
            <a:endParaRPr lang="en-US" altLang="zh-HK" dirty="0"/>
          </a:p>
          <a:p>
            <a:pPr lvl="1"/>
            <a:r>
              <a:rPr lang="en-US" altLang="zh-HK" sz="2000" dirty="0"/>
              <a:t>Running time and approximation </a:t>
            </a:r>
            <a:r>
              <a:rPr lang="en-US" altLang="zh-HK" sz="2000" dirty="0" smtClean="0"/>
              <a:t>ratio</a:t>
            </a:r>
            <a:endParaRPr lang="en-US" altLang="zh-HK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020" y="577530"/>
            <a:ext cx="4601980" cy="10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 smtClean="0"/>
              <a:t>Dataset: Hotel</a:t>
            </a:r>
          </a:p>
          <a:p>
            <a:r>
              <a:rPr lang="en-US" altLang="zh-HK" sz="2400" dirty="0" smtClean="0"/>
              <a:t>Factor: Number of query keywords</a:t>
            </a:r>
            <a:endParaRPr lang="en-US" altLang="zh-HK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2" y="2968272"/>
            <a:ext cx="8887776" cy="286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 smtClean="0"/>
              <a:t>Object Inherent Cost</a:t>
            </a:r>
            <a:endParaRPr lang="en-US" altLang="zh-HK" sz="2400" dirty="0"/>
          </a:p>
          <a:p>
            <a:pPr lvl="1"/>
            <a:r>
              <a:rPr lang="en-US" altLang="zh-HK" sz="2000" dirty="0" smtClean="0"/>
              <a:t>We assign each object an integer inherent cost in the range [1,5] randomly</a:t>
            </a:r>
            <a:endParaRPr lang="en-US" altLang="zh-HK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623"/>
          <a:stretch/>
        </p:blipFill>
        <p:spPr>
          <a:xfrm>
            <a:off x="105598" y="3155428"/>
            <a:ext cx="8995538" cy="29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 smtClean="0"/>
              <a:t>Studied Collective Spatial Keyword Query problem</a:t>
            </a:r>
          </a:p>
          <a:p>
            <a:r>
              <a:rPr lang="en-US" altLang="zh-HK" sz="2400" dirty="0" smtClean="0"/>
              <a:t>Proposed a new cost function</a:t>
            </a:r>
          </a:p>
          <a:p>
            <a:pPr lvl="1"/>
            <a:r>
              <a:rPr lang="en-US" altLang="zh-HK" sz="2000" dirty="0"/>
              <a:t> </a:t>
            </a:r>
            <a:r>
              <a:rPr lang="en-US" altLang="zh-HK" sz="2000" dirty="0" smtClean="0"/>
              <a:t>Captures both spatial distances and object inherent cost</a:t>
            </a:r>
          </a:p>
          <a:p>
            <a:r>
              <a:rPr lang="en-US" altLang="zh-HK" sz="2400" dirty="0" smtClean="0"/>
              <a:t>Developed exact and approximate algorithms</a:t>
            </a:r>
          </a:p>
          <a:p>
            <a:r>
              <a:rPr lang="en-US" altLang="zh-HK" sz="2400" dirty="0" smtClean="0"/>
              <a:t>Extensive experiments</a:t>
            </a:r>
            <a:endParaRPr lang="en-US" altLang="zh-HK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Spatial-textual data</a:t>
            </a:r>
          </a:p>
          <a:p>
            <a:pPr lvl="1"/>
            <a:r>
              <a:rPr lang="en-US" dirty="0" smtClean="0"/>
              <a:t>Spatial points of interest </a:t>
            </a:r>
          </a:p>
          <a:p>
            <a:pPr lvl="2"/>
            <a:r>
              <a:rPr lang="en-US" sz="2200" dirty="0" smtClean="0"/>
              <a:t>Restaurants, hotels, tourist attractions,...</a:t>
            </a:r>
          </a:p>
          <a:p>
            <a:pPr lvl="1"/>
            <a:r>
              <a:rPr lang="en-US" dirty="0" smtClean="0"/>
              <a:t>Geo-tagged web objects </a:t>
            </a:r>
          </a:p>
          <a:p>
            <a:pPr lvl="2"/>
            <a:r>
              <a:rPr lang="en-US" sz="2200" dirty="0" smtClean="0"/>
              <a:t>Photos with both tags and geo-locations at Flickr, check-in information on places in </a:t>
            </a:r>
            <a:r>
              <a:rPr lang="en-US" sz="2200" dirty="0" err="1" smtClean="0"/>
              <a:t>FourSquare</a:t>
            </a:r>
            <a:r>
              <a:rPr lang="en-US" sz="2200" dirty="0" smtClean="0"/>
              <a:t>,...</a:t>
            </a:r>
            <a:endParaRPr lang="en-US" sz="30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Spatial Keywords Queries (</a:t>
            </a:r>
            <a:r>
              <a:rPr lang="en-US" dirty="0" err="1" smtClean="0"/>
              <a:t>CoSKQ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Given a query with a location and a set of keywords</a:t>
            </a:r>
          </a:p>
          <a:p>
            <a:pPr lvl="1"/>
            <a:r>
              <a:rPr lang="en-US" altLang="zh-TW" dirty="0" smtClean="0"/>
              <a:t>It</a:t>
            </a:r>
            <a:r>
              <a:rPr lang="zh-TW" altLang="en-US" dirty="0" smtClean="0"/>
              <a:t> </a:t>
            </a:r>
            <a:r>
              <a:rPr lang="en-US" altLang="zh-TW" dirty="0" smtClean="0"/>
              <a:t>f</a:t>
            </a:r>
            <a:r>
              <a:rPr lang="en-US" dirty="0" smtClean="0"/>
              <a:t>inds a set </a:t>
            </a:r>
            <a:r>
              <a:rPr lang="en-US" i="1" dirty="0" smtClean="0"/>
              <a:t>S</a:t>
            </a:r>
            <a:r>
              <a:rPr lang="en-US" dirty="0" smtClean="0"/>
              <a:t> of objects that </a:t>
            </a:r>
            <a:endParaRPr lang="en-US" sz="2000" dirty="0" smtClean="0"/>
          </a:p>
          <a:p>
            <a:pPr lvl="2"/>
            <a:r>
              <a:rPr lang="en-US" altLang="zh-TW" dirty="0" smtClean="0"/>
              <a:t>C</a:t>
            </a:r>
            <a:r>
              <a:rPr lang="en-US" dirty="0" smtClean="0"/>
              <a:t>overs the keywords </a:t>
            </a:r>
            <a:r>
              <a:rPr lang="en-US" dirty="0" smtClean="0">
                <a:solidFill>
                  <a:schemeClr val="tx2"/>
                </a:solidFill>
              </a:rPr>
              <a:t>collectively </a:t>
            </a:r>
          </a:p>
          <a:p>
            <a:pPr lvl="2"/>
            <a:r>
              <a:rPr lang="en-US" altLang="zh-TW" dirty="0" smtClean="0"/>
              <a:t>Has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smallest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cost</a:t>
            </a:r>
          </a:p>
          <a:p>
            <a:pPr lvl="1"/>
            <a:r>
              <a:rPr lang="en-US" altLang="zh-TW" dirty="0"/>
              <a:t>Application</a:t>
            </a:r>
            <a:endParaRPr lang="en-US" altLang="zh-TW" sz="2000" dirty="0"/>
          </a:p>
          <a:p>
            <a:pPr lvl="2"/>
            <a:r>
              <a:rPr lang="en-US" dirty="0"/>
              <a:t>A tourist wants to find several POIs for sightseeing, shopping and dining</a:t>
            </a:r>
            <a:r>
              <a:rPr lang="en-US" altLang="zh-TW" dirty="0"/>
              <a:t>,</a:t>
            </a:r>
            <a:r>
              <a:rPr lang="en-US" dirty="0"/>
              <a:t> and the POIs are close to him</a:t>
            </a:r>
          </a:p>
          <a:p>
            <a:pPr lvl="2"/>
            <a:r>
              <a:rPr lang="en-US" dirty="0"/>
              <a:t>A manager wants to set up a project consortium of partners</a:t>
            </a:r>
          </a:p>
          <a:p>
            <a:pPr lvl="2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7562" y="864195"/>
            <a:ext cx="2846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Cao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et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al.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SIGMOD 2011</a:t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en-US" altLang="zh-TW" dirty="0" smtClean="0">
                <a:solidFill>
                  <a:schemeClr val="tx2"/>
                </a:solidFill>
              </a:rPr>
              <a:t>Long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et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al.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SIGMOD 2013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Cao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et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al.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TODS 2015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5</a:t>
            </a:fld>
            <a:endParaRPr lang="en-US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58668"/>
          </a:xfrm>
        </p:spPr>
        <p:txBody>
          <a:bodyPr/>
          <a:lstStyle/>
          <a:p>
            <a:r>
              <a:rPr lang="en-US" dirty="0" smtClean="0"/>
              <a:t>Collective Spatial Keywords Queries (</a:t>
            </a:r>
            <a:r>
              <a:rPr lang="en-US" dirty="0" err="1" smtClean="0"/>
              <a:t>CoSKQ</a:t>
            </a:r>
            <a:r>
              <a:rPr lang="en-US" dirty="0" smtClean="0"/>
              <a:t>)</a:t>
            </a:r>
          </a:p>
        </p:txBody>
      </p:sp>
      <p:sp>
        <p:nvSpPr>
          <p:cNvPr id="41" name="Oval 40"/>
          <p:cNvSpPr/>
          <p:nvPr/>
        </p:nvSpPr>
        <p:spPr>
          <a:xfrm>
            <a:off x="3611736" y="4801028"/>
            <a:ext cx="897904" cy="864533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18985" y="4425635"/>
            <a:ext cx="897904" cy="864533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96825" y="3197277"/>
            <a:ext cx="897904" cy="864533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14947" y="2593413"/>
            <a:ext cx="6164304" cy="3662359"/>
            <a:chOff x="1114947" y="2593413"/>
            <a:chExt cx="6164304" cy="3662359"/>
          </a:xfrm>
        </p:grpSpPr>
        <p:grpSp>
          <p:nvGrpSpPr>
            <p:cNvPr id="22" name="Group 21"/>
            <p:cNvGrpSpPr/>
            <p:nvPr/>
          </p:nvGrpSpPr>
          <p:grpSpPr>
            <a:xfrm>
              <a:off x="1810894" y="2593413"/>
              <a:ext cx="5468357" cy="3425727"/>
              <a:chOff x="4406610" y="2352886"/>
              <a:chExt cx="3867899" cy="242309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39867" y="3588618"/>
                <a:ext cx="352666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  <a:endParaRPr lang="en-US" sz="28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365821" y="2532280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001154" y="3078963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16180" y="4060812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638925" y="2924755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904300" y="3734302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398500" y="3024775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646647" y="4477367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1" name="Triangle 30"/>
              <p:cNvSpPr/>
              <p:nvPr/>
            </p:nvSpPr>
            <p:spPr>
              <a:xfrm>
                <a:off x="6494409" y="3539316"/>
                <a:ext cx="161138" cy="13891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06610" y="3091530"/>
                <a:ext cx="860821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79008" y="3112596"/>
                <a:ext cx="821012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746469" y="4405898"/>
                <a:ext cx="528040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957543" y="3769570"/>
                <a:ext cx="528040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22979" y="2352886"/>
                <a:ext cx="748743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684373" y="2965846"/>
                <a:ext cx="850968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33909" y="4155804"/>
                <a:ext cx="528040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1434642" y="5590256"/>
              <a:ext cx="181795" cy="1817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14947" y="5732552"/>
              <a:ext cx="1533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8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2800" i="1" dirty="0" smtClean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8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2800" i="1" dirty="0" smtClean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8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sz="2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6</a:t>
            </a:fld>
            <a:endParaRPr lang="en-US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lang="en-US" dirty="0" smtClean="0"/>
              <a:t>Collective Spatial Keywords Queries (</a:t>
            </a:r>
            <a:r>
              <a:rPr lang="en-US" dirty="0" err="1" smtClean="0"/>
              <a:t>CoSKQ</a:t>
            </a:r>
            <a:r>
              <a:rPr lang="en-US" dirty="0" smtClean="0"/>
              <a:t>)</a:t>
            </a:r>
          </a:p>
        </p:txBody>
      </p:sp>
      <p:sp>
        <p:nvSpPr>
          <p:cNvPr id="42" name="Oval 41"/>
          <p:cNvSpPr/>
          <p:nvPr/>
        </p:nvSpPr>
        <p:spPr>
          <a:xfrm>
            <a:off x="982168" y="5334474"/>
            <a:ext cx="1666696" cy="1139352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14947" y="2593413"/>
            <a:ext cx="6164304" cy="3662359"/>
            <a:chOff x="1114947" y="2593413"/>
            <a:chExt cx="6164304" cy="3662359"/>
          </a:xfrm>
        </p:grpSpPr>
        <p:grpSp>
          <p:nvGrpSpPr>
            <p:cNvPr id="44" name="Group 43"/>
            <p:cNvGrpSpPr/>
            <p:nvPr/>
          </p:nvGrpSpPr>
          <p:grpSpPr>
            <a:xfrm>
              <a:off x="1810894" y="2593413"/>
              <a:ext cx="5468357" cy="3425727"/>
              <a:chOff x="4406610" y="2352886"/>
              <a:chExt cx="3867899" cy="2423098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6339867" y="3588618"/>
                <a:ext cx="352666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  <a:endParaRPr lang="en-US" sz="28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365821" y="2532280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001154" y="3078963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16180" y="4060812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638925" y="2924755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904300" y="3734302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398500" y="3024775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646647" y="4477367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5" name="Triangle 54"/>
              <p:cNvSpPr/>
              <p:nvPr/>
            </p:nvSpPr>
            <p:spPr>
              <a:xfrm>
                <a:off x="6494409" y="3539316"/>
                <a:ext cx="161138" cy="13891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06610" y="3091530"/>
                <a:ext cx="860821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279008" y="3112596"/>
                <a:ext cx="821012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46469" y="4405898"/>
                <a:ext cx="528040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57543" y="3769570"/>
                <a:ext cx="528040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22979" y="2352886"/>
                <a:ext cx="748743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84373" y="2965846"/>
                <a:ext cx="850968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33909" y="4155804"/>
                <a:ext cx="528040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1434642" y="5590256"/>
              <a:ext cx="181795" cy="1817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14947" y="5732552"/>
              <a:ext cx="1533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8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2800" i="1" dirty="0" smtClean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8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2800" i="1" dirty="0" smtClean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8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sz="2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Collective Spatial Keywords Queries (</a:t>
                </a:r>
                <a:r>
                  <a:rPr lang="en-US" dirty="0" err="1" smtClean="0"/>
                  <a:t>CoSKQ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:pPr lvl="1"/>
                <a:r>
                  <a:rPr lang="en-US" altLang="zh-TW" dirty="0" smtClean="0"/>
                  <a:t>Cost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functions proposed by previous studies</a:t>
                </a:r>
                <a:endParaRPr lang="en-US" altLang="zh-TW" dirty="0"/>
              </a:p>
              <a:p>
                <a:pPr lvl="2"/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𝑆𝑢𝑚</m:t>
                        </m:r>
                      </m:sub>
                    </m:sSub>
                    <m:r>
                      <a:rPr lang="en-US" altLang="zh-TW" sz="2400" i="1">
                        <a:latin typeface="Cambria Math" charset="0"/>
                      </a:rPr>
                      <m:t>,</m:t>
                    </m:r>
                    <m:r>
                      <a:rPr lang="en-US" altLang="zh-TW" sz="2400" i="1">
                        <a:latin typeface="Cambria Math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𝑆𝑢𝑚𝑀𝑎𝑥</m:t>
                        </m:r>
                      </m:sub>
                    </m:sSub>
                    <m:r>
                      <a:rPr lang="en-US" altLang="zh-TW" sz="2400" i="1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𝑀𝑎𝑥𝑀𝑎𝑥</m:t>
                        </m:r>
                      </m:sub>
                    </m:sSub>
                    <m:r>
                      <a:rPr lang="en-US" altLang="zh-TW" sz="2400" i="1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altLang="zh-TW" sz="2400" i="1" dirty="0">
                    <a:latin typeface="Cambria Math" charset="0"/>
                  </a:rPr>
                  <a:t/>
                </a:r>
                <a:br>
                  <a:rPr lang="en-US" altLang="zh-TW" sz="2400" i="1" dirty="0">
                    <a:latin typeface="Cambria Math" charset="0"/>
                  </a:rPr>
                </a:br>
                <a:r>
                  <a:rPr lang="en-US" altLang="zh-TW" sz="2400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𝐷𝑖𝑎</m:t>
                        </m:r>
                      </m:sub>
                    </m:sSub>
                    <m:r>
                      <a:rPr lang="en-US" altLang="zh-TW" sz="2400" i="1">
                        <a:latin typeface="Cambria Math" charset="0"/>
                      </a:rPr>
                      <m:t>,  </m:t>
                    </m:r>
                    <m:r>
                      <a:rPr lang="en-US" altLang="zh-TW" sz="2400" i="1">
                        <a:latin typeface="Cambria Math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</a:rPr>
                          <m:t>𝑀𝑖𝑛𝑀𝑎𝑥</m:t>
                        </m:r>
                      </m:sub>
                    </m:sSub>
                    <m:r>
                      <a:rPr lang="en-US" altLang="zh-TW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8" name="AutoShape 31"/>
          <p:cNvSpPr>
            <a:spLocks noChangeArrowheads="1"/>
          </p:cNvSpPr>
          <p:nvPr/>
        </p:nvSpPr>
        <p:spPr bwMode="auto">
          <a:xfrm>
            <a:off x="1329895" y="3910222"/>
            <a:ext cx="7435121" cy="1111484"/>
          </a:xfrm>
          <a:prstGeom prst="wedgeRoundRectCallout">
            <a:avLst>
              <a:gd name="adj1" fmla="val -31096"/>
              <a:gd name="adj2" fmla="val -6341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/>
            <a:r>
              <a:rPr lang="en-US" altLang="zh-TW" sz="2000" dirty="0" smtClean="0"/>
              <a:t>Suitable </a:t>
            </a:r>
            <a:r>
              <a:rPr lang="en-US" altLang="zh-TW" sz="2000" dirty="0"/>
              <a:t>in applications where the cost of a set of objects could be captured well by the spatial distances among the objects and the query only.</a:t>
            </a:r>
            <a:endParaRPr lang="zh-TW" altLang="en-US" sz="2000" dirty="0"/>
          </a:p>
        </p:txBody>
      </p:sp>
      <p:sp>
        <p:nvSpPr>
          <p:cNvPr id="6" name="AutoShape 31"/>
          <p:cNvSpPr>
            <a:spLocks noChangeArrowheads="1"/>
          </p:cNvSpPr>
          <p:nvPr/>
        </p:nvSpPr>
        <p:spPr bwMode="auto">
          <a:xfrm>
            <a:off x="1329895" y="5132154"/>
            <a:ext cx="7435121" cy="1111484"/>
          </a:xfrm>
          <a:prstGeom prst="wedgeRoundRectCallout">
            <a:avLst>
              <a:gd name="adj1" fmla="val -31096"/>
              <a:gd name="adj2" fmla="val -6341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/>
            <a:r>
              <a:rPr lang="en-US" altLang="zh-TW" sz="2000" dirty="0"/>
              <a:t>However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observe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that in </a:t>
            </a:r>
            <a:r>
              <a:rPr lang="en-US" altLang="zh-TW" sz="2000" dirty="0"/>
              <a:t>some applications, each object has an </a:t>
            </a:r>
            <a:r>
              <a:rPr lang="en-US" altLang="zh-TW" sz="2000" dirty="0">
                <a:solidFill>
                  <a:schemeClr val="tx2"/>
                </a:solidFill>
              </a:rPr>
              <a:t>inherent cost </a:t>
            </a:r>
            <a:r>
              <a:rPr lang="en-US" altLang="zh-TW" sz="2000" dirty="0"/>
              <a:t>(e.g., workers have monetary costs</a:t>
            </a:r>
            <a:r>
              <a:rPr lang="en-US" altLang="zh-TW" sz="2000" dirty="0" smtClean="0"/>
              <a:t>),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which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are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captured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these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existing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cost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functions.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491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Collective Spatial Keywords Queries (</a:t>
                </a:r>
                <a:r>
                  <a:rPr lang="en-US" dirty="0" err="1" smtClean="0"/>
                  <a:t>CoSKQ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:pPr lvl="1"/>
                <a:r>
                  <a:rPr lang="en-US" altLang="zh-TW" dirty="0" smtClean="0"/>
                  <a:t>New Cost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</a:rPr>
                      <m:t>𝑐𝑜𝑠</m:t>
                    </m:r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</a:rPr>
                          <m:t>𝑀𝑎𝑥𝐷𝑜𝑡𝑆𝑖𝑧𝑒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Captures </a:t>
                </a:r>
                <a:r>
                  <a:rPr lang="en-US" altLang="zh-TW" dirty="0"/>
                  <a:t>both the spatial distances between the objects and the query, and the </a:t>
                </a:r>
                <a:r>
                  <a:rPr lang="en-US" altLang="zh-TW" dirty="0">
                    <a:solidFill>
                      <a:schemeClr val="tx2"/>
                    </a:solidFill>
                  </a:rPr>
                  <a:t>inherent costs</a:t>
                </a:r>
                <a:r>
                  <a:rPr lang="en-US" altLang="zh-TW" dirty="0"/>
                  <a:t> of the objects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Application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manager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wants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find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group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workers</a:t>
                </a:r>
                <a:r>
                  <a:rPr lang="en-US" altLang="zh-TW" dirty="0"/>
                  <a:t>.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E</a:t>
                </a:r>
                <a:r>
                  <a:rPr lang="en-US" altLang="zh-TW" dirty="0" smtClean="0"/>
                  <a:t>ach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worker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associated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with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some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monetary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</a:t>
                </a:r>
              </a:p>
              <a:p>
                <a:pPr lvl="2"/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tourist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wants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visit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some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POIs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(e.g.,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museums and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parks). Each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POI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associated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with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admission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fee</a:t>
                </a:r>
                <a:endParaRPr lang="en-US" dirty="0"/>
              </a:p>
              <a:p>
                <a:pPr lvl="3"/>
                <a:endParaRPr lang="en-US" sz="2000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989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CB0-1155-2B44-ABFC-24845536A01E}" type="slidenum">
              <a:rPr lang="en-US" smtClean="0"/>
              <a:t>9</a:t>
            </a:fld>
            <a:endParaRPr lang="en-US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lang="en-US" dirty="0" smtClean="0"/>
              <a:t>Collective Spatial Keywords Queries (</a:t>
            </a:r>
            <a:r>
              <a:rPr lang="en-US" dirty="0" err="1" smtClean="0"/>
              <a:t>CoSKQ</a:t>
            </a:r>
            <a:r>
              <a:rPr lang="en-US" dirty="0" smtClean="0"/>
              <a:t>)</a:t>
            </a:r>
          </a:p>
        </p:txBody>
      </p:sp>
      <p:sp>
        <p:nvSpPr>
          <p:cNvPr id="42" name="Oval 41"/>
          <p:cNvSpPr/>
          <p:nvPr/>
        </p:nvSpPr>
        <p:spPr>
          <a:xfrm>
            <a:off x="5735491" y="3408667"/>
            <a:ext cx="1170775" cy="931799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96825" y="3197277"/>
            <a:ext cx="897904" cy="864533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6256" y="3468888"/>
            <a:ext cx="3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sz="2800" baseline="-25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6009" y="3355814"/>
            <a:ext cx="3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sz="2800" baseline="-25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78876" y="4653672"/>
            <a:ext cx="3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sz="2800" baseline="-25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04952" y="4975076"/>
            <a:ext cx="3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lang="en-US" sz="2800" baseline="-25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13629" y="3171564"/>
            <a:ext cx="3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sz="2800" baseline="-25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4442" y="2428230"/>
            <a:ext cx="3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sz="2800" baseline="-25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262" y="5709044"/>
            <a:ext cx="3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800" baseline="-25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114947" y="2593413"/>
            <a:ext cx="6164304" cy="3662359"/>
            <a:chOff x="1114947" y="2593413"/>
            <a:chExt cx="6164304" cy="3662359"/>
          </a:xfrm>
        </p:grpSpPr>
        <p:grpSp>
          <p:nvGrpSpPr>
            <p:cNvPr id="51" name="Group 50"/>
            <p:cNvGrpSpPr/>
            <p:nvPr/>
          </p:nvGrpSpPr>
          <p:grpSpPr>
            <a:xfrm>
              <a:off x="1810894" y="2593413"/>
              <a:ext cx="5468357" cy="3425727"/>
              <a:chOff x="4406610" y="2352886"/>
              <a:chExt cx="3867899" cy="2423098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339867" y="3588618"/>
                <a:ext cx="352666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  <a:endParaRPr lang="en-US" sz="28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365821" y="2532280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001154" y="3078963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916180" y="4060812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638925" y="2924755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904300" y="3734302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398500" y="3024775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646647" y="4477367"/>
                <a:ext cx="128588" cy="1285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2" name="Triangle 61"/>
              <p:cNvSpPr/>
              <p:nvPr/>
            </p:nvSpPr>
            <p:spPr>
              <a:xfrm>
                <a:off x="6494409" y="3539316"/>
                <a:ext cx="161138" cy="13891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06610" y="3091530"/>
                <a:ext cx="860821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279008" y="3112596"/>
                <a:ext cx="821012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746469" y="4405898"/>
                <a:ext cx="528040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957543" y="3769570"/>
                <a:ext cx="528040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022979" y="2352886"/>
                <a:ext cx="748743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684373" y="2965846"/>
                <a:ext cx="850968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833909" y="4155804"/>
                <a:ext cx="528040" cy="37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lang="en-US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endParaRPr lang="en-US" sz="2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1434642" y="5590256"/>
              <a:ext cx="181795" cy="1817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14947" y="5732552"/>
              <a:ext cx="1533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8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2800" i="1" dirty="0" smtClean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8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2800" i="1" dirty="0" smtClean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28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lang="en-US" sz="2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616017" y="5255533"/>
            <a:ext cx="3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8</a:t>
            </a:r>
            <a:endParaRPr lang="en-US" sz="2800" baseline="-25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Theme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DA6F0B8-FB06-BC48-8178-3C7AD870BA77}" vid="{AE78CEBD-5184-324E-999B-4FEB6C03F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17901</TotalTime>
  <Words>894</Words>
  <Application>Microsoft Macintosh PowerPoint</Application>
  <PresentationFormat>On-screen Show (4:3)</PresentationFormat>
  <Paragraphs>294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Cambria Math</vt:lpstr>
      <vt:lpstr>PMingLiU</vt:lpstr>
      <vt:lpstr>Tahoma</vt:lpstr>
      <vt:lpstr>Times New Roman</vt:lpstr>
      <vt:lpstr>Wingdings</vt:lpstr>
      <vt:lpstr>新細明體</vt:lpstr>
      <vt:lpstr>Theme1</vt:lpstr>
      <vt:lpstr>Inherent-Cost Aware  Collective Spatial Keyword Queries</vt:lpstr>
      <vt:lpstr>Outline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2. Contributions</vt:lpstr>
      <vt:lpstr>3. Problem Definition</vt:lpstr>
      <vt:lpstr>3. Problem Definition</vt:lpstr>
      <vt:lpstr>3. Problem Definition</vt:lpstr>
      <vt:lpstr>4. Algorithm MaxDotSize-E</vt:lpstr>
      <vt:lpstr>4. Algorithm MaxDotSize-E</vt:lpstr>
      <vt:lpstr>4. Algorithm MaxDotSize-E</vt:lpstr>
      <vt:lpstr>4. Algorithm MaxDotSize-E</vt:lpstr>
      <vt:lpstr>4. Algorithm MaxDotSize-E</vt:lpstr>
      <vt:lpstr>4. Algorithm MaxDotSize-E</vt:lpstr>
      <vt:lpstr>4. Algorithm MaxDotSize-A</vt:lpstr>
      <vt:lpstr>4. Algorithm MaxDotSize-A</vt:lpstr>
      <vt:lpstr>4. Algorithm MaxDotSize-A</vt:lpstr>
      <vt:lpstr>5. Experiment</vt:lpstr>
      <vt:lpstr>5. Experiment</vt:lpstr>
      <vt:lpstr>5. Experiment</vt:lpstr>
      <vt:lpstr>6. Conclusion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Keyword Queries</dc:title>
  <dc:creator>Microsoft Office User</dc:creator>
  <cp:lastModifiedBy>Microsoft Office User</cp:lastModifiedBy>
  <cp:revision>744</cp:revision>
  <cp:lastPrinted>2017-08-04T03:47:29Z</cp:lastPrinted>
  <dcterms:created xsi:type="dcterms:W3CDTF">2017-07-15T07:19:06Z</dcterms:created>
  <dcterms:modified xsi:type="dcterms:W3CDTF">2017-09-06T07:26:35Z</dcterms:modified>
</cp:coreProperties>
</file>