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012" autoAdjust="0"/>
  </p:normalViewPr>
  <p:slideViewPr>
    <p:cSldViewPr snapToGrid="0">
      <p:cViewPr varScale="1">
        <p:scale>
          <a:sx n="77" d="100"/>
          <a:sy n="7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9690-69FB-4A1F-9A03-D6534246D2F4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2235-570D-4A9E-9D2A-B8F4C236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Disclaimer, this is correlation and not causation.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D2235-570D-4A9E-9D2A-B8F4C236D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air adds 2k of value and can cost 5k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D2235-570D-4A9E-9D2A-B8F4C236D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10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10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829E-E334-4ADF-A5B3-989FCF614CC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D30BC9-CD8E-4600-88AA-952D65AE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 Pricing in Ames Iowa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Harrison Connelly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Flipper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buy central air. Costs thousands for a $4,776 improvement on average</a:t>
            </a:r>
          </a:p>
          <a:p>
            <a:r>
              <a:rPr lang="en-US" dirty="0" smtClean="0"/>
              <a:t>Optimal Sale Dates for 120 day flip: </a:t>
            </a:r>
          </a:p>
          <a:p>
            <a:pPr lvl="1"/>
            <a:r>
              <a:rPr lang="en-US" dirty="0" smtClean="0"/>
              <a:t>Buy in July and Sell in October.</a:t>
            </a:r>
          </a:p>
          <a:p>
            <a:pPr lvl="2"/>
            <a:r>
              <a:rPr lang="en-US" dirty="0" smtClean="0"/>
              <a:t>$8,898</a:t>
            </a:r>
          </a:p>
          <a:p>
            <a:r>
              <a:rPr lang="en-US" dirty="0" smtClean="0"/>
              <a:t>Upgrading Kitchen: </a:t>
            </a:r>
          </a:p>
          <a:p>
            <a:pPr lvl="1"/>
            <a:r>
              <a:rPr lang="en-US" dirty="0" smtClean="0"/>
              <a:t>From Fair to Excellent: </a:t>
            </a:r>
          </a:p>
          <a:p>
            <a:pPr lvl="2"/>
            <a:r>
              <a:rPr lang="en-US" dirty="0" smtClean="0"/>
              <a:t>$55,158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.shape!</a:t>
            </a:r>
          </a:p>
          <a:p>
            <a:r>
              <a:rPr lang="en-US" dirty="0" smtClean="0"/>
              <a:t>Explore</a:t>
            </a:r>
          </a:p>
          <a:p>
            <a:r>
              <a:rPr lang="en-US" dirty="0" smtClean="0"/>
              <a:t>Read outputs!</a:t>
            </a:r>
          </a:p>
          <a:p>
            <a:r>
              <a:rPr lang="en-US" dirty="0" smtClean="0"/>
              <a:t>We are learning! </a:t>
            </a:r>
          </a:p>
        </p:txBody>
      </p:sp>
    </p:spTree>
    <p:extLst>
      <p:ext uri="{BB962C8B-B14F-4D97-AF65-F5344CB8AC3E}">
        <p14:creationId xmlns:p14="http://schemas.microsoft.com/office/powerpoint/2010/main" val="38859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Clean/ Evaluate</a:t>
            </a:r>
          </a:p>
          <a:p>
            <a:r>
              <a:rPr lang="en-US" dirty="0" smtClean="0"/>
              <a:t>Separate Numeric and Non-Numeric</a:t>
            </a:r>
          </a:p>
          <a:p>
            <a:r>
              <a:rPr lang="en-US" dirty="0" smtClean="0"/>
              <a:t>Normalize Numeric Variables</a:t>
            </a:r>
          </a:p>
          <a:p>
            <a:r>
              <a:rPr lang="en-US" dirty="0" smtClean="0"/>
              <a:t>Dummy Non-Numeric Variables</a:t>
            </a:r>
          </a:p>
          <a:p>
            <a:r>
              <a:rPr lang="en-US" dirty="0" smtClean="0"/>
              <a:t>Combine Variables</a:t>
            </a:r>
          </a:p>
          <a:p>
            <a:r>
              <a:rPr lang="en-US" dirty="0" smtClean="0"/>
              <a:t>Model Through Elastic Net</a:t>
            </a:r>
          </a:p>
          <a:p>
            <a:r>
              <a:rPr lang="en-US" dirty="0" smtClean="0"/>
              <a:t>Predict and Compare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Overall Philosophy: </a:t>
            </a:r>
          </a:p>
          <a:p>
            <a:r>
              <a:rPr lang="en-US" dirty="0" smtClean="0"/>
              <a:t>Time Constraints</a:t>
            </a:r>
          </a:p>
          <a:p>
            <a:r>
              <a:rPr lang="en-US" dirty="0" smtClean="0"/>
              <a:t>Do this on my own</a:t>
            </a:r>
          </a:p>
          <a:p>
            <a:r>
              <a:rPr lang="en-US" dirty="0" smtClean="0"/>
              <a:t>Do it right, not highest r-squared</a:t>
            </a:r>
          </a:p>
          <a:p>
            <a:pPr lvl="1"/>
            <a:r>
              <a:rPr lang="en-US" dirty="0" smtClean="0"/>
              <a:t>Proper Cleaning</a:t>
            </a:r>
          </a:p>
          <a:p>
            <a:pPr lvl="2"/>
            <a:r>
              <a:rPr lang="en-US" dirty="0" smtClean="0"/>
              <a:t>Mode and Median, not zeros</a:t>
            </a:r>
          </a:p>
          <a:p>
            <a:pPr lvl="1"/>
            <a:r>
              <a:rPr lang="en-US" dirty="0" smtClean="0"/>
              <a:t>Start Multi Variable Linear</a:t>
            </a:r>
          </a:p>
          <a:p>
            <a:pPr lvl="2"/>
            <a:r>
              <a:rPr lang="en-US" dirty="0"/>
              <a:t>Dummy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Learn what is not expected</a:t>
            </a:r>
          </a:p>
          <a:p>
            <a:pPr lvl="2"/>
            <a:r>
              <a:rPr lang="en-US" dirty="0" smtClean="0"/>
              <a:t>Location, Square footage, Condition, Kitchen</a:t>
            </a:r>
          </a:p>
          <a:p>
            <a:pPr lvl="1"/>
            <a:r>
              <a:rPr lang="en-US" dirty="0" smtClean="0"/>
              <a:t>Utilize Elastic Net </a:t>
            </a:r>
          </a:p>
          <a:p>
            <a:pPr lvl="1"/>
            <a:r>
              <a:rPr lang="en-US" dirty="0" smtClean="0"/>
              <a:t>Standardization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Ridge: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6153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Normalized Data (Numeric):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Overall Quality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Flr</a:t>
            </a:r>
            <a:r>
              <a:rPr lang="en-US" dirty="0" smtClean="0"/>
              <a:t> SF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Flr</a:t>
            </a:r>
            <a:r>
              <a:rPr lang="en-US" dirty="0" smtClean="0"/>
              <a:t> SF</a:t>
            </a:r>
          </a:p>
          <a:p>
            <a:pPr lvl="1"/>
            <a:r>
              <a:rPr lang="en-US" dirty="0" smtClean="0"/>
              <a:t>Full Bath</a:t>
            </a:r>
          </a:p>
          <a:p>
            <a:pPr lvl="1"/>
            <a:r>
              <a:rPr lang="en-US" dirty="0" err="1" smtClean="0"/>
              <a:t>Yr</a:t>
            </a:r>
            <a:r>
              <a:rPr lang="en-US" dirty="0" smtClean="0"/>
              <a:t> Sold</a:t>
            </a:r>
          </a:p>
          <a:p>
            <a:pPr lvl="1"/>
            <a:r>
              <a:rPr lang="en-US" dirty="0" smtClean="0"/>
              <a:t>Fireplaces</a:t>
            </a:r>
          </a:p>
          <a:p>
            <a:pPr lvl="1"/>
            <a:r>
              <a:rPr lang="en-US" dirty="0" smtClean="0"/>
              <a:t>Lot Area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2724" y="236153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Dummy Variables (Non-Numeric): </a:t>
            </a:r>
          </a:p>
          <a:p>
            <a:pPr lvl="1"/>
            <a:r>
              <a:rPr lang="en-US" dirty="0" smtClean="0"/>
              <a:t>Zoning</a:t>
            </a:r>
          </a:p>
          <a:p>
            <a:pPr lvl="1"/>
            <a:r>
              <a:rPr lang="en-US" dirty="0" err="1" smtClean="0"/>
              <a:t>SubClass</a:t>
            </a:r>
            <a:endParaRPr lang="en-US" dirty="0" smtClean="0"/>
          </a:p>
          <a:p>
            <a:pPr lvl="1"/>
            <a:r>
              <a:rPr lang="en-US" dirty="0" smtClean="0"/>
              <a:t>Neighborhood</a:t>
            </a:r>
          </a:p>
          <a:p>
            <a:pPr lvl="1"/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Kitchen Quality</a:t>
            </a:r>
          </a:p>
          <a:p>
            <a:pPr lvl="1"/>
            <a:r>
              <a:rPr lang="en-US" dirty="0" smtClean="0"/>
              <a:t>Building Type</a:t>
            </a:r>
          </a:p>
          <a:p>
            <a:pPr lvl="1"/>
            <a:r>
              <a:rPr lang="en-US" dirty="0" smtClean="0"/>
              <a:t>Sale Type</a:t>
            </a:r>
          </a:p>
          <a:p>
            <a:pPr lvl="1"/>
            <a:r>
              <a:rPr lang="en-US" dirty="0" smtClean="0"/>
              <a:t>Central Air</a:t>
            </a:r>
          </a:p>
          <a:p>
            <a:pPr lvl="1"/>
            <a:r>
              <a:rPr lang="en-US" dirty="0" smtClean="0"/>
              <a:t>Month Sold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9721" y="567427"/>
            <a:ext cx="383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R-Squared: 81.583%</a:t>
            </a:r>
          </a:p>
          <a:p>
            <a:r>
              <a:rPr lang="en-US" sz="2400" dirty="0" smtClean="0"/>
              <a:t>Sample Size: 2,052</a:t>
            </a:r>
          </a:p>
          <a:p>
            <a:r>
              <a:rPr lang="en-US" sz="2400" dirty="0" smtClean="0"/>
              <a:t>Alpha: .00001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8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06" y="391215"/>
            <a:ext cx="9402936" cy="1316815"/>
          </a:xfrm>
        </p:spPr>
        <p:txBody>
          <a:bodyPr/>
          <a:lstStyle/>
          <a:p>
            <a:r>
              <a:rPr lang="en-US" dirty="0" smtClean="0"/>
              <a:t>Numeric Factors (Per </a:t>
            </a:r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D</a:t>
            </a:r>
            <a:r>
              <a:rPr lang="en-US" dirty="0" smtClean="0"/>
              <a:t>eviation)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14" y="1902905"/>
            <a:ext cx="8069851" cy="3880773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</a:t>
            </a:r>
            <a:r>
              <a:rPr lang="en-US" sz="2400" dirty="0" err="1"/>
              <a:t>Flr</a:t>
            </a:r>
            <a:r>
              <a:rPr lang="en-US" sz="2400" dirty="0"/>
              <a:t> SF: $23,462</a:t>
            </a:r>
          </a:p>
          <a:p>
            <a:r>
              <a:rPr lang="en-US" sz="2400" dirty="0" smtClean="0"/>
              <a:t>Overall Quality: $19,710</a:t>
            </a:r>
          </a:p>
          <a:p>
            <a:pPr lvl="1"/>
            <a:r>
              <a:rPr lang="en-US" sz="2000" dirty="0" smtClean="0"/>
              <a:t>1 through 10</a:t>
            </a:r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Floor </a:t>
            </a:r>
            <a:r>
              <a:rPr lang="en-US" sz="2400" dirty="0" err="1" smtClean="0"/>
              <a:t>Sq</a:t>
            </a:r>
            <a:r>
              <a:rPr lang="en-US" sz="2400" dirty="0" smtClean="0"/>
              <a:t>: $19,386</a:t>
            </a:r>
          </a:p>
          <a:p>
            <a:r>
              <a:rPr lang="en-US" sz="2400" dirty="0"/>
              <a:t>Year Built: </a:t>
            </a:r>
            <a:r>
              <a:rPr lang="en-US" sz="2400" dirty="0" smtClean="0"/>
              <a:t>$12,587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8988" y="1902905"/>
            <a:ext cx="806985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Lot Area: $</a:t>
            </a:r>
            <a:r>
              <a:rPr lang="en-US" sz="2400" dirty="0" smtClean="0"/>
              <a:t>7,590</a:t>
            </a:r>
            <a:endParaRPr lang="en-US" sz="2400" dirty="0"/>
          </a:p>
          <a:p>
            <a:r>
              <a:rPr lang="en-US" sz="2400" dirty="0" smtClean="0"/>
              <a:t>Fireplaces: $5130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Year </a:t>
            </a:r>
            <a:r>
              <a:rPr lang="en-US" sz="2400" dirty="0">
                <a:solidFill>
                  <a:srgbClr val="FF0000"/>
                </a:solidFill>
              </a:rPr>
              <a:t>Sold: </a:t>
            </a:r>
            <a:r>
              <a:rPr lang="en-US" sz="2400" dirty="0" smtClean="0">
                <a:solidFill>
                  <a:srgbClr val="FF0000"/>
                </a:solidFill>
              </a:rPr>
              <a:t>-19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Full Bath: -186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5247"/>
              </p:ext>
            </p:extLst>
          </p:nvPr>
        </p:nvGraphicFramePr>
        <p:xfrm>
          <a:off x="425226" y="1474561"/>
          <a:ext cx="3749960" cy="413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6893"/>
                <a:gridCol w="923067"/>
              </a:tblGrid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Green Hill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72586.33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Stone Brook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55351.77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Northridge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Heights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37815.29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Northridge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36876.27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Greens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14832.94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Briardale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11741.56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Northpark</a:t>
                      </a:r>
                      <a:r>
                        <a:rPr lang="en-US" sz="1600" u="none" strike="noStrike" dirty="0" smtClean="0">
                          <a:effectLst/>
                        </a:rPr>
                        <a:t> Villa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11342.48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Bluestem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11232.06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Crawford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9207.079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Meadow Village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9073.076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Veenker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4963.962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Somerst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4462.399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Timberland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2945.573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Clear Creek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2391.154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5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</a:rPr>
                        <a:t>Landmrk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2250.756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72317"/>
              </p:ext>
            </p:extLst>
          </p:nvPr>
        </p:nvGraphicFramePr>
        <p:xfrm>
          <a:off x="4841950" y="1474561"/>
          <a:ext cx="4432052" cy="413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1085"/>
                <a:gridCol w="1090967"/>
              </a:tblGrid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Mitchel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-4116.18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Brookside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-7192.77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College Creek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-7346.02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North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-7363.29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Sawyer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-7441.58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Northwest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-12439.6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Sawyer West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-12685.9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Iowa Dot and Rail 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-14109.2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Old Town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-14487.8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Edwards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-18045.5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Gilbert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-18144.8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4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South &amp; West Iowa State University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-19373.9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Tier Important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02854"/>
              </p:ext>
            </p:extLst>
          </p:nvPr>
        </p:nvGraphicFramePr>
        <p:xfrm>
          <a:off x="465242" y="1536159"/>
          <a:ext cx="4279285" cy="4114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5937"/>
                <a:gridCol w="1273348"/>
              </a:tblGrid>
              <a:tr h="50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Sale Type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Influence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Contract 15% Down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$  40,478.47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Other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$  13,269.25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New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$  11,600.36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Contract Low Down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$     7,723.47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Contract Low Interest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 $     1,406.78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Warranty Deed Cash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 $   (8,351.74)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05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Contract Low Down and Low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(16,155.22)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07188"/>
              </p:ext>
            </p:extLst>
          </p:nvPr>
        </p:nvGraphicFramePr>
        <p:xfrm>
          <a:off x="5967864" y="1536157"/>
          <a:ext cx="3710974" cy="257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489"/>
                <a:gridCol w="1084485"/>
              </a:tblGrid>
              <a:tr h="428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House 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Influence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 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25831.82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Duplex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7694.378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Single 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Town House 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-2228.71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Town House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-5424.37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507" y="2149237"/>
            <a:ext cx="37738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Kitchen Quality:</a:t>
            </a:r>
          </a:p>
          <a:p>
            <a:r>
              <a:rPr lang="en-US" sz="2400" dirty="0"/>
              <a:t>Excellent: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Good: -48,494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Typical: -54,216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Fair: -55,158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6279" y="385313"/>
            <a:ext cx="377389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Month:</a:t>
            </a:r>
          </a:p>
          <a:p>
            <a:pPr lvl="1"/>
            <a:r>
              <a:rPr lang="en-US" sz="2400" dirty="0" smtClean="0"/>
              <a:t>Jan: $0</a:t>
            </a:r>
          </a:p>
          <a:p>
            <a:pPr lvl="1"/>
            <a:r>
              <a:rPr lang="en-US" sz="2400" dirty="0" smtClean="0"/>
              <a:t>Feb: $6,218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Mar: -$7,445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Apr: $5,607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May: $53.65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Jun: -$5,872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Jul: -$1,673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Aug: -$7,040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Sep: -$5,154</a:t>
            </a:r>
          </a:p>
          <a:p>
            <a:pPr lvl="1"/>
            <a:r>
              <a:rPr lang="en-US" sz="2400" dirty="0" smtClean="0"/>
              <a:t>Oct: $10,571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Nov: $8,145</a:t>
            </a:r>
          </a:p>
          <a:p>
            <a:pPr lvl="1"/>
            <a:r>
              <a:rPr lang="en-US" sz="2400" dirty="0" smtClean="0"/>
              <a:t>Dec: $5,526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507" y="385313"/>
            <a:ext cx="8596668" cy="1320800"/>
          </a:xfrm>
        </p:spPr>
        <p:txBody>
          <a:bodyPr/>
          <a:lstStyle/>
          <a:p>
            <a:r>
              <a:rPr lang="en-US" dirty="0" smtClean="0"/>
              <a:t>Kitchen, Air,</a:t>
            </a:r>
            <a:br>
              <a:rPr lang="en-US" dirty="0" smtClean="0"/>
            </a:b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3507" y="4710725"/>
            <a:ext cx="377389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/>
              <a:t>Central Air: </a:t>
            </a:r>
          </a:p>
          <a:p>
            <a:r>
              <a:rPr lang="en-US" sz="2400" dirty="0" smtClean="0"/>
              <a:t>No: 0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Yes: $4,776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1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98452"/>
              </p:ext>
            </p:extLst>
          </p:nvPr>
        </p:nvGraphicFramePr>
        <p:xfrm>
          <a:off x="5796246" y="1378856"/>
          <a:ext cx="4727980" cy="4365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1601"/>
                <a:gridCol w="1656379"/>
              </a:tblGrid>
              <a:tr h="74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sng" strike="noStrike" dirty="0">
                          <a:effectLst/>
                        </a:rPr>
                        <a:t>Foundation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sng" strike="noStrike" dirty="0">
                          <a:effectLst/>
                        </a:rPr>
                        <a:t>Influences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Stone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18,012.14162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15,760.20956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Poured Concrete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</a:rPr>
                        <a:t>5,784.304692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Brick and 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Cinder Block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-632.406481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4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Slab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16,365.58353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003507" y="385313"/>
            <a:ext cx="8596668" cy="1320800"/>
          </a:xfrm>
        </p:spPr>
        <p:txBody>
          <a:bodyPr/>
          <a:lstStyle/>
          <a:p>
            <a:r>
              <a:rPr lang="en-US" dirty="0" smtClean="0"/>
              <a:t>Zoning and Foundation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99983"/>
              </p:ext>
            </p:extLst>
          </p:nvPr>
        </p:nvGraphicFramePr>
        <p:xfrm>
          <a:off x="390719" y="1378856"/>
          <a:ext cx="4785129" cy="4365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7251"/>
                <a:gridCol w="1177878"/>
              </a:tblGrid>
              <a:tr h="5941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sng" strike="noStrike" dirty="0">
                          <a:effectLst/>
                        </a:rPr>
                        <a:t>Zoning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sng" strike="noStrike" dirty="0">
                          <a:effectLst/>
                        </a:rPr>
                        <a:t>Influence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Resident High Den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52,886.865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Floating Village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45,439.784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Resident Low Den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41,515.472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Resident Med Den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39,509.201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Industrial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38,597.547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24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Commercial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 smtClean="0">
                          <a:effectLst/>
                        </a:rPr>
                        <a:t>36,882.335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6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Agriculture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1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for high prices? Low Prices?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773"/>
            <a:ext cx="4550274" cy="3880773"/>
          </a:xfrm>
        </p:spPr>
        <p:txBody>
          <a:bodyPr/>
          <a:lstStyle/>
          <a:p>
            <a:r>
              <a:rPr lang="en-US" dirty="0" smtClean="0"/>
              <a:t>Large newer house that is in good condition.</a:t>
            </a:r>
          </a:p>
          <a:p>
            <a:r>
              <a:rPr lang="en-US" dirty="0" smtClean="0"/>
              <a:t>2 Family House</a:t>
            </a:r>
          </a:p>
          <a:p>
            <a:r>
              <a:rPr lang="en-US" dirty="0" smtClean="0"/>
              <a:t>Green Hill</a:t>
            </a:r>
          </a:p>
          <a:p>
            <a:r>
              <a:rPr lang="en-US" dirty="0" smtClean="0"/>
              <a:t>Central Air</a:t>
            </a:r>
          </a:p>
          <a:p>
            <a:r>
              <a:rPr lang="en-US" dirty="0" smtClean="0"/>
              <a:t>Excellent Quality Kitchen</a:t>
            </a:r>
          </a:p>
          <a:p>
            <a:r>
              <a:rPr lang="en-US" dirty="0" smtClean="0"/>
              <a:t>Sold in October</a:t>
            </a:r>
          </a:p>
          <a:p>
            <a:r>
              <a:rPr lang="en-US" dirty="0" smtClean="0"/>
              <a:t>High Density Residential Area </a:t>
            </a:r>
          </a:p>
          <a:p>
            <a:r>
              <a:rPr lang="en-US" dirty="0" smtClean="0"/>
              <a:t>Stone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36240" y="1763772"/>
            <a:ext cx="45502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Small old house in fair condition</a:t>
            </a:r>
          </a:p>
          <a:p>
            <a:r>
              <a:rPr lang="en-US" dirty="0" smtClean="0"/>
              <a:t>Town House End Unit</a:t>
            </a:r>
          </a:p>
          <a:p>
            <a:r>
              <a:rPr lang="en-US" dirty="0" smtClean="0"/>
              <a:t>Brookside</a:t>
            </a:r>
          </a:p>
          <a:p>
            <a:r>
              <a:rPr lang="en-US" dirty="0" smtClean="0"/>
              <a:t>No Central Air</a:t>
            </a:r>
          </a:p>
          <a:p>
            <a:r>
              <a:rPr lang="en-US" dirty="0" smtClean="0"/>
              <a:t>Fair Quality Kitchen</a:t>
            </a:r>
          </a:p>
          <a:p>
            <a:r>
              <a:rPr lang="en-US" dirty="0" smtClean="0"/>
              <a:t>Sold in March</a:t>
            </a:r>
          </a:p>
          <a:p>
            <a:r>
              <a:rPr lang="en-US" dirty="0" smtClean="0"/>
              <a:t>Agriculture Area</a:t>
            </a:r>
          </a:p>
          <a:p>
            <a:r>
              <a:rPr lang="en-US" dirty="0" smtClean="0"/>
              <a:t>Poured Concrete Foundation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625</Words>
  <Application>Microsoft Office PowerPoint</Application>
  <PresentationFormat>Widescreen</PresentationFormat>
  <Paragraphs>229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Optimize Pricing in Ames Iowa</vt:lpstr>
      <vt:lpstr>Workflow</vt:lpstr>
      <vt:lpstr>Elastic Ridge: </vt:lpstr>
      <vt:lpstr>Numeric Factors (Per Standard Deviation)</vt:lpstr>
      <vt:lpstr>Neighborhoods</vt:lpstr>
      <vt:lpstr>2nd Tier Important Data</vt:lpstr>
      <vt:lpstr>Kitchen, Air, Month</vt:lpstr>
      <vt:lpstr>Zoning and Foundation</vt:lpstr>
      <vt:lpstr>Optimal for high prices? Low Prices? </vt:lpstr>
      <vt:lpstr>House Flipper</vt:lpstr>
      <vt:lpstr>Lessons</vt:lpstr>
    </vt:vector>
  </TitlesOfParts>
  <Company>Bentley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67</cp:revision>
  <dcterms:created xsi:type="dcterms:W3CDTF">2018-08-26T22:21:43Z</dcterms:created>
  <dcterms:modified xsi:type="dcterms:W3CDTF">2018-09-25T16:40:49Z</dcterms:modified>
</cp:coreProperties>
</file>