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5" r:id="rId7"/>
    <p:sldId id="269" r:id="rId8"/>
    <p:sldId id="264" r:id="rId9"/>
    <p:sldId id="267" r:id="rId10"/>
    <p:sldId id="268" r:id="rId11"/>
    <p:sldId id="266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7518" autoAdjust="0"/>
  </p:normalViewPr>
  <p:slideViewPr>
    <p:cSldViewPr snapToGrid="0">
      <p:cViewPr varScale="1">
        <p:scale>
          <a:sx n="81" d="100"/>
          <a:sy n="8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35CD2-B102-454F-B6AE-26FA7C3F74DC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410B-A36E-49EA-813E-6A9653C16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Counted, Classified and Grinded</a:t>
            </a:r>
          </a:p>
          <a:p>
            <a:r>
              <a:rPr lang="en-US" dirty="0" smtClean="0"/>
              <a:t>Spray Location, Date, Time 2013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 Population Slightly</a:t>
            </a:r>
          </a:p>
          <a:p>
            <a:r>
              <a:rPr lang="en-US" dirty="0" smtClean="0"/>
              <a:t>Does not Reduce Prevalence of WNV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1 Year Possibility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out of 5 people do not show symptoms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Love to spend more time on the problem to see different important factors that are relevant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what is reported. Not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410B-A36E-49EA-813E-6A9653C168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0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1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2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9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98F7-1C5D-45DA-AD28-046A1CD5E0FE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9143DD-EE76-4429-83E2-04808AD8B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West Nile Virus in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 smtClean="0"/>
              <a:t>Martim</a:t>
            </a:r>
            <a:r>
              <a:rPr lang="en-US" dirty="0" smtClean="0"/>
              <a:t> </a:t>
            </a:r>
            <a:r>
              <a:rPr lang="en-US" dirty="0" err="1" smtClean="0"/>
              <a:t>Lobao</a:t>
            </a:r>
            <a:endParaRPr lang="en-US" dirty="0"/>
          </a:p>
          <a:p>
            <a:pPr algn="r"/>
            <a:r>
              <a:rPr lang="en-US" dirty="0" smtClean="0"/>
              <a:t>Harrison Connelly</a:t>
            </a:r>
          </a:p>
          <a:p>
            <a:pPr algn="r"/>
            <a:r>
              <a:rPr lang="en-US" dirty="0" smtClean="0"/>
              <a:t>Owen Callen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ROC Curve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6" y="1498580"/>
            <a:ext cx="647790" cy="133369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22" y="1631948"/>
            <a:ext cx="5360478" cy="50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</a:t>
            </a:r>
            <a:endParaRPr lang="en-US" dirty="0"/>
          </a:p>
        </p:txBody>
      </p:sp>
      <p:pic>
        <p:nvPicPr>
          <p:cNvPr id="3074" name="Picture 2" descr="Image result for 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06" y="1104900"/>
            <a:ext cx="544021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Spraying</a:t>
            </a:r>
          </a:p>
          <a:p>
            <a:pPr lvl="1"/>
            <a:r>
              <a:rPr lang="en-US" dirty="0" smtClean="0"/>
              <a:t>Not worked</a:t>
            </a:r>
          </a:p>
          <a:p>
            <a:r>
              <a:rPr lang="en-US" dirty="0" smtClean="0"/>
              <a:t>Continued Monitoring and Warning</a:t>
            </a:r>
          </a:p>
          <a:p>
            <a:pPr lvl="1"/>
            <a:r>
              <a:rPr lang="en-US" dirty="0" smtClean="0"/>
              <a:t>2017</a:t>
            </a:r>
          </a:p>
          <a:p>
            <a:pPr lvl="2"/>
            <a:r>
              <a:rPr lang="en-US" dirty="0" smtClean="0"/>
              <a:t>8 Deaths</a:t>
            </a:r>
          </a:p>
          <a:p>
            <a:pPr lvl="2"/>
            <a:r>
              <a:rPr lang="en-US" dirty="0" smtClean="0"/>
              <a:t>90 Human Cases ~ $135,000 Per year</a:t>
            </a:r>
          </a:p>
          <a:p>
            <a:pPr lvl="2"/>
            <a:r>
              <a:rPr lang="en-US" dirty="0" smtClean="0"/>
              <a:t>Researchers $70,000 Per Person + Trap </a:t>
            </a:r>
            <a:r>
              <a:rPr lang="en-US" dirty="0" smtClean="0"/>
              <a:t>Locations ~ $1,000,000</a:t>
            </a:r>
            <a:endParaRPr lang="en-US" dirty="0" smtClean="0"/>
          </a:p>
          <a:p>
            <a:pPr lvl="2"/>
            <a:r>
              <a:rPr lang="en-US" dirty="0" smtClean="0"/>
              <a:t>Project High Cost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WNV Spreading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 2017</a:t>
            </a:r>
          </a:p>
          <a:p>
            <a:r>
              <a:rPr lang="en-US" dirty="0" smtClean="0"/>
              <a:t>Treatment</a:t>
            </a:r>
          </a:p>
          <a:p>
            <a:r>
              <a:rPr lang="en-US" dirty="0" smtClean="0"/>
              <a:t>Prevalence</a:t>
            </a:r>
          </a:p>
          <a:p>
            <a:r>
              <a:rPr lang="en-US" dirty="0" smtClean="0"/>
              <a:t>Spread</a:t>
            </a:r>
            <a:endParaRPr lang="en-US" dirty="0" smtClean="0"/>
          </a:p>
        </p:txBody>
      </p:sp>
      <p:pic>
        <p:nvPicPr>
          <p:cNvPr id="4098" name="Picture 2" descr="Image result for chica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609600"/>
            <a:ext cx="40386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6729306" cy="3880773"/>
          </a:xfrm>
        </p:spPr>
        <p:txBody>
          <a:bodyPr/>
          <a:lstStyle/>
          <a:p>
            <a:r>
              <a:rPr lang="en-US" dirty="0" smtClean="0"/>
              <a:t>Trapped</a:t>
            </a:r>
          </a:p>
          <a:p>
            <a:r>
              <a:rPr lang="en-US" dirty="0" smtClean="0"/>
              <a:t>Spray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Latitude &amp; Longitude</a:t>
            </a:r>
          </a:p>
          <a:p>
            <a:r>
              <a:rPr lang="en-US" dirty="0" smtClean="0"/>
              <a:t>Weather</a:t>
            </a:r>
          </a:p>
          <a:p>
            <a:r>
              <a:rPr lang="en-US" dirty="0" smtClean="0"/>
              <a:t>Altitude</a:t>
            </a:r>
          </a:p>
          <a:p>
            <a:r>
              <a:rPr lang="en-US" dirty="0" smtClean="0"/>
              <a:t>Daylight Time</a:t>
            </a:r>
            <a:endParaRPr lang="en-US" dirty="0"/>
          </a:p>
        </p:txBody>
      </p:sp>
      <p:sp>
        <p:nvSpPr>
          <p:cNvPr id="7" name="AutoShape 6" descr="DynaTrap 1 Acre Indoor/Outdoor Mosquito andInsect 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mosquito 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067780"/>
            <a:ext cx="4434739" cy="44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Spraying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15" y="1804603"/>
            <a:ext cx="7150608" cy="45927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45628" y="1910338"/>
            <a:ext cx="0" cy="4110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53300" y="1910338"/>
            <a:ext cx="0" cy="4110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53300" y="1906500"/>
            <a:ext cx="0" cy="4114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Spraying - 2013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805450"/>
            <a:ext cx="8382000" cy="45910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353300" y="1906500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01543" y="1926562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74228" y="1926562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87886" y="1930400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46915" y="1906500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6171" y="1930400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34300" y="1906500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07629" y="1926562"/>
            <a:ext cx="0" cy="41148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4511" y="1591294"/>
            <a:ext cx="142859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1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586" y="4761767"/>
            <a:ext cx="1198741" cy="1165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Spraying</a:t>
            </a:r>
            <a:endParaRPr lang="en-US" dirty="0"/>
          </a:p>
        </p:txBody>
      </p:sp>
      <p:pic>
        <p:nvPicPr>
          <p:cNvPr id="2050" name="Picture 2" descr="Image result for bug sp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575" y="2160589"/>
            <a:ext cx="4372664" cy="34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es not equ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39" y="4417350"/>
            <a:ext cx="1854201" cy="1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no mosquitos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82" y="2160589"/>
            <a:ext cx="1741170" cy="1765300"/>
          </a:xfrm>
          <a:prstGeom prst="rect">
            <a:avLst/>
          </a:prstGeom>
          <a:noFill/>
          <a:extLst/>
        </p:spPr>
      </p:pic>
      <p:pic>
        <p:nvPicPr>
          <p:cNvPr id="2062" name="Picture 14" descr="Image result for n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82" y="4514328"/>
            <a:ext cx="1660243" cy="16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question mark"/>
          <p:cNvPicPr/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32" y="1989679"/>
            <a:ext cx="2280917" cy="198151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1841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2013 Spray Data</a:t>
            </a:r>
          </a:p>
          <a:p>
            <a:endParaRPr lang="en-US" dirty="0" smtClean="0"/>
          </a:p>
          <a:p>
            <a:r>
              <a:rPr lang="en-US" dirty="0" smtClean="0"/>
              <a:t>2007 through 2015</a:t>
            </a:r>
          </a:p>
          <a:p>
            <a:pPr lvl="1"/>
            <a:r>
              <a:rPr lang="en-US" dirty="0" smtClean="0"/>
              <a:t>Over Sampling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r>
              <a:rPr lang="en-US" dirty="0" smtClean="0"/>
              <a:t>Built a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 to 2015 Logistic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455155"/>
              </p:ext>
            </p:extLst>
          </p:nvPr>
        </p:nvGraphicFramePr>
        <p:xfrm>
          <a:off x="805879" y="2270316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F1-Score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Neg</a:t>
                      </a:r>
                      <a:r>
                        <a:rPr lang="en-US" b="1" dirty="0" smtClean="0"/>
                        <a:t> Predictive Power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Pos</a:t>
                      </a:r>
                      <a:r>
                        <a:rPr lang="en-US" b="1" dirty="0" smtClean="0"/>
                        <a:t> Predictive Power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Sensitivity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Specificity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7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Confusion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740110"/>
              </p:ext>
            </p:extLst>
          </p:nvPr>
        </p:nvGraphicFramePr>
        <p:xfrm>
          <a:off x="677863" y="2160588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Actual Positive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Actual Negative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Positive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Negative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221</Words>
  <Application>Microsoft Office PowerPoint</Application>
  <PresentationFormat>Widescreen</PresentationFormat>
  <Paragraphs>91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West Nile Virus in Chicago</vt:lpstr>
      <vt:lpstr>Problem: WNV Spreading</vt:lpstr>
      <vt:lpstr>Data</vt:lpstr>
      <vt:lpstr>Spraying History</vt:lpstr>
      <vt:lpstr>Spraying - 2013</vt:lpstr>
      <vt:lpstr>Problem Spraying</vt:lpstr>
      <vt:lpstr>Philosophy</vt:lpstr>
      <vt:lpstr>2007 to 2015 Logistic Model</vt:lpstr>
      <vt:lpstr>Logistic Confusion Matrix</vt:lpstr>
      <vt:lpstr>AUC ROC Curve</vt:lpstr>
      <vt:lpstr>What to do? </vt:lpstr>
      <vt:lpstr>Cost Benefit Analysis</vt:lpstr>
      <vt:lpstr>Thank You</vt:lpstr>
    </vt:vector>
  </TitlesOfParts>
  <Company>Bentley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</dc:title>
  <dc:creator>Windows User</dc:creator>
  <cp:lastModifiedBy>Windows User</cp:lastModifiedBy>
  <cp:revision>45</cp:revision>
  <dcterms:created xsi:type="dcterms:W3CDTF">2018-09-21T00:32:55Z</dcterms:created>
  <dcterms:modified xsi:type="dcterms:W3CDTF">2018-09-21T16:58:55Z</dcterms:modified>
</cp:coreProperties>
</file>