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0"/>
  </p:notesMasterIdLst>
  <p:sldIdLst>
    <p:sldId id="286" r:id="rId2"/>
    <p:sldId id="287" r:id="rId3"/>
    <p:sldId id="288" r:id="rId4"/>
    <p:sldId id="331" r:id="rId5"/>
    <p:sldId id="332" r:id="rId6"/>
    <p:sldId id="291" r:id="rId7"/>
    <p:sldId id="333" r:id="rId8"/>
    <p:sldId id="334" r:id="rId9"/>
    <p:sldId id="335" r:id="rId10"/>
    <p:sldId id="336" r:id="rId11"/>
    <p:sldId id="29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932" autoAdjust="0"/>
  </p:normalViewPr>
  <p:slideViewPr>
    <p:cSldViewPr snapToGrid="0">
      <p:cViewPr varScale="1">
        <p:scale>
          <a:sx n="67" d="100"/>
          <a:sy n="67" d="100"/>
        </p:scale>
        <p:origin x="11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9324cd1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9324cd1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9324cd17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79324cd1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9324cd1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79324cd1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9324cd17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79324cd17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9324cd17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79324cd17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9324cd17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79324cd17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9324cd17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79324cd17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9324cd1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79324cd1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324cd17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79324cd17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9324cd17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79324cd17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9324cd17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79324cd17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9324cd17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79324cd17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9324cd17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79324cd17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9324cd1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79324cd1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9324cd17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79324cd17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9324cd171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79324cd17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9324cd17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79324cd17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9324cd17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79324cd17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9324cd1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9324cd1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9324cd17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79324cd17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9324cd17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79324cd17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9324cd17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79324cd17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9324cd1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79324cd1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9324cd17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79324cd17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9324cd17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79324cd17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9324cd17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79324cd17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9324cd17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79324cd17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9324cd17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79324cd17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6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6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8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EE726-AD6C-41A3-868E-6E9BED07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15" name="Google Shape;415;p58"/>
          <p:cNvGraphicFramePr/>
          <p:nvPr/>
        </p:nvGraphicFramePr>
        <p:xfrm>
          <a:off x="913800" y="1429025"/>
          <a:ext cx="10253850" cy="361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León to San Juan de los Lagos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50.6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74932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 los Lagos to León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50.6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26.5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1575400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del Río to Rioverde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255.0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100293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Rioverde to 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62.6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Luis Potosí to Rioverde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62.6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100293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del Río to Ciudad Valles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231.0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19.5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184262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BBF203-92D3-4A92-AD41-3197BB1EF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21" name="Google Shape;421;p59"/>
          <p:cNvGraphicFramePr/>
          <p:nvPr/>
        </p:nvGraphicFramePr>
        <p:xfrm>
          <a:off x="913800" y="1429025"/>
          <a:ext cx="10253850" cy="361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Rioverde to Ciudad Valles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75.8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19.5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184262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Ciudad Valles to Rioverde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75.8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100293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Ciudad Valles to Matehuala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166.0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102579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Luis Potosí to Matehuala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102579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Ciudad Valles to Ciudad Victoria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29.3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368317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Ciudad Victoria to Linares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80.2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96.7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89441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514EB5-9616-49E2-8A30-5AF87A4DA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27" name="Google Shape;427;p60"/>
          <p:cNvGraphicFramePr/>
          <p:nvPr/>
        </p:nvGraphicFramePr>
        <p:xfrm>
          <a:off x="913800" y="1429025"/>
          <a:ext cx="10253850" cy="35577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Matehuala to Linares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104.0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89441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Linares to Monterrey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72.7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80.9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17.1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1226064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Monterrey to Sabinas Hidalgo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64.8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38888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Sabinas Hidalgo to Nuevo Laredo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77.7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81.7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432926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Monterrey to Nueva Ciudad Guerrero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86.0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5371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Nueva Ciudad Guerrero to Nuevo Laredo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66.1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78.1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432926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E34A1E-3EB1-45C8-BF0B-F9491E7C0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33" name="Google Shape;433;p61"/>
          <p:cNvGraphicFramePr/>
          <p:nvPr/>
        </p:nvGraphicFramePr>
        <p:xfrm>
          <a:off x="913800" y="1429025"/>
          <a:ext cx="10253850" cy="38298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Monterrey to Reynosa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136.0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30.9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718857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Reynosa to Nueva Ciudad Guerrero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62.7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81.7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5371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Guadalajara to Aguascalientes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905908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 los Lagos to Aguascalientes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41.9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50.8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905908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Aguascalientes to Zacatecas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57.2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73.2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148752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Guadalajara to Zacatecas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199.0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148752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AF6F56-C75A-48E3-B62D-CF307F0BD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39" name="Google Shape;439;p62"/>
          <p:cNvGraphicFramePr/>
          <p:nvPr/>
        </p:nvGraphicFramePr>
        <p:xfrm>
          <a:off x="913800" y="1429025"/>
          <a:ext cx="10253850" cy="361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Luis Potosí to Zacatecas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148752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Guadalajara to Fresnillo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172.0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217.0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231904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Zacatecas to Fresnillo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29.5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37.8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231904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Zacatecas to San Tiburcio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548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Matehuala to San Tiburcio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63.6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73.9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548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Tiburcio to Saltillo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825244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F480CE-2D02-4945-9F4C-D45773019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45" name="Google Shape;445;p63"/>
          <p:cNvGraphicFramePr/>
          <p:nvPr/>
        </p:nvGraphicFramePr>
        <p:xfrm>
          <a:off x="913800" y="1429025"/>
          <a:ext cx="10253850" cy="37315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Matehuala to Saltillo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825244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Saltillo to Monterrey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43.7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54.2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17.1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1226064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Fresnillo to Torreón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166.0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723100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Saltillo to Torreón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723100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Torreón to Saltillo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825244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Torreón to Monclova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240033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Saltillo to Monclova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106.0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240033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Monterrey to Monclova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240033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19DCF7-707A-45CE-86B9-40C86C7FB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51" name="Google Shape;451;p64"/>
          <p:cNvGraphicFramePr/>
          <p:nvPr/>
        </p:nvGraphicFramePr>
        <p:xfrm>
          <a:off x="913800" y="1429025"/>
          <a:ext cx="10253850" cy="19322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Monclova to Sabinas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67.0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69718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Sabinas to Piedras Negras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63.8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75.6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168297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Piedras Negras to Nuevo Laredo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432926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0AEA0A-04BC-495C-8FEF-EAA1CF9EE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Results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57" name="Google Shape;457;p65"/>
          <p:cNvGraphicFramePr/>
          <p:nvPr/>
        </p:nvGraphicFramePr>
        <p:xfrm>
          <a:off x="3447450" y="1495425"/>
          <a:ext cx="5126925" cy="381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Distance to Next Destination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Score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Low/High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Ranking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3.86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Low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2.43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3A777C-C83B-4489-BE8D-A2BEACD03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Results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63" name="Google Shape;463;p66"/>
          <p:cNvGraphicFramePr/>
          <p:nvPr/>
        </p:nvGraphicFramePr>
        <p:xfrm>
          <a:off x="3447450" y="1495425"/>
          <a:ext cx="5126925" cy="381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Score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Low/High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Ranking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Both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3.14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High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3.14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B1B614-717B-41C4-A3BD-0F5050488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Results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69" name="Google Shape;469;p67"/>
          <p:cNvGraphicFramePr/>
          <p:nvPr/>
        </p:nvGraphicFramePr>
        <p:xfrm>
          <a:off x="3447450" y="1495425"/>
          <a:ext cx="5126925" cy="381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Population Density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Score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Low/High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Ranking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2.86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Low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3.71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412EDE1-3E7D-4469-A205-D0BC96A7B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City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67" name="Google Shape;367;p50"/>
          <p:cNvGraphicFramePr/>
          <p:nvPr/>
        </p:nvGraphicFramePr>
        <p:xfrm>
          <a:off x="2223600" y="1429025"/>
          <a:ext cx="7734300" cy="3870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Cartel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Aguascalientes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905908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Celaya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513690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Ciudad Valles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19.5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184262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Ciudad Victoria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29.3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368317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Fresnillo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231904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Guadalajara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1538374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Shared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Huetamo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28.6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49031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Irapuato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584276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La Piedad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107696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317131-C031-4358-BB06-5754C90E3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Results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75" name="Google Shape;475;p68"/>
          <p:cNvGraphicFramePr/>
          <p:nvPr/>
        </p:nvGraphicFramePr>
        <p:xfrm>
          <a:off x="3447450" y="1495425"/>
          <a:ext cx="5126925" cy="381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Presence of Competing Gangs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Score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Low/High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Ranking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DNA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4.71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Low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1.86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0FD2896-A252-4098-B561-4B6578346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Results</a:t>
            </a:r>
            <a:endParaRPr sz="40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81" name="Google Shape;481;p69"/>
          <p:cNvGraphicFramePr/>
          <p:nvPr/>
        </p:nvGraphicFramePr>
        <p:xfrm>
          <a:off x="3447450" y="1495425"/>
          <a:ext cx="5126925" cy="381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Complexity of the 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Score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Low/High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Ranking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2.86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Low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3.86</a:t>
                      </a:r>
                      <a:endParaRPr sz="12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EE6B548-1450-4832-B03A-6B7F3C83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Weights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87" name="Google Shape;487;p70"/>
          <p:cNvGraphicFramePr/>
          <p:nvPr/>
        </p:nvGraphicFramePr>
        <p:xfrm>
          <a:off x="913800" y="1429025"/>
          <a:ext cx="10253775" cy="45512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Zihuatanejo to Huetamo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4.74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Zihuatanejo to Nueva Italia de Ruiz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5.72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Nueva Italia de Ruiz to Uruapan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8.73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Huetamo to Morelia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5.28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Uruapan to Pátzcuaro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7.22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Pátzcuaro to Morelia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7.37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Morelia to San Juan del Río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4.62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Morelia to Celaya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6.29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Morelia to Irapuato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7.15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Celaya to Irapuato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7.91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D165A64-F556-48E9-B141-089D2E97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Weights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93" name="Google Shape;493;p71"/>
          <p:cNvGraphicFramePr/>
          <p:nvPr/>
        </p:nvGraphicFramePr>
        <p:xfrm>
          <a:off x="913800" y="1429025"/>
          <a:ext cx="10253775" cy="4625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Irapuato to Celaya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7.48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del Río to Celaya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7.03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Celaya to San Juan del Río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6.51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Pátzcuaro to La Piedad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4.70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Uruapan to Zamora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7.89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Zamora to La Piedad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7.56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 Piedad to Irapuato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7.52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Zamora to Guadalajara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7.30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 Piedad to Guadalajara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7.37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 Piedad to León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5.30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94AB597-D0D2-4140-9FC7-1F62F9E53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2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dirty="0">
                <a:solidFill>
                  <a:schemeClr val="bg1"/>
                </a:solidFill>
              </a:rPr>
              <a:t>Route Weights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499" name="Google Shape;499;p72"/>
          <p:cNvGraphicFramePr/>
          <p:nvPr/>
        </p:nvGraphicFramePr>
        <p:xfrm>
          <a:off x="913800" y="1429025"/>
          <a:ext cx="10253775" cy="49402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Irapuato to León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del Río to San Luis Potosí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8.75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Celaya to San Luis Potosí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8.25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Irapuato to San Luis Potosí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9.08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León to San Luis Potosí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9.18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Guadalajara to San Juan de los Lagos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6.50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 los Lagos to San Luis Potosí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9.36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León to San Juan de los Lagos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6.99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 los Lagos to León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del Río to Rioverde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6.20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D006B4A-A7FA-40BF-BD32-5019DD514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3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Weights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05" name="Google Shape;505;p73"/>
          <p:cNvGraphicFramePr/>
          <p:nvPr/>
        </p:nvGraphicFramePr>
        <p:xfrm>
          <a:off x="913800" y="1429025"/>
          <a:ext cx="10253775" cy="4789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Rioverde to San Luis Potosí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Luis Potosí to Rioverde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9.31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del Río to Ciudad Valles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7.51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Rioverde to Ciudad Valles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10.73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Ciudad Valles to Rioverde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10.53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Ciudad Valles to Matehuala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Luis Potosí to Matehuala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10.31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Ciudad Valles to Ciudad Victoria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Ciudad Victoria to Linares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9.95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Matehuala to Linares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9.06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C04DDE5-0471-46E1-90F0-FC021B55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Weights</a:t>
            </a:r>
            <a:endParaRPr sz="40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11" name="Google Shape;511;p74"/>
          <p:cNvGraphicFramePr/>
          <p:nvPr/>
        </p:nvGraphicFramePr>
        <p:xfrm>
          <a:off x="913800" y="1429025"/>
          <a:ext cx="10253775" cy="5150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Linares to Monterrey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8.09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Monterrey to Sabinas Hidalgo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10.61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Sabinas Hidalgo to Nuevo Laredo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10.45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Monterrey to Nueva Ciudad Guerrero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9.82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Nueva Ciudad Guerrero to Nuevo Laredo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10.31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Monterrey to Reynosa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9.76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Reynosa to Nueva Ciudad Guerrero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10.13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Guadalajara to Aguascalientes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4.38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Juan de los Lagos to Aguascalientes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5.83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Aguascalientes to Zacatecas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11.32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B020FD-7BCE-4B83-A05C-470CA7C1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5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Weights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17" name="Google Shape;517;p75"/>
          <p:cNvGraphicFramePr/>
          <p:nvPr/>
        </p:nvGraphicFramePr>
        <p:xfrm>
          <a:off x="913800" y="1429025"/>
          <a:ext cx="10253775" cy="46557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Guadalajara to Zacatecas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9.42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Luis Potosí to Zacatecas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Guadalajara to Fresnillo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9.36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Zacatecas to Fresnillo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Zacatecas to San Tiburcio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9.75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Matehuala to San Tiburcio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10.46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San Tiburcio to Saltillo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8.98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Matehuala to Saltillo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8.06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Saltillo to Monterrey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8.29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Fresnillo to Torreón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7.88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F629A38-9C82-43A3-8213-FE6A4B4A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6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Weights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23" name="Google Shape;523;p76"/>
          <p:cNvGraphicFramePr/>
          <p:nvPr/>
        </p:nvGraphicFramePr>
        <p:xfrm>
          <a:off x="913800" y="1429025"/>
          <a:ext cx="10253775" cy="44609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Distance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Circuity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Crime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Population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Cartel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Route Weight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Saltillo to Torreón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Torreón to Saltillo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Torreón to Monclova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7.64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Saltillo to Monclova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9.66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Monterrey to Monclova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9.70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Monclova to Sabinas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10.64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Sabinas to Piedras Negras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10.42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Piedras Negras to Nuevo Laredo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0.99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0.73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10.01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Saltillo to Torreón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0.15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8.84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Torreón to Saltillo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0.48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8.44</a:t>
                      </a: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B15302-0A0A-4CF8-8997-C9909845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City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73" name="Google Shape;373;p51"/>
          <p:cNvGraphicFramePr/>
          <p:nvPr/>
        </p:nvGraphicFramePr>
        <p:xfrm>
          <a:off x="2223600" y="1429025"/>
          <a:ext cx="7734300" cy="3870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Cartel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26.5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1575400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Linares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89441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Matehuala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102579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Monclova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240033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Monterrey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17.1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1226064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Shared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Morelia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786782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Nueva Ciudad Guerrero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5371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Nueva Italia de Ruiz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42605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Nuevo Laredo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432926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846A5A-0C25-47D5-9E31-AFA8E698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City Information</a:t>
            </a:r>
            <a:endParaRPr sz="40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79" name="Google Shape;379;p52"/>
          <p:cNvGraphicFramePr/>
          <p:nvPr/>
        </p:nvGraphicFramePr>
        <p:xfrm>
          <a:off x="2223600" y="1429025"/>
          <a:ext cx="7734300" cy="3870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Cartel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Pátzcuaro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95335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Piedras Negras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168297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Reynosa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30.9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718857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Rioverde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100293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Sabinas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69718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Sabinas Hidalgo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38888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Saltillo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825244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 los Lagos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74932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del Río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280960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234A6B-35A4-4870-AB6B-B7122249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City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85" name="Google Shape;385;p53"/>
          <p:cNvGraphicFramePr/>
          <p:nvPr/>
        </p:nvGraphicFramePr>
        <p:xfrm>
          <a:off x="2223600" y="1429025"/>
          <a:ext cx="7734300" cy="307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Cartel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Tiburcio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548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Torreón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723100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Sinaloa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Uruapan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74.6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348643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Zacatecas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148752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Tamaulipas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Zamora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62.9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200205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Zihuatanejo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103.8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132894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Tierra Caliente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B84A8C7-9773-43F1-9DDD-F2F52A8E7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</a:t>
            </a: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91" name="Google Shape;391;p54"/>
          <p:cNvGraphicFramePr/>
          <p:nvPr/>
        </p:nvGraphicFramePr>
        <p:xfrm>
          <a:off x="913800" y="1429025"/>
          <a:ext cx="10253850" cy="38796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Zihuatanejo to Huetamo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75.9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162.0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28.6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49031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Zihuatanejo to Nueva Italia de Ruiz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97.4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42605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Nueva Italia de Ruiz to Uruapan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25.3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36.2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74.6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348643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Huetamo to Morelia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74.2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786782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Uruapan to Pátzcuaro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26.9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35.5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14.7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95335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Pátzcuaro to Morelia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27.6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33.7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786782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Morelia to San Juan del Río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280960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4355FC-54DA-498E-AA5E-5C3775EE0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97" name="Google Shape;397;p55"/>
          <p:cNvGraphicFramePr/>
          <p:nvPr/>
        </p:nvGraphicFramePr>
        <p:xfrm>
          <a:off x="913800" y="1429025"/>
          <a:ext cx="10253850" cy="35923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Morelia to Celaya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57.3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90.4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513690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Morelia to Irapuato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65.8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86.6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584276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Celaya to Irapuato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34.1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584276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Irapuato to Celaya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34.1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42.2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513690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del Río to Celaya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49.9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65.6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513690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Celaya to San Juan del Río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49.9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65.6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280960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Pátzcuaro to La Piedad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58.4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107696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6ED1977-9663-4F1E-8013-86E44A901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03" name="Google Shape;403;p56"/>
          <p:cNvGraphicFramePr/>
          <p:nvPr/>
        </p:nvGraphicFramePr>
        <p:xfrm>
          <a:off x="913800" y="1429025"/>
          <a:ext cx="10253850" cy="34866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Uruapan to Zamora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40.9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64.9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62.9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200205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Zamora to La Piedad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25.6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32.7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107696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La Piedad to Irapuato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46.9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61.5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53.7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584276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Zamora to Guadalajara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104.0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1538374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La Piedad to Guadalajara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83.8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103.0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22.5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1538374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La Piedad to León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56.4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69.6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26.5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1575400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Irapuato to León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38.8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43.1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1.1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26.5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1575400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647D16-9684-4A42-9471-40938508A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title"/>
          </p:nvPr>
        </p:nvSpPr>
        <p:spPr>
          <a:xfrm>
            <a:off x="913795" y="304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400"/>
              <a:buFont typeface="Bookman Old Style"/>
              <a:buNone/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Route Information</a:t>
            </a:r>
            <a:endParaRPr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09" name="Google Shape;409;p57"/>
          <p:cNvGraphicFramePr/>
          <p:nvPr/>
        </p:nvGraphicFramePr>
        <p:xfrm>
          <a:off x="913800" y="1429025"/>
          <a:ext cx="10253850" cy="38298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Route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Linear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Path Distance (mi)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Circuity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City Crime Rate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24292E"/>
                          </a:solidFill>
                        </a:rPr>
                        <a:t>Destination Population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del Río to 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134.0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159.0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Celaya to 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105.0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160.0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1.5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Irapuato to 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101.0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128.0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León to 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82.4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Guadalajara to San Juan de los Lagos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70.3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89.2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13.3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74932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San Juan de los Lagos to San Luis Potosí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102.0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119.0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1.2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20.4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</a:rPr>
                        <a:t>854014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4026C0-69C7-4200-87C5-67B563651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908432"/>
            <a:ext cx="703699" cy="9495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2015</Words>
  <Application>Microsoft Office PowerPoint</Application>
  <PresentationFormat>Widescreen</PresentationFormat>
  <Paragraphs>1333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Helvetica</vt:lpstr>
      <vt:lpstr>Rockwell</vt:lpstr>
      <vt:lpstr>Damask</vt:lpstr>
      <vt:lpstr>Backup</vt:lpstr>
      <vt:lpstr>City Information</vt:lpstr>
      <vt:lpstr>City Information</vt:lpstr>
      <vt:lpstr>City Information</vt:lpstr>
      <vt:lpstr>City Information</vt:lpstr>
      <vt:lpstr>Route Information</vt:lpstr>
      <vt:lpstr>Route Information</vt:lpstr>
      <vt:lpstr>Route Information</vt:lpstr>
      <vt:lpstr>Route Information</vt:lpstr>
      <vt:lpstr>Route Information</vt:lpstr>
      <vt:lpstr>Route Information</vt:lpstr>
      <vt:lpstr>Route Information</vt:lpstr>
      <vt:lpstr>Route Information</vt:lpstr>
      <vt:lpstr>Route Information</vt:lpstr>
      <vt:lpstr>Route Information</vt:lpstr>
      <vt:lpstr>Route Information</vt:lpstr>
      <vt:lpstr>Survey Results</vt:lpstr>
      <vt:lpstr>Survey Results</vt:lpstr>
      <vt:lpstr>Survey Results</vt:lpstr>
      <vt:lpstr>Survey Results</vt:lpstr>
      <vt:lpstr>Survey Results</vt:lpstr>
      <vt:lpstr>Route Weights</vt:lpstr>
      <vt:lpstr>Route Weights</vt:lpstr>
      <vt:lpstr>Route Weights</vt:lpstr>
      <vt:lpstr>Route Weights</vt:lpstr>
      <vt:lpstr>Route Weights</vt:lpstr>
      <vt:lpstr>Route Weights</vt:lpstr>
      <vt:lpstr>Route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Model for Predicting Overland Trafficking Routes  Cornell, Harry Necaise, Aaron  Robkin, Jessica  Vaz, Karina  IDS 6916 Research Practicum Alpha Presentation</dc:title>
  <dc:creator>Cornell, Lincoln H (Harry)</dc:creator>
  <cp:lastModifiedBy>Lincoln Cornell</cp:lastModifiedBy>
  <cp:revision>61</cp:revision>
  <dcterms:modified xsi:type="dcterms:W3CDTF">2019-12-10T01:19:18Z</dcterms:modified>
</cp:coreProperties>
</file>