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70" r:id="rId3"/>
    <p:sldId id="284" r:id="rId4"/>
    <p:sldId id="271" r:id="rId5"/>
    <p:sldId id="272" r:id="rId6"/>
    <p:sldId id="273" r:id="rId7"/>
    <p:sldId id="274" r:id="rId8"/>
    <p:sldId id="275" r:id="rId9"/>
    <p:sldId id="276" r:id="rId10"/>
    <p:sldId id="285" r:id="rId11"/>
    <p:sldId id="277" r:id="rId12"/>
    <p:sldId id="286" r:id="rId13"/>
    <p:sldId id="287" r:id="rId14"/>
    <p:sldId id="283" r:id="rId15"/>
    <p:sldId id="278" r:id="rId16"/>
    <p:sldId id="279" r:id="rId17"/>
    <p:sldId id="281" r:id="rId18"/>
    <p:sldId id="282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086C2"/>
    <a:srgbClr val="A0B5C4"/>
    <a:srgbClr val="003366"/>
    <a:srgbClr val="1F9A0A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76" autoAdjust="0"/>
  </p:normalViewPr>
  <p:slideViewPr>
    <p:cSldViewPr>
      <p:cViewPr varScale="1">
        <p:scale>
          <a:sx n="68" d="100"/>
          <a:sy n="68" d="100"/>
        </p:scale>
        <p:origin x="18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90FA-84E4-4D6E-BD8C-A26F6B6944DD}" type="datetimeFigureOut">
              <a:rPr lang="en-GB" smtClean="0"/>
              <a:pPr/>
              <a:t>06/02/2020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F9A57-430C-42ED-B8B9-D13D26B985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53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white">
          <a:xfrm>
            <a:off x="0" y="5181600"/>
            <a:ext cx="9144000" cy="1676400"/>
          </a:xfrm>
          <a:prstGeom prst="rect">
            <a:avLst/>
          </a:prstGeom>
          <a:solidFill>
            <a:srgbClr val="A0B5C4">
              <a:alpha val="3098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0" y="1663700"/>
            <a:ext cx="9144000" cy="23241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AutoShape 113" descr="gdd01"/>
          <p:cNvSpPr>
            <a:spLocks noChangeArrowheads="1"/>
          </p:cNvSpPr>
          <p:nvPr userDrawn="1"/>
        </p:nvSpPr>
        <p:spPr bwMode="gray">
          <a:xfrm>
            <a:off x="12700" y="20447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21" name="AutoShape 114" descr="gdd04"/>
          <p:cNvSpPr>
            <a:spLocks noChangeArrowheads="1"/>
          </p:cNvSpPr>
          <p:nvPr userDrawn="1"/>
        </p:nvSpPr>
        <p:spPr bwMode="gray">
          <a:xfrm>
            <a:off x="1460500" y="12065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22" name="AutoShape 115" descr="gdd03"/>
          <p:cNvSpPr>
            <a:spLocks noChangeArrowheads="1"/>
          </p:cNvSpPr>
          <p:nvPr userDrawn="1"/>
        </p:nvSpPr>
        <p:spPr bwMode="gray">
          <a:xfrm>
            <a:off x="1422400" y="29210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pic>
        <p:nvPicPr>
          <p:cNvPr id="23" name="Picture 6" descr="D:\HCMUTE\Khoa\hinhkhoa\logo_jpeg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3838" y="0"/>
            <a:ext cx="13001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3"/>
          <p:cNvSpPr txBox="1">
            <a:spLocks noChangeArrowheads="1"/>
          </p:cNvSpPr>
          <p:nvPr userDrawn="1"/>
        </p:nvSpPr>
        <p:spPr bwMode="white">
          <a:xfrm>
            <a:off x="1295400" y="33020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solidFill>
                  <a:srgbClr val="5086C2"/>
                </a:solidFill>
                <a:latin typeface="Times New Roman" pitchFamily="18" charset="0"/>
                <a:cs typeface="Times New Roman" pitchFamily="18" charset="0"/>
              </a:rPr>
              <a:t>BIG DATA ANALYSIS</a:t>
            </a:r>
            <a:endParaRPr lang="en-US" sz="2800" b="1" kern="0" dirty="0">
              <a:solidFill>
                <a:srgbClr val="5086C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352800" y="2349500"/>
            <a:ext cx="5486400" cy="990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WELCOME</a:t>
            </a:r>
            <a:endParaRPr lang="en-US" dirty="0"/>
          </a:p>
        </p:txBody>
      </p:sp>
      <p:pic>
        <p:nvPicPr>
          <p:cNvPr id="26" name="Picture 2" descr="G:\MIT 2014\logo\logo\logo-truong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" y="0"/>
            <a:ext cx="1210165" cy="12954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2" descr="G:\MIT 2014\logo\logo\logo-truong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4368" y="260648"/>
            <a:ext cx="879248" cy="9411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6084168" y="5546700"/>
            <a:ext cx="520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+mn-cs"/>
              </a:rPr>
              <a:t>LT</a:t>
            </a: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6642968" y="5229200"/>
            <a:ext cx="4953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+mn-cs"/>
              </a:rPr>
              <a:t>VB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352800" y="2349500"/>
            <a:ext cx="5486400" cy="990600"/>
          </a:xfrm>
        </p:spPr>
        <p:txBody>
          <a:bodyPr>
            <a:normAutofit lnSpcReduction="10000"/>
          </a:bodyPr>
          <a:lstStyle>
            <a:lvl1pPr marL="0" indent="0" algn="r">
              <a:buFont typeface="Wingdings" pitchFamily="2" charset="2"/>
              <a:buNone/>
              <a:defRPr sz="30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3200">
                <a:latin typeface="Arial" pitchFamily="34" charset="0"/>
                <a:cs typeface="Arial" pitchFamily="34" charset="0"/>
              </a:rPr>
              <a:t>ARCHITECTURE FOR BIG DATA SYSTEMS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635896" y="4257675"/>
            <a:ext cx="5495404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700" b="1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Le Thi Minh Chau</a:t>
            </a:r>
            <a:endParaRPr lang="en-US" sz="1700" b="1" dirty="0">
              <a:solidFill>
                <a:srgbClr val="5086C2"/>
              </a:solidFill>
              <a:latin typeface="Tahoma" pitchFamily="34" charset="0"/>
              <a:cs typeface="Tahoma" pitchFamily="34" charset="0"/>
            </a:endParaRPr>
          </a:p>
          <a:p>
            <a:pPr algn="r">
              <a:defRPr/>
            </a:pPr>
            <a:r>
              <a:rPr lang="en-US" sz="1700" b="1" dirty="0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Faculty Of Information Technology</a:t>
            </a:r>
          </a:p>
          <a:p>
            <a:pPr algn="r">
              <a:defRPr/>
            </a:pPr>
            <a:r>
              <a:rPr lang="en-US" sz="1700" b="1" dirty="0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HCMC University Of Technology And Education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Big Data Components</a:t>
            </a:r>
          </a:p>
          <a:p>
            <a:r>
              <a:rPr lang="en-US">
                <a:solidFill>
                  <a:srgbClr val="0000FF"/>
                </a:solidFill>
              </a:rPr>
              <a:t>Big Data Use Cases Comparison</a:t>
            </a:r>
          </a:p>
          <a:p>
            <a:r>
              <a:rPr lang="en-US"/>
              <a:t>Big Data Architectures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6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44B5-7BA8-4C0B-8629-4327C0EF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Data Use Cases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EA57A-CBE9-46F1-9742-87CA3F22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0222E-2788-4211-B065-BDF6E61AA4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C968E-17F8-4C66-A75F-758791AE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631"/>
            <a:ext cx="9144000" cy="36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7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Big Data Components</a:t>
            </a:r>
          </a:p>
          <a:p>
            <a:r>
              <a:rPr lang="en-US"/>
              <a:t>Big Data Use Cases Comparison</a:t>
            </a:r>
          </a:p>
          <a:p>
            <a:r>
              <a:rPr lang="en-US">
                <a:solidFill>
                  <a:srgbClr val="0000FF"/>
                </a:solidFill>
              </a:rPr>
              <a:t>Big Data Architectures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19A2-9D10-4D91-95EA-79F38807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Data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03304-E185-4B4C-9A46-5767189E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8508-E25D-4CE6-9D0D-9C6BE33089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Reference Architecture Notations</a:t>
            </a:r>
          </a:p>
          <a:p>
            <a:r>
              <a:rPr lang="en-US"/>
              <a:t>Some Use Case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82159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E94-C8B5-4193-B029-4D245728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Architecture Notations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0C257-C655-41CF-9CEC-8FE27989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6665D-70C1-420B-8AF6-C8DA9F57C0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7BAEA-5C55-43A1-B6CA-B5943D4D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5658"/>
            <a:ext cx="9144000" cy="31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2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0AF9-5C6F-4C51-955E-419E58E7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 Case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9A0FD-DFDC-4BEF-B8D7-84C57407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A27-5271-49BB-9986-B3C9D34032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Facebook</a:t>
            </a:r>
          </a:p>
          <a:p>
            <a:r>
              <a:rPr lang="en-US"/>
              <a:t>Amazon</a:t>
            </a:r>
          </a:p>
          <a:p>
            <a:r>
              <a:rPr lang="en-US"/>
              <a:t>Other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32FF-019F-4CDD-A09E-1AFF0B28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/>
              <a:t>Mapping Facebook Use Case Reference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DF385A-8293-4735-B900-2C32D8E3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1FF98-54C1-40EB-9EFA-922A4B964D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25221-E3FE-4B62-B3A1-DC472A85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44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4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CD4E-771F-4DDA-8EFA-B9B15B82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Amazon Analytics Services Reference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3562D-2B64-47DF-AA8C-D281D7E0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AF536-9090-435E-B9AD-281EC9D522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67974-CABB-4706-96B2-AD499067B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397"/>
            <a:ext cx="9144000" cy="43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6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B81F-FA3E-4818-8CD0-4B471112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Big Data Use Case Reference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171481-FC84-4F8D-9D62-C7108002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B1970-668F-48C7-821A-427919AFC2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644CA-6962-4202-9567-6D9B6041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43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16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19313"/>
            <a:ext cx="3810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7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Big Data Components</a:t>
            </a:r>
          </a:p>
          <a:p>
            <a:r>
              <a:rPr lang="en-US"/>
              <a:t>Big Data Use Cases Comparison</a:t>
            </a:r>
          </a:p>
          <a:p>
            <a:r>
              <a:rPr lang="en-US"/>
              <a:t>Big Data Architectures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FF"/>
                </a:solidFill>
              </a:rPr>
              <a:t>Big Data Components</a:t>
            </a:r>
          </a:p>
          <a:p>
            <a:r>
              <a:rPr lang="en-US"/>
              <a:t>Big Data Use Cases Comparison</a:t>
            </a:r>
          </a:p>
          <a:p>
            <a:r>
              <a:rPr lang="en-US"/>
              <a:t>Big Data Architectures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5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347F-9F73-47F2-BEE3-2D29209F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Data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8B860-CE70-40AA-B605-CC8F29A3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1C775-DB93-45A7-8910-90ADC62FDA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Data Source</a:t>
            </a:r>
          </a:p>
          <a:p>
            <a:r>
              <a:rPr lang="en-US"/>
              <a:t>Data Collection, Processing and Loading (CPL)</a:t>
            </a:r>
          </a:p>
          <a:p>
            <a:r>
              <a:rPr lang="en-US"/>
              <a:t>Data Analysis and Aggregation</a:t>
            </a:r>
          </a:p>
          <a:p>
            <a:r>
              <a:rPr lang="en-US"/>
              <a:t>Interface and Visualization</a:t>
            </a:r>
          </a:p>
          <a:p>
            <a:r>
              <a:rPr lang="en-US"/>
              <a:t>Job and Model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8611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DB3A-B5AD-41D0-8450-3B53A2E5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C7BE01-6DFA-44F1-A4A4-7A8542B3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727B7-C18A-45DB-9226-9D9D5DC644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Source</a:t>
            </a:r>
          </a:p>
          <a:p>
            <a:pPr lvl="1"/>
            <a:r>
              <a:rPr lang="en-US"/>
              <a:t>Relational data</a:t>
            </a:r>
          </a:p>
          <a:p>
            <a:pPr lvl="1"/>
            <a:r>
              <a:rPr lang="en-US"/>
              <a:t>Streaming data</a:t>
            </a:r>
          </a:p>
          <a:p>
            <a:r>
              <a:rPr lang="en-US"/>
              <a:t>Structured, unstructured, semi-structured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06056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BD59-4599-45F7-9E9C-61DE85FE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 Collection, Processing and Loading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EC6F0D-6150-44D7-BC7E-34043E53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7D8F4-CF1C-48E3-BB29-4F3EFD43FB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Data Collection</a:t>
            </a:r>
          </a:p>
          <a:p>
            <a:pPr lvl="1"/>
            <a:r>
              <a:rPr lang="en-US"/>
              <a:t>Snapshot</a:t>
            </a:r>
          </a:p>
          <a:p>
            <a:r>
              <a:rPr lang="en-US"/>
              <a:t>Data Processing</a:t>
            </a:r>
          </a:p>
          <a:p>
            <a:pPr lvl="1"/>
            <a:r>
              <a:rPr lang="en-US"/>
              <a:t>Data Cleaning</a:t>
            </a:r>
          </a:p>
          <a:p>
            <a:pPr lvl="1"/>
            <a:r>
              <a:rPr lang="en-US"/>
              <a:t>Replication</a:t>
            </a:r>
          </a:p>
          <a:p>
            <a:pPr lvl="1"/>
            <a:r>
              <a:rPr lang="en-US"/>
              <a:t>Filtering</a:t>
            </a:r>
          </a:p>
          <a:p>
            <a:pPr lvl="1"/>
            <a:r>
              <a:rPr lang="en-US"/>
              <a:t>Algorithm Service</a:t>
            </a:r>
          </a:p>
          <a:p>
            <a:r>
              <a:rPr lang="en-US"/>
              <a:t>Data Loading</a:t>
            </a:r>
          </a:p>
          <a:p>
            <a:pPr lvl="1"/>
            <a:r>
              <a:rPr lang="en-US"/>
              <a:t>Into a data storage such as Hadoop HDFS</a:t>
            </a:r>
          </a:p>
        </p:txBody>
      </p:sp>
    </p:spTree>
    <p:extLst>
      <p:ext uri="{BB962C8B-B14F-4D97-AF65-F5344CB8AC3E}">
        <p14:creationId xmlns:p14="http://schemas.microsoft.com/office/powerpoint/2010/main" val="335545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580A-4775-4293-953A-71C86D76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 and Aggregation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0620A-7E2E-44F5-A4A4-CF235E4D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17898-9E85-4160-9233-6186EE4716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Data Analysis</a:t>
            </a:r>
          </a:p>
          <a:p>
            <a:pPr lvl="1"/>
            <a:r>
              <a:rPr lang="en-US"/>
              <a:t>Pig, Hive, Impala…</a:t>
            </a:r>
          </a:p>
          <a:p>
            <a:r>
              <a:rPr lang="en-US"/>
              <a:t>Data Aggregation</a:t>
            </a:r>
          </a:p>
          <a:p>
            <a:pPr lvl="1"/>
            <a:r>
              <a:rPr lang="en-US"/>
              <a:t>Data storage (including multidimentional): stores the results of the analysis.</a:t>
            </a:r>
          </a:p>
        </p:txBody>
      </p:sp>
    </p:spTree>
    <p:extLst>
      <p:ext uri="{BB962C8B-B14F-4D97-AF65-F5344CB8AC3E}">
        <p14:creationId xmlns:p14="http://schemas.microsoft.com/office/powerpoint/2010/main" val="48872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C2B6-7B3C-4605-BEAE-291B283E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0F97D4-BADA-4CC3-822C-9AAFFCC3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77D6B-0749-4623-AEC6-C0B71C59ED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End users as well as applications such as dashboards.</a:t>
            </a:r>
          </a:p>
        </p:txBody>
      </p:sp>
    </p:spTree>
    <p:extLst>
      <p:ext uri="{BB962C8B-B14F-4D97-AF65-F5344CB8AC3E}">
        <p14:creationId xmlns:p14="http://schemas.microsoft.com/office/powerpoint/2010/main" val="261736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E87F-3296-4FF8-A093-D967EBE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and Model Specification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94E98A-842D-4887-B1F4-6580CE1F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1FC8-979E-4B5D-9620-5B798F295C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Models trained, specifications and scheduling of jobs.</a:t>
            </a:r>
          </a:p>
        </p:txBody>
      </p:sp>
    </p:spTree>
    <p:extLst>
      <p:ext uri="{BB962C8B-B14F-4D97-AF65-F5344CB8AC3E}">
        <p14:creationId xmlns:p14="http://schemas.microsoft.com/office/powerpoint/2010/main" val="328630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2473</TotalTime>
  <Words>252</Words>
  <Application>Microsoft Office PowerPoint</Application>
  <PresentationFormat>On-screen Show (4:3)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Corbel</vt:lpstr>
      <vt:lpstr>Tahoma</vt:lpstr>
      <vt:lpstr>Times New Roman</vt:lpstr>
      <vt:lpstr>Tw Cen MT</vt:lpstr>
      <vt:lpstr>Wingdings</vt:lpstr>
      <vt:lpstr>Wingdings 2</vt:lpstr>
      <vt:lpstr>Median</vt:lpstr>
      <vt:lpstr>PowerPoint Presentation</vt:lpstr>
      <vt:lpstr>Module Contents </vt:lpstr>
      <vt:lpstr>Module Contents </vt:lpstr>
      <vt:lpstr>Big Data Components</vt:lpstr>
      <vt:lpstr>Data Source</vt:lpstr>
      <vt:lpstr>Data Collection, Processing and Loading</vt:lpstr>
      <vt:lpstr>Data Analysis and Aggregation</vt:lpstr>
      <vt:lpstr>Interface and Visualization</vt:lpstr>
      <vt:lpstr>Job and Model Specification</vt:lpstr>
      <vt:lpstr>Module Contents </vt:lpstr>
      <vt:lpstr>Big Data Use Cases Comparison</vt:lpstr>
      <vt:lpstr>Module Contents </vt:lpstr>
      <vt:lpstr>Big Data Architecture</vt:lpstr>
      <vt:lpstr>Reference Architecture Notations</vt:lpstr>
      <vt:lpstr>Some Use Case Architecture</vt:lpstr>
      <vt:lpstr>Mapping Facebook Use Case Reference Architecture</vt:lpstr>
      <vt:lpstr>Amazon Analytics Services Reference Architecture</vt:lpstr>
      <vt:lpstr>Big Data Use Case Reference Architecture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thaithuynvt</dc:creator>
  <cp:lastModifiedBy>Admin</cp:lastModifiedBy>
  <cp:revision>174</cp:revision>
  <dcterms:created xsi:type="dcterms:W3CDTF">2014-07-14T09:55:58Z</dcterms:created>
  <dcterms:modified xsi:type="dcterms:W3CDTF">2020-02-06T14:16:25Z</dcterms:modified>
</cp:coreProperties>
</file>