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94" r:id="rId4"/>
    <p:sldId id="282" r:id="rId5"/>
    <p:sldId id="283" r:id="rId6"/>
    <p:sldId id="284" r:id="rId7"/>
    <p:sldId id="285" r:id="rId8"/>
    <p:sldId id="279" r:id="rId9"/>
    <p:sldId id="286" r:id="rId10"/>
    <p:sldId id="288" r:id="rId11"/>
    <p:sldId id="289" r:id="rId12"/>
    <p:sldId id="301" r:id="rId13"/>
    <p:sldId id="290" r:id="rId14"/>
    <p:sldId id="29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086C2"/>
    <a:srgbClr val="A0B5C4"/>
    <a:srgbClr val="003366"/>
    <a:srgbClr val="1F9A0A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76" autoAdjust="0"/>
  </p:normalViewPr>
  <p:slideViewPr>
    <p:cSldViewPr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90FA-84E4-4D6E-BD8C-A26F6B6944DD}" type="datetimeFigureOut">
              <a:rPr lang="en-GB" smtClean="0"/>
              <a:pPr/>
              <a:t>10/03/2021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F9A57-430C-42ED-B8B9-D13D26B9851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3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white">
          <a:xfrm>
            <a:off x="0" y="5181600"/>
            <a:ext cx="9144000" cy="1676400"/>
          </a:xfrm>
          <a:prstGeom prst="rect">
            <a:avLst/>
          </a:prstGeom>
          <a:solidFill>
            <a:srgbClr val="A0B5C4">
              <a:alpha val="3098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1663700"/>
            <a:ext cx="9144000" cy="23241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AutoShape 113" descr="gdd01"/>
          <p:cNvSpPr>
            <a:spLocks noChangeArrowheads="1"/>
          </p:cNvSpPr>
          <p:nvPr userDrawn="1"/>
        </p:nvSpPr>
        <p:spPr bwMode="gray">
          <a:xfrm>
            <a:off x="12700" y="20447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1" name="AutoShape 114" descr="gdd04"/>
          <p:cNvSpPr>
            <a:spLocks noChangeArrowheads="1"/>
          </p:cNvSpPr>
          <p:nvPr userDrawn="1"/>
        </p:nvSpPr>
        <p:spPr bwMode="gray">
          <a:xfrm>
            <a:off x="1460500" y="12065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22" name="AutoShape 115" descr="gdd03"/>
          <p:cNvSpPr>
            <a:spLocks noChangeArrowheads="1"/>
          </p:cNvSpPr>
          <p:nvPr userDrawn="1"/>
        </p:nvSpPr>
        <p:spPr bwMode="gray">
          <a:xfrm>
            <a:off x="1422400" y="29210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pic>
        <p:nvPicPr>
          <p:cNvPr id="23" name="Picture 6" descr="D:\HCMUTE\Khoa\hinhkhoa\logo_jpeg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43838" y="0"/>
            <a:ext cx="13001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"/>
          <p:cNvSpPr txBox="1">
            <a:spLocks noChangeArrowheads="1"/>
          </p:cNvSpPr>
          <p:nvPr userDrawn="1"/>
        </p:nvSpPr>
        <p:spPr bwMode="white">
          <a:xfrm>
            <a:off x="1295400" y="33020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>
                <a:solidFill>
                  <a:srgbClr val="5086C2"/>
                </a:solidFill>
                <a:latin typeface="Times New Roman" pitchFamily="18" charset="0"/>
                <a:cs typeface="Times New Roman" pitchFamily="18" charset="0"/>
              </a:rPr>
              <a:t>BIG DATA ANALYSIS</a:t>
            </a:r>
            <a:endParaRPr lang="en-US" sz="2800" b="1" kern="0" dirty="0">
              <a:solidFill>
                <a:srgbClr val="5086C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352800" y="2349500"/>
            <a:ext cx="5486400" cy="990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WELCOME</a:t>
            </a:r>
            <a:endParaRPr lang="en-US" dirty="0"/>
          </a:p>
        </p:txBody>
      </p:sp>
      <p:pic>
        <p:nvPicPr>
          <p:cNvPr id="26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0"/>
            <a:ext cx="1210165" cy="12954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038CF1-A7C8-40BD-B6B0-0DD8C764D05E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2" descr="G:\MIT 2014\logo\logo\logo-truong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4368" y="260648"/>
            <a:ext cx="879248" cy="94117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6084168" y="5546700"/>
            <a:ext cx="520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LT</a:t>
            </a: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6642968" y="5229200"/>
            <a:ext cx="4953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rbel" pitchFamily="34" charset="0"/>
                <a:cs typeface="+mn-cs"/>
              </a:rPr>
              <a:t>VB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352800" y="2349500"/>
            <a:ext cx="5486400" cy="990600"/>
          </a:xfrm>
        </p:spPr>
        <p:txBody>
          <a:bodyPr>
            <a:normAutofit/>
          </a:bodyPr>
          <a:lstStyle>
            <a:lvl1pPr marL="0" indent="0" algn="r">
              <a:buFont typeface="Wingdings" pitchFamily="2" charset="2"/>
              <a:buNone/>
              <a:defRPr sz="3000" baseline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z="3200">
                <a:latin typeface="Arial" pitchFamily="34" charset="0"/>
                <a:cs typeface="Arial" pitchFamily="34" charset="0"/>
              </a:rPr>
              <a:t>APACHE PIG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635896" y="4257675"/>
            <a:ext cx="5495404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700" b="1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Le Thi Minh Chau</a:t>
            </a:r>
            <a:endParaRPr lang="en-US" sz="1700" b="1" dirty="0">
              <a:solidFill>
                <a:srgbClr val="5086C2"/>
              </a:solidFill>
              <a:latin typeface="Tahoma" pitchFamily="34" charset="0"/>
              <a:cs typeface="Tahoma" pitchFamily="34" charset="0"/>
            </a:endParaRP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Faculty Of Information Technology</a:t>
            </a:r>
          </a:p>
          <a:p>
            <a:pPr algn="r">
              <a:defRPr/>
            </a:pPr>
            <a:r>
              <a:rPr lang="en-US" sz="1700" b="1" dirty="0">
                <a:solidFill>
                  <a:srgbClr val="5086C2"/>
                </a:solidFill>
                <a:latin typeface="Tahoma" pitchFamily="34" charset="0"/>
                <a:cs typeface="Tahoma" pitchFamily="34" charset="0"/>
              </a:rPr>
              <a:t>HCMC University Of Technology And Education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90DA-4A8A-41B4-AB28-18747484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handle Pig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2CD6A-5796-48D7-875C-9AE9ABB9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47136-4DB6-4E0E-8458-6B0DA20970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50500" y="1600200"/>
            <a:ext cx="5515548" cy="4495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Grunt Mode</a:t>
            </a:r>
          </a:p>
          <a:p>
            <a:pPr lvl="1"/>
            <a:r>
              <a:rPr lang="en-US" dirty="0"/>
              <a:t>It’s interactive mode of Pig</a:t>
            </a:r>
          </a:p>
          <a:p>
            <a:pPr lvl="1"/>
            <a:r>
              <a:rPr lang="en-US" dirty="0"/>
              <a:t>Very useful for testing syntax checking and ad-hoc data exploration.</a:t>
            </a:r>
          </a:p>
          <a:p>
            <a:r>
              <a:rPr lang="en-US" b="1" dirty="0"/>
              <a:t>Script Mode</a:t>
            </a:r>
          </a:p>
          <a:p>
            <a:pPr lvl="1"/>
            <a:r>
              <a:rPr lang="en-US" dirty="0"/>
              <a:t>Runs set of instructions from a file</a:t>
            </a:r>
          </a:p>
          <a:p>
            <a:pPr lvl="1"/>
            <a:r>
              <a:rPr lang="en-US" dirty="0"/>
              <a:t>Similar to a SQL script file</a:t>
            </a:r>
          </a:p>
          <a:p>
            <a:r>
              <a:rPr lang="en-US" b="1" dirty="0"/>
              <a:t>Embedded Mode</a:t>
            </a:r>
          </a:p>
          <a:p>
            <a:pPr lvl="1"/>
            <a:r>
              <a:rPr lang="en-US" dirty="0"/>
              <a:t>Executes Pig programs from a Java program</a:t>
            </a:r>
          </a:p>
          <a:p>
            <a:pPr lvl="1"/>
            <a:r>
              <a:rPr lang="en-US" dirty="0"/>
              <a:t>Suitable for creating Pig Script on the fly.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96D03-02E9-484A-A3B1-C7DC301C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" y="2377117"/>
            <a:ext cx="324124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7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D149-EABF-4965-8CAF-68305BEF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Pig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20D27-E036-4137-9B34-1A33659F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AB522-CEE1-4C27-8FA1-ADAA8C9B87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Local</a:t>
            </a:r>
          </a:p>
          <a:p>
            <a:pPr lvl="1"/>
            <a:r>
              <a:rPr lang="en-US" dirty="0"/>
              <a:t>Need access to a single machine</a:t>
            </a:r>
          </a:p>
          <a:p>
            <a:pPr lvl="1"/>
            <a:r>
              <a:rPr lang="en-US" dirty="0"/>
              <a:t>All files are installed and run using your local host and file system</a:t>
            </a:r>
          </a:p>
          <a:p>
            <a:pPr lvl="1"/>
            <a:r>
              <a:rPr lang="en-US" dirty="0"/>
              <a:t>Is invoked by using the </a:t>
            </a:r>
            <a:r>
              <a:rPr lang="en-US" dirty="0">
                <a:solidFill>
                  <a:srgbClr val="0000FF"/>
                </a:solidFill>
                <a:latin typeface="Corbel Light" panose="020B0303020204020204" pitchFamily="34" charset="0"/>
              </a:rPr>
              <a:t>–x local </a:t>
            </a:r>
            <a:r>
              <a:rPr lang="en-US" dirty="0"/>
              <a:t>flag.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 –x local</a:t>
            </a:r>
          </a:p>
          <a:p>
            <a:r>
              <a:rPr lang="en-US" b="1" dirty="0"/>
              <a:t>Map Reduce</a:t>
            </a:r>
          </a:p>
          <a:p>
            <a:pPr lvl="1"/>
            <a:r>
              <a:rPr lang="en-US" dirty="0"/>
              <a:t>The default mode</a:t>
            </a:r>
          </a:p>
          <a:p>
            <a:pPr lvl="1"/>
            <a:r>
              <a:rPr lang="en-US" dirty="0"/>
              <a:t>Need access to a Hadoop cluster and HDFS installation</a:t>
            </a:r>
          </a:p>
          <a:p>
            <a:pPr lvl="1"/>
            <a:r>
              <a:rPr lang="en-US" dirty="0"/>
              <a:t>Can also be invoked by using the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–x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flag or just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pig –x 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3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Pig</a:t>
            </a:r>
          </a:p>
          <a:p>
            <a:r>
              <a:rPr lang="en-US" dirty="0">
                <a:solidFill>
                  <a:srgbClr val="0000FF"/>
                </a:solidFill>
              </a:rPr>
              <a:t>Hadoop Pig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5598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9890-3DDC-4495-84E6-CF64D76E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91896-B913-4B05-BADC-DF212582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C5D07-6186-4447-ABF8-8849E7A37F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6C427-E713-4253-965E-E49198DE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73" y="1700808"/>
            <a:ext cx="8500552" cy="423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D134-681C-4243-94B9-03D48DA9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Programs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A40D04-A18D-4628-87D6-CC1417A1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7DF9A-AEA6-4B8B-B5D6-08ADCF84A0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Pig is just a wrapper on top of MapReduce Layer</a:t>
            </a:r>
          </a:p>
          <a:p>
            <a:r>
              <a:rPr lang="en-US" dirty="0"/>
              <a:t>It parses, optimizes and converts the Pig script to a series of Map Reduce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2CB05-0A3F-4140-8E83-15A677EC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1048"/>
            <a:ext cx="9144000" cy="9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2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19313"/>
            <a:ext cx="3810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7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Pig</a:t>
            </a:r>
          </a:p>
          <a:p>
            <a:r>
              <a:rPr lang="en-US" dirty="0"/>
              <a:t>Hadoop Pig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06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Contents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Introduction to Pig</a:t>
            </a:r>
          </a:p>
          <a:p>
            <a:r>
              <a:rPr lang="en-US" dirty="0"/>
              <a:t>Hadoop Pig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68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FAAF-6FAF-4955-8659-2F0D300D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89FA3-C191-4851-9148-17AE5E67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CA2A5-8DF3-4266-A336-A71442D1D1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an open-source data flow language</a:t>
            </a:r>
          </a:p>
          <a:p>
            <a:r>
              <a:rPr lang="en-US" dirty="0"/>
              <a:t>Pig Latin is used to express the queries and data manipulation operations in simple scripts.</a:t>
            </a:r>
          </a:p>
          <a:p>
            <a:r>
              <a:rPr lang="en-US" dirty="0"/>
              <a:t>Pig converts the scripts into a sequence of underlying Map Reduce jobs.</a:t>
            </a:r>
          </a:p>
        </p:txBody>
      </p:sp>
    </p:spTree>
    <p:extLst>
      <p:ext uri="{BB962C8B-B14F-4D97-AF65-F5344CB8AC3E}">
        <p14:creationId xmlns:p14="http://schemas.microsoft.com/office/powerpoint/2010/main" val="218428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6C36-4CBE-48C0-8D84-1834898F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Internalize Pig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19A780-5183-4015-A3E5-B3F87798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55DD6-0B47-418F-9337-F098E89AAC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5B5D-8B7A-4DA8-A700-F6FDA1F3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5" y="2325761"/>
            <a:ext cx="8388096" cy="27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7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28A0-DF44-4235-AC6E-2DC240C2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Internalizing Pig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08B93D-3725-4E6E-A024-D3DAC536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4E6CA-D1EE-4D25-B767-6088BDAB19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D302C-8265-40A9-9DEA-B7CAFBA5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659"/>
            <a:ext cx="9144000" cy="44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8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3291-3221-414E-ACD0-8EE658DB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6F436-F3F2-4789-926D-204B80AC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FFE14-FF60-4DB8-9F9C-2504113045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22196-99CF-4877-9B2A-0BFCBD44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93379"/>
            <a:ext cx="8143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2972-6026-4E82-85C0-182ECD88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Java MapReduce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F1375-DFFF-4935-B347-17C147BB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31F6-0AD5-4F33-BF45-DF2DE0FBCF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8F04C-2637-4090-9890-7ECF36FE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83645"/>
            <a:ext cx="8603152" cy="458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099B-51DC-427A-869F-45B4D796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Internalizing Pig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DB74D0-F371-4A0C-9156-9A90F891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5038CF1-A7C8-40BD-B6B0-0DD8C764D05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7DD22-2EAB-4BFB-8632-7284FA9550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422E4-1FE8-46E5-BFCB-9F8FCBB2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6505"/>
            <a:ext cx="7056784" cy="52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39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3030</TotalTime>
  <Words>266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Corbel</vt:lpstr>
      <vt:lpstr>Corbel Light</vt:lpstr>
      <vt:lpstr>Courier New</vt:lpstr>
      <vt:lpstr>Tahoma</vt:lpstr>
      <vt:lpstr>Times New Roman</vt:lpstr>
      <vt:lpstr>Tw Cen MT</vt:lpstr>
      <vt:lpstr>Wingdings</vt:lpstr>
      <vt:lpstr>Wingdings 2</vt:lpstr>
      <vt:lpstr>Median</vt:lpstr>
      <vt:lpstr>PowerPoint Presentation</vt:lpstr>
      <vt:lpstr>Module Contents </vt:lpstr>
      <vt:lpstr>Module Contents </vt:lpstr>
      <vt:lpstr>What is Pig?</vt:lpstr>
      <vt:lpstr>Internalize Pig</vt:lpstr>
      <vt:lpstr>Internalizing Pig</vt:lpstr>
      <vt:lpstr>Why Pig?</vt:lpstr>
      <vt:lpstr>Equivalent Java MapReduce Code</vt:lpstr>
      <vt:lpstr>Internalizing Pig</vt:lpstr>
      <vt:lpstr>Ways to handle Pig</vt:lpstr>
      <vt:lpstr>Modes of Pig</vt:lpstr>
      <vt:lpstr>Module Contents </vt:lpstr>
      <vt:lpstr>Pig Components</vt:lpstr>
      <vt:lpstr>Pig Programs Execution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thaithuynvt</dc:creator>
  <cp:lastModifiedBy>minhchau</cp:lastModifiedBy>
  <cp:revision>213</cp:revision>
  <dcterms:created xsi:type="dcterms:W3CDTF">2014-07-14T09:55:58Z</dcterms:created>
  <dcterms:modified xsi:type="dcterms:W3CDTF">2021-03-10T04:51:48Z</dcterms:modified>
</cp:coreProperties>
</file>