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608" r:id="rId2"/>
    <p:sldId id="537" r:id="rId3"/>
    <p:sldId id="600" r:id="rId4"/>
    <p:sldId id="538" r:id="rId5"/>
    <p:sldId id="518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635" r:id="rId14"/>
    <p:sldId id="602" r:id="rId15"/>
    <p:sldId id="589" r:id="rId16"/>
    <p:sldId id="592" r:id="rId17"/>
    <p:sldId id="591" r:id="rId18"/>
    <p:sldId id="629" r:id="rId19"/>
    <p:sldId id="630" r:id="rId20"/>
    <p:sldId id="626" r:id="rId21"/>
    <p:sldId id="523" r:id="rId22"/>
    <p:sldId id="593" r:id="rId23"/>
    <p:sldId id="524" r:id="rId24"/>
    <p:sldId id="544" r:id="rId25"/>
    <p:sldId id="594" r:id="rId26"/>
    <p:sldId id="525" r:id="rId27"/>
    <p:sldId id="597" r:id="rId28"/>
    <p:sldId id="599" r:id="rId29"/>
    <p:sldId id="557" r:id="rId30"/>
    <p:sldId id="606" r:id="rId31"/>
    <p:sldId id="603" r:id="rId32"/>
    <p:sldId id="527" r:id="rId33"/>
    <p:sldId id="613" r:id="rId34"/>
    <p:sldId id="556" r:id="rId35"/>
    <p:sldId id="528" r:id="rId36"/>
    <p:sldId id="598" r:id="rId37"/>
    <p:sldId id="530" r:id="rId38"/>
    <p:sldId id="620" r:id="rId39"/>
    <p:sldId id="622" r:id="rId40"/>
    <p:sldId id="623" r:id="rId41"/>
    <p:sldId id="624" r:id="rId42"/>
    <p:sldId id="625" r:id="rId43"/>
    <p:sldId id="618" r:id="rId44"/>
    <p:sldId id="533" r:id="rId45"/>
    <p:sldId id="558" r:id="rId46"/>
    <p:sldId id="534" r:id="rId47"/>
    <p:sldId id="607" r:id="rId48"/>
    <p:sldId id="535" r:id="rId49"/>
    <p:sldId id="611" r:id="rId50"/>
    <p:sldId id="541" r:id="rId51"/>
    <p:sldId id="559" r:id="rId52"/>
    <p:sldId id="542" r:id="rId53"/>
    <p:sldId id="610" r:id="rId54"/>
    <p:sldId id="575" r:id="rId55"/>
    <p:sldId id="590" r:id="rId56"/>
    <p:sldId id="614" r:id="rId57"/>
    <p:sldId id="632" r:id="rId58"/>
    <p:sldId id="634" r:id="rId59"/>
    <p:sldId id="615" r:id="rId6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5" d="100"/>
          <a:sy n="105" d="100"/>
        </p:scale>
        <p:origin x="258" y="12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29:2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10272 256 0,'0'0'92'0,"0"-1"-45"0,0 0 25 0,0 0-3 16,0 0-66-16,0 0-1 0,1-1 4 0,0 0 7 0,1 0-4 15,-1-3-5-15,-1 3-7 0,1-2-2 0,1-1 0 16,-1 3 5-16,2-6 4 0,-1 2 0 0,0 0 3 16,0 0 16-16,-1 2 21 0,0 0 11 0,2-4 1 15,-1 2 23-15,0-1 11 0,0-1-6 0,-1 4 8 16,0 0-16-16,0-1-9 0,-1 3-6 0,1 0-1 0,0 0-32 0,-1 1-17 0,1-1 1 0,0 0-6 15,0 1 1-15,0 0 1 0,0 0 1 0,2 0-1 16,-1-1-11-16,0 1 8 0,0 1-7 0,-1 0 6 16,0 0-9-16,0 0 7 15,0 1 2-15,0 1 3 0,0-1 6 0,0 0 6 16,0 0 3-16,0 0 1 0,-1 0 2 0,0 0 3 16,0 0-5-16,0 0 4 0,0 0-7 0,0 1 4 0,0-1-5 15,0 1 4-15,0 0-13 0,0 1-10 0,0-2 3 16,0 7-4-16,2 2 1 0,-1-1 7 15,2 4-2-15,0-2 3 0,0 0-14 0,1 2 3 16,1-3-1-16,-2 0 3 0,1 0 7 0,-1 0-1 16,0-2-4-16,1 1 3 0,-1-1 12 0,-1-1 16 15,-1 0 6-15,0-2 1 0,0 1 13 0,1-1-25 0,-1-2 9 16,0 0-15-16,0 1-8 0,0-1-3 16,1 0-1-16,1 0 2 0,-1-1 2 0,4-1-2 0,-1 0-2 0,-3 0 1 15,4 4-10-15,-3-3 7 0,1 0-5 16,-3-2 6-16,3 2-3 0,-1-1-1 0,-1-1 0 0,4 2-1 15,-5-2-3-15,2 0-10 0,0 0-4 0,-2 0 0 0,3 0-5 16,-2 0-11-16,0 0 0 0,0 0-8 0,-1 0-31 16,0 0-56-16,0 0-25 0,0 0-23 15,-1 1-187-15</inkml:trace>
  <inkml:trace contextRef="#ctx0" brushRef="#br0" timeOffset="714.6">16139 10049 747 0,'0'0'0'0,"0"-1"6"0,0 0-59 0,0 0-42 15,0 1 6-15,1 0-15 0,0 0 23 0</inkml:trace>
  <inkml:trace contextRef="#ctx0" brushRef="#br0" timeOffset="788.6">16228 10041 277 0,'0'0'78'0,"0"0"-84"16,0 0 77-16,0 0-39 0,0 0-42 0,0-1-8 16,0 0-10-16,0 0-9 0,0 0-114 0</inkml:trace>
  <inkml:trace contextRef="#ctx0" brushRef="#br0" timeOffset="2446.24">16399 10041 946 0,'0'0'36'0,"0"0"-9"0,0-1 10 0,-1 0 0 0,0 0-31 0,1 0-9 0,0 0-4 16,0 0-2-16,0 0 2 0,0 0 7 0,0 0 4 15,0-1 0-15,0 0 1 0,0 0 0 0,0-1-9 16,0 1 5-16,0 0-5 0,0 0 6 0,0 0-1 0,0 0-3 16,-1 1 1-16,0 0-3 0,0 0 5 0,0 0-1 15,-1 0 2-15,-1 0-6 0,-3-3 2 16,-2 0 5-16,-3 0-1 0,2 1 6 0,-2 0-10 16,-1 0 2-16,3 2-3 0,-2 0 3 0,0 0 5 15,-1 0-2-15,-1 1 4 0,-1 0 1 0,1 0 6 0,-1 1-6 16,1 0 6-16,0 1 3 0,-1 2 16 0,2-2-3 15,0 1 5-15,2 0-10 0,-1 0-14 16,1 0 7-16,-2 1-10 0,0-1 4 16,2 0-5-16,0-1 0 0,1 0 0 0,0 0 4 15,2-1 3-15,-2 1-3 0,2 0 2 0,0-1-4 0,0 0-3 16,0 0-3-16,1 0-1 0,-1 0-3 0,0 0 3 16,0 0 2-16,0 1 0 0,1-1-9 0,-1 0 0 15,2 0 5-15,0 0-1 0,1 0 2 0,0 0 5 16,1 0-9-16,1-1 6 0,0 0-9 0,1 0 9 15,-2 2-1-15,2-2 3 0,-1 1-4 0,-1 0 1 16,0 1-4-16,0 0 2 0,0 2-6 0,-1 2 13 16,3 1 6-16,-2 0 1 0,1 1 3 0,1-1-15 0,-2 1 1 15,2 1-3-15,0 0 11 0,0 0-13 0,-5-1 8 16,1 0-8-16,2-1 9 0,0 1-6 0,1-1 2 16,1-1-3-16,0 1-1 0,0 1 3 0,0-1-3 0,0 0 4 0,-2 4 2 0,3-6-5 15,-1 3 2 1,1 0-3-16,0-1 3 0,0 1 1 0,0-2 0 0,0 2 0 0,0 1-3 0,0 0-4 0,0 1 1 15,0-3-2-15,0 3 5 0,0 0 2 0,0-1 2 16,0 0-1-16,1 0 5 16,1-2-8-16,-1 0 3 0,0-1-3 15,0 0 6-15,1 0 6 0,-1-2-4 0,1 0 3 16,0 1-10-16,0 0 6 0,1 0 1 0,1-1 1 0,-2 0-4 16,4 1 0-16,0 0-5 0,2-1 3 0,-1-1-3 15,0 2 6-15,0-1 1 0,0-1 1 0,1 0-7 16,0-1 6-16,1 0-3 0,-2 0 3 0,2 1-11 0,0-2 4 15,-1 0 0-15,1 1 2 0,2-1-1 0,-1 6-1 16,2 0 1-16,1-2 1 0,-3-2 8 0,3 0-8 16,0-1 0-16,0 0-2 0,1 1-2 0,-1-1 8 15,1-1-4-15,-2 0 8 0,-2 0-9 0,1 0 7 0,-2-1-5 0,-2 0 6 0,3 0-4 16,-4 0 2-16,2 0 5 0,-3 0-3 0,1-1-1 0,2 0-3 16,0-1 0-16,2-1-1 0,-1-2 0 0,3 0 8 15,-1-1-4-15,0-1 5 0,2 0-9 0,-2 1-1 16,2-2 0-16,0 0 0 0,-1-1 3 0,0 1-4 15,-1 6-1-15,-1-9 0 16,0-1 4-16,-3 1 0 0,1-2 6 0,-3-1-3 0,-1 2 6 16,-2-1 20-16,0-1-9 0,-1 0 13 0,10-3-19 15,-5 1-1-15,-1-4-2 0,-4 1 0 0,-1 1-10 0,-1-1-3 16,-2 4-2 0,0-3 1-16,-1 3 0 0,-1-1-5 0,-2 1 2 15,1 2-5-15,-1 1-5 0,-1 0-19 0,6 1-4 0,-12 2-6 16,1 0-22-16,-1 1-111 0,-2 2-45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31:3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7439 4864 256 0,'0'0'-70'0,"0"0"26"0</inkml:trace>
  <inkml:trace contextRef="#ctx0" brushRef="#br0" timeOffset="375.58">7449 4822 105 0,'0'0'68'0,"0"0"-18"0,0 0 59 0,0 0-11 0,0 0-60 0,0 0-24 16,0 0 0-16,0 0-7 0,-1 0 2 0,0 0-1 15,0 0 1-15,0 0 0 0,-1 0 1 0,1 0 25 16,0 0 3-16,0 0 7 0,0 0 5 0,0 0-12 16,0 1 1-16,0 0-2 0,0 0 3 0,0 0 1 15,0 0-7-15,0 0 4 0,0 0-17 0,-1 0-14 16,0 0 2-16,-1 1-6 0,-1 1 1 0,-2 1-4 16,-3 1 1-16,5-3-1 0,-1 0 16 0,4-2 0 15,0 0 3-15,0 0-2 0,-1 1 0 0,0-1-13 16,0 1 0-16,0 0-4 0,0 1-7 0,1-1 6 0,0 0-1 15,0 0 1-15,-1 0-3 0,1 0 8 16,-1 0-4-16,1-1 4 0,0 0-4 0,-1 0 0 0,1 0 4 16,0 0-3-16,0 0-1 0,0 0 5 0,0 0-7 15,0 0 7-15,0 0-10 0,0 0 3 0,0 0 4 16,0 0-1-16,0 0 1 0,0 0 3 0,0 0-5 0,0 0 7 16,0 0 15-16,0 0 13 0,1 0-3 0,-1 0 3 15,-1 1-19-15,1-1-7 0,0 1 2 0,0 0-3 16,0 0 1-16,0 0-9 0,0 0 0 0,0 0-4 15,0 0-7-15,0 0 6 0,0 0 0 0,-1 1 0 0,0-1-8 16,0 0-44-16,0 0-38 0,0 0-24 16,0 0-356-16</inkml:trace>
  <inkml:trace contextRef="#ctx0" brushRef="#br0" timeOffset="2062.46">11505 16717 571 0,'0'0'0'16,"0"0"50"-16,-1 0-1 0,0 0 2 0,0 0 5 0,0 0-30 16,0 0 11-16,0 0 38 0,-1 0-5 0,0 1 3 15,0 1-44-15,0-1-20 0,-1 0-2 0,1 0-6 16,0 0 2-16,0 0 0 0,0 0-3 0,0 0 0 16,0 0-13-16,0 0-103 0,1 0-31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7" tIns="45784" rIns="91577" bIns="4578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285-3BD2-4F3B-BBAB-C04FC3D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EA3C-4E81-4614-B8B4-D60DFDC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AC3C-E6EB-4C75-9D16-CE1BFB8B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2A53-3B60-466B-B1DF-038EAD1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4356F-CD02-4726-A4AB-6FEC60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1980-C1C8-4457-9F6A-96D532D2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0355-5FEF-4FD5-BB07-08E8444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30A7-4926-40A3-B3DC-AEB0324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C1F6-C458-46F6-B0BD-38DC362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0BEF-6253-4D72-8553-3D34C72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7691-5F7E-46F5-A49D-15FBE797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DE60-975A-4778-9583-C870047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w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2.wmf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2.wmf"/><Relationship Id="rId9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1.pn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7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2.wmf"/><Relationship Id="rId9" Type="http://schemas.openxmlformats.org/officeDocument/2006/relationships/image" Target="../media/image4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0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Basic Concepts and Techniques</a:t>
            </a:r>
            <a:endParaRPr lang="en-US" sz="2800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9450"/>
            <a:ext cx="81534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Lecture Notes for Chapter 3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Tan, Steinbach, Karpatne, Kumar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050B-5B97-4A44-AE00-4839CE3932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96A76-0A06-4DED-8B91-B0EE654D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F8AD1-81E6-466A-A329-F412ABE3CB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6F20-2D52-417B-962D-2AF9AB48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87E7-DF44-467E-B58D-798AAF2680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102B-9290-40B9-902F-8D9BF8BF9E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A83EC-A45F-4EC0-B522-0C8F3E6CD1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971E-063A-421F-B81A-C5AE59EFEE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48EE3C-5155-461B-95F1-0EB904B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C4A2D3-EEA6-4EED-B84C-069A3654A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Let D</a:t>
            </a:r>
            <a:r>
              <a:rPr lang="en-US" sz="2000" baseline="-25000">
                <a:cs typeface="+mn-cs"/>
              </a:rPr>
              <a:t>t</a:t>
            </a:r>
            <a:r>
              <a:rPr lang="en-US" sz="200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the same class y</a:t>
            </a:r>
            <a:r>
              <a:rPr lang="en-US" sz="2000" baseline="-25000"/>
              <a:t>t</a:t>
            </a:r>
            <a:r>
              <a:rPr lang="en-US" sz="2000"/>
              <a:t>, then t is a leaf node labeled as y</a:t>
            </a:r>
            <a:r>
              <a:rPr lang="en-US" sz="2000" baseline="-25000"/>
              <a:t>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21507" name="Oval 11">
            <a:extLst>
              <a:ext uri="{FF2B5EF4-FFF2-40B4-BE49-F238E27FC236}">
                <a16:creationId xmlns:a16="http://schemas.microsoft.com/office/drawing/2014/main" id="{22149E8B-C419-4FBD-AE16-6FC670E8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08" name="Line 12">
            <a:extLst>
              <a:ext uri="{FF2B5EF4-FFF2-40B4-BE49-F238E27FC236}">
                <a16:creationId xmlns:a16="http://schemas.microsoft.com/office/drawing/2014/main" id="{41CBB8FC-6869-4033-A8AB-0BD2341FC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3">
            <a:extLst>
              <a:ext uri="{FF2B5EF4-FFF2-40B4-BE49-F238E27FC236}">
                <a16:creationId xmlns:a16="http://schemas.microsoft.com/office/drawing/2014/main" id="{7EEB5828-06C8-4232-AB96-10FA60D7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4">
            <a:extLst>
              <a:ext uri="{FF2B5EF4-FFF2-40B4-BE49-F238E27FC236}">
                <a16:creationId xmlns:a16="http://schemas.microsoft.com/office/drawing/2014/main" id="{AD977740-5001-4B4A-8AD9-702811AD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5">
            <a:extLst>
              <a:ext uri="{FF2B5EF4-FFF2-40B4-BE49-F238E27FC236}">
                <a16:creationId xmlns:a16="http://schemas.microsoft.com/office/drawing/2014/main" id="{FC7DE917-44FB-491E-935A-E4C845488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DD21F39-B618-45D5-A6C5-1C153D3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21513" name="Text Box 17">
            <a:extLst>
              <a:ext uri="{FF2B5EF4-FFF2-40B4-BE49-F238E27FC236}">
                <a16:creationId xmlns:a16="http://schemas.microsoft.com/office/drawing/2014/main" id="{7C8902AE-44B0-45F4-8544-9CEDFD7F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21514" name="Object 21">
            <a:extLst>
              <a:ext uri="{FF2B5EF4-FFF2-40B4-BE49-F238E27FC236}">
                <a16:creationId xmlns:a16="http://schemas.microsoft.com/office/drawing/2014/main" id="{0541B6A4-7546-427F-A972-49B708EEF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770D-1B68-4D94-8FD5-9AC763B689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F04E0-CFF7-43C1-B288-EBA1A88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3D08-2C9B-41F8-A628-166300A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EC43-4E6A-4B0C-92C0-F5F14DCE6FB5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D95B777-2489-4DF5-A548-382C8F0D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>
            <a:extLst>
              <a:ext uri="{FF2B5EF4-FFF2-40B4-BE49-F238E27FC236}">
                <a16:creationId xmlns:a16="http://schemas.microsoft.com/office/drawing/2014/main" id="{8506C3F0-35A0-49A3-A623-81F02C4A74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>
            <a:extLst>
              <a:ext uri="{FF2B5EF4-FFF2-40B4-BE49-F238E27FC236}">
                <a16:creationId xmlns:a16="http://schemas.microsoft.com/office/drawing/2014/main" id="{4EB848A9-E81B-4281-875C-8801DA03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3E523CE-8CAE-4322-9C3B-AE4828D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1A027D95-13BB-4617-8172-B957DCFA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CF5CBEC-2B63-49D7-8678-C0DD8F32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FC6E3DCF-5C51-4372-99A1-7CAED63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AD393820-1EBB-4679-9050-BA416EE0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>
            <a:extLst>
              <a:ext uri="{FF2B5EF4-FFF2-40B4-BE49-F238E27FC236}">
                <a16:creationId xmlns:a16="http://schemas.microsoft.com/office/drawing/2014/main" id="{84A063BA-ADAB-4E12-B639-E5683B6C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>
            <a:extLst>
              <a:ext uri="{FF2B5EF4-FFF2-40B4-BE49-F238E27FC236}">
                <a16:creationId xmlns:a16="http://schemas.microsoft.com/office/drawing/2014/main" id="{E0864A68-265B-416D-BA52-9AB3BFB3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>
            <a:extLst>
              <a:ext uri="{FF2B5EF4-FFF2-40B4-BE49-F238E27FC236}">
                <a16:creationId xmlns:a16="http://schemas.microsoft.com/office/drawing/2014/main" id="{88B8DBFC-365C-4FAB-A058-4EC02393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>
            <a:extLst>
              <a:ext uri="{FF2B5EF4-FFF2-40B4-BE49-F238E27FC236}">
                <a16:creationId xmlns:a16="http://schemas.microsoft.com/office/drawing/2014/main" id="{6793F287-A6F9-406E-A72F-13CB137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>
            <a:extLst>
              <a:ext uri="{FF2B5EF4-FFF2-40B4-BE49-F238E27FC236}">
                <a16:creationId xmlns:a16="http://schemas.microsoft.com/office/drawing/2014/main" id="{45BBD209-1575-4B4B-B463-8298FA9F464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771483-6CE4-4CEB-A86C-E7D2EEA66451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49DD4-B013-4F2C-9D72-C7D3A4519918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897B5-E60B-4B59-BB49-F61A90760B3B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CFA4-067B-47E8-82B0-D9A71C73AD35}"/>
              </a:ext>
            </a:extLst>
          </p:cNvPr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22C72-C6F6-493E-8BED-D3197F38F7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AC59-8C84-4C0F-B5E1-67D3580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91FD-F089-4F90-8808-442FC88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371F-FCEB-4D85-9DBB-4D3DE055E79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675B67F-EC35-4BBB-BE3C-DAF4815A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>
            <a:extLst>
              <a:ext uri="{FF2B5EF4-FFF2-40B4-BE49-F238E27FC236}">
                <a16:creationId xmlns:a16="http://schemas.microsoft.com/office/drawing/2014/main" id="{11D6679B-25A3-4A43-90FE-206623FDB0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>
            <a:extLst>
              <a:ext uri="{FF2B5EF4-FFF2-40B4-BE49-F238E27FC236}">
                <a16:creationId xmlns:a16="http://schemas.microsoft.com/office/drawing/2014/main" id="{5DF4CC05-588E-4FF4-BE61-A294B8EA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80EED559-871C-48F1-A1A2-D0269243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49B8F759-27C1-4D21-9084-6CCD8EC8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32C83207-C0FA-4754-A515-DC9A8D8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08FC3801-30B8-41E6-8FFB-2F264D34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DBF9BB1C-1C86-494A-8509-550642D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AA45C6D3-8D35-4B48-8D7B-7C63A15A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>
            <a:extLst>
              <a:ext uri="{FF2B5EF4-FFF2-40B4-BE49-F238E27FC236}">
                <a16:creationId xmlns:a16="http://schemas.microsoft.com/office/drawing/2014/main" id="{51B47AB5-430D-4054-9B14-40D0C8FA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>
            <a:extLst>
              <a:ext uri="{FF2B5EF4-FFF2-40B4-BE49-F238E27FC236}">
                <a16:creationId xmlns:a16="http://schemas.microsoft.com/office/drawing/2014/main" id="{7DF9D8C9-4706-4913-880F-78C692D7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>
            <a:extLst>
              <a:ext uri="{FF2B5EF4-FFF2-40B4-BE49-F238E27FC236}">
                <a16:creationId xmlns:a16="http://schemas.microsoft.com/office/drawing/2014/main" id="{DB5537AA-0DC4-43A4-B6D9-679276C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>
            <a:extLst>
              <a:ext uri="{FF2B5EF4-FFF2-40B4-BE49-F238E27FC236}">
                <a16:creationId xmlns:a16="http://schemas.microsoft.com/office/drawing/2014/main" id="{6E742D5B-5187-460D-9728-9BAAEA676A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CEED446-D9A0-4F47-9C3A-6DE1D8A40443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4CFC8-92F4-47C5-AD82-CCC512C4AC8A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5C920-FA68-49A6-BD72-B445967CA763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0080-F728-4A0B-B7BE-9FA7958A6F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5ED7D-35A5-46AE-B8A8-E105679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587-BD81-4F5D-91D3-3848376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F53F7-FF8C-43D3-84DB-83CC87EF03F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AEA07A2-CA67-4A32-A09B-034A8977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>
            <a:extLst>
              <a:ext uri="{FF2B5EF4-FFF2-40B4-BE49-F238E27FC236}">
                <a16:creationId xmlns:a16="http://schemas.microsoft.com/office/drawing/2014/main" id="{C9FBFF79-E83C-48ED-A124-1D35F21265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>
            <a:extLst>
              <a:ext uri="{FF2B5EF4-FFF2-40B4-BE49-F238E27FC236}">
                <a16:creationId xmlns:a16="http://schemas.microsoft.com/office/drawing/2014/main" id="{C7ED59C7-718E-4D24-8711-2AE56EE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B5F6F829-8ACD-44F8-A5C2-2B6C46E6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EC16800E-7AA7-414E-917D-85968FA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2A76673-BF1E-43C9-823E-28C07A6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1F129BBA-69BA-4517-83CE-594C0F6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E6BBB9E8-E8D8-442F-8400-100DBC7A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id="{FDD1860B-5F49-4C0A-B3C3-EADE303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>
            <a:extLst>
              <a:ext uri="{FF2B5EF4-FFF2-40B4-BE49-F238E27FC236}">
                <a16:creationId xmlns:a16="http://schemas.microsoft.com/office/drawing/2014/main" id="{E09500AE-F8A4-4EC0-BEB1-A7873FF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>
            <a:extLst>
              <a:ext uri="{FF2B5EF4-FFF2-40B4-BE49-F238E27FC236}">
                <a16:creationId xmlns:a16="http://schemas.microsoft.com/office/drawing/2014/main" id="{68C87926-2A2A-483F-BA21-4603D75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>
            <a:extLst>
              <a:ext uri="{FF2B5EF4-FFF2-40B4-BE49-F238E27FC236}">
                <a16:creationId xmlns:a16="http://schemas.microsoft.com/office/drawing/2014/main" id="{D499C468-37A6-4E69-A27A-D271A47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>
            <a:extLst>
              <a:ext uri="{FF2B5EF4-FFF2-40B4-BE49-F238E27FC236}">
                <a16:creationId xmlns:a16="http://schemas.microsoft.com/office/drawing/2014/main" id="{8850E977-9B7A-4E8D-8EE4-87995642ED5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C4DA0EF-D307-48F4-B158-643E0255A36D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F287B-E014-4F5C-B97A-7D6D07E76FBE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D35B-C9A3-414B-BD13-7FADBE885D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B06-F3FA-4AE9-8B59-4FEF2D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A4A7-3902-44F7-B2B1-4CED9C5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B7660-E5A7-4E19-9158-548A515C650E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Each record is by characterized by a tuple (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,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), where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is the attribute set and </a:t>
            </a:r>
            <a:r>
              <a:rPr lang="en-US" i="1">
                <a:latin typeface="Times New Roman" charset="0"/>
              </a:rPr>
              <a:t>y </a:t>
            </a:r>
            <a:r>
              <a:rPr lang="en-US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: class, response, dependent variable, output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Learn a model that maps each attribute set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into one of the predefined class labels </a:t>
            </a:r>
            <a:r>
              <a:rPr lang="en-US" i="1"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2A8E8-34E1-49C0-938E-437D52E252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A0CD44C-E1FF-40C2-8837-BBEA984C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>
            <a:extLst>
              <a:ext uri="{FF2B5EF4-FFF2-40B4-BE49-F238E27FC236}">
                <a16:creationId xmlns:a16="http://schemas.microsoft.com/office/drawing/2014/main" id="{4246272B-C399-490D-AB97-57B80558B8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>
            <a:extLst>
              <a:ext uri="{FF2B5EF4-FFF2-40B4-BE49-F238E27FC236}">
                <a16:creationId xmlns:a16="http://schemas.microsoft.com/office/drawing/2014/main" id="{A9B0328E-E3D2-4E8C-BDCF-9F410CAB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27CDD6FA-5CF2-49F9-AE32-F963958D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B51C09A-4501-4CFD-88A7-69A3B1E1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14C876BA-C197-4DAB-92BB-33B7F97A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800F3BDD-CE05-4B84-859E-BFB8EA7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>
            <a:extLst>
              <a:ext uri="{FF2B5EF4-FFF2-40B4-BE49-F238E27FC236}">
                <a16:creationId xmlns:a16="http://schemas.microsoft.com/office/drawing/2014/main" id="{877D365D-6536-4403-B372-55F28646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>
            <a:extLst>
              <a:ext uri="{FF2B5EF4-FFF2-40B4-BE49-F238E27FC236}">
                <a16:creationId xmlns:a16="http://schemas.microsoft.com/office/drawing/2014/main" id="{475CDFEE-6AD7-44DC-9D73-17DDBADA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12A4C05D-B2E6-4D1D-B286-40DB4DF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>
            <a:extLst>
              <a:ext uri="{FF2B5EF4-FFF2-40B4-BE49-F238E27FC236}">
                <a16:creationId xmlns:a16="http://schemas.microsoft.com/office/drawing/2014/main" id="{4EB14A6B-43A9-4336-A92C-595EA7B6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>
            <a:extLst>
              <a:ext uri="{FF2B5EF4-FFF2-40B4-BE49-F238E27FC236}">
                <a16:creationId xmlns:a16="http://schemas.microsoft.com/office/drawing/2014/main" id="{81370EE4-7857-44B6-A6DC-BAF55068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>
            <a:extLst>
              <a:ext uri="{FF2B5EF4-FFF2-40B4-BE49-F238E27FC236}">
                <a16:creationId xmlns:a16="http://schemas.microsoft.com/office/drawing/2014/main" id="{2D287EF9-04FD-40A6-9B26-1BF3B92E502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0E90B-7AC8-49CA-A11B-99812A38B6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BD54-CC51-4AD5-AF02-A9D7C5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9FB-5787-4E28-A80A-D987C7F7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9EFE-B825-4CEE-ACAE-E9CA80B372A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Early termination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92C59-1A5D-44CE-8827-CE3CD5F577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EEB1-E4DF-4BC9-A953-512A237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5604A-AC66-4ADB-8076-E9F53358C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2669-F619-4F36-AB46-9A48015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C8D4-1257-44F7-BDBB-51FB816963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9A8FD-2D1A-487B-9726-1548A840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24A2-F09E-4750-A4A3-0A925BD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3CB4-708B-4B73-95BA-B3B3B1DD14F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867C7-34B0-41AD-9084-5A31138D2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BAAB-9EA3-4F96-A555-24A3123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82065-7B11-4FE8-9790-CBACC454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8AD22-6FE2-48DF-97D6-2E47F1F4643D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79055-9444-4DAA-A321-5736FBCD0D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FDEF-C3F0-4087-9634-ED00071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>
                <a:ea typeface="ＭＳ Ｐゴシック" panose="020B0600070205080204" pitchFamily="34" charset="-128"/>
              </a:rPr>
              <a:t>: (A &lt; v) or (A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C31AC-2B90-4B6B-B916-A46B6DB29C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062-9BC5-487B-84A5-9EFDCBF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0E319-76AC-4C15-903D-8F6EFEEA65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B1F03-06D1-4093-BA48-3CB5953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537D-5F67-45A5-BD34-E9A9F85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2881E-104F-4428-945D-FE5790AEABC9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Nodes with </a:t>
            </a:r>
            <a:r>
              <a:rPr lang="en-US">
                <a:solidFill>
                  <a:srgbClr val="FF0000"/>
                </a:solidFill>
              </a:rPr>
              <a:t>purer</a:t>
            </a:r>
            <a:r>
              <a:rPr lang="en-US"/>
              <a:t> class distribution are preferred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5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0309-BC5B-493A-933F-34962B8425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1511-C389-4406-9808-90A029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86-61BC-473A-A535-E404A3D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DB3AA-7E9D-4145-BD5E-7F396D8044A4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Gini Index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Misclassification error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C6FE7-BFB7-4D58-AB43-F2AED9FCB9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77CD-6375-4037-AF91-7D52174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50FF-0759-4EEF-8393-268F16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D98BA-5D74-4A99-B019-B5438A47F31F}" type="slidenum">
              <a:rPr lang="en-US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 b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91" r="-14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frequency of class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at node </a:t>
                </a:r>
                <a:r>
                  <a:rPr lang="en-US" sz="2000" dirty="0"/>
                  <a:t>t</a:t>
                </a:r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blipFill>
                <a:blip r:embed="rId5"/>
                <a:stretch>
                  <a:fillRect l="-1964" t="-3614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2C37-694C-4D2C-A565-B598115FE6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(M) after splitting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Compute impurity measure of each child node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Choose the attribute test condition that produces the highest gain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b="1" dirty="0">
                <a:cs typeface="+mn-cs"/>
              </a:rPr>
              <a:t>		Gain = P - M</a:t>
            </a:r>
            <a:br>
              <a:rPr lang="en-US" b="1" dirty="0">
                <a:cs typeface="+mn-cs"/>
              </a:rPr>
            </a:b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lowest impurity measure after splitting (M)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02057-6E88-4776-B3DD-90DE09D18D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C9CC-4880-4F2B-8474-E114AB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9241-5E8D-4758-92D6-5706D518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FB04-30F3-4A8B-896F-A2FC78A6A289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2" name="Document" r:id="rId3" imgW="3327400" imgH="1397000" progId="Word.Document.8">
                  <p:embed/>
                </p:oleObj>
              </mc:Choice>
              <mc:Fallback>
                <p:oleObj name="Document" r:id="rId3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3" name="Document" r:id="rId5" imgW="3327400" imgH="1397000" progId="Word.Document.8">
                  <p:embed/>
                </p:oleObj>
              </mc:Choice>
              <mc:Fallback>
                <p:oleObj name="Document" r:id="rId5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4" name="Document" r:id="rId7" imgW="3340100" imgH="1397000" progId="Word.Document.8">
                  <p:embed/>
                </p:oleObj>
              </mc:Choice>
              <mc:Fallback>
                <p:oleObj name="Document" r:id="rId7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5" name="Document" r:id="rId9" imgW="3352800" imgH="1397000" progId="Word.Document.8">
                  <p:embed/>
                </p:oleObj>
              </mc:Choice>
              <mc:Fallback>
                <p:oleObj name="Document" r:id="rId9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6" name="Document" r:id="rId11" imgW="3340100" imgH="1397000" progId="Word.Document.8">
                  <p:embed/>
                </p:oleObj>
              </mc:Choice>
              <mc:Fallback>
                <p:oleObj name="Document" r:id="rId11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3B8D-F2AC-418D-A4C2-A8C55B876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D1C-85E7-4CC9-8C0F-A150765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228D-E7D1-495F-98CE-4394C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573C-EC14-49A9-8668-FF8B33BC1AF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Gini index is used in decision tree algorithms such as CART, SLIQ, SPRINT</a:t>
                </a:r>
                <a:endParaRPr lang="en-US" sz="3200" dirty="0"/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4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  <a:blipFill>
                <a:blip r:embed="rId2"/>
                <a:stretch>
                  <a:fillRect l="-440" t="-1966" r="-1245" b="-17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3DB75-DC55-416D-B0CC-C3A3313F87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5ACB-8961-4AEB-A58A-D3F55B0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14AA-ABDE-48C8-80E4-CAE90C1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5890E-E3F5-402E-A1DF-E58C362003D1}" type="slidenum">
              <a:rPr lang="en-US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2p (1-p)</a:t>
            </a:r>
            <a:endParaRPr lang="en-US" altLang="en-US" sz="16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8" name="Document" r:id="rId3" imgW="3284220" imgH="1970532" progId="Word.Document.8">
                  <p:embed/>
                </p:oleObj>
              </mc:Choice>
              <mc:Fallback>
                <p:oleObj name="Document" r:id="rId3" imgW="3284220" imgH="19705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9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1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3EDE1-1A11-4217-9072-722C008D2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91D5-8CCD-4B7B-AEAD-4F7B958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3ABD-BE94-453C-B227-9AEBB56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9CE-DD13-4C04-8E3A-BE1A957B656B}" type="slidenum">
              <a:rPr lang="en-US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8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9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0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E4E7-BC89-4A57-B641-77BA45BDA8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+mn-cs"/>
                  </a:rPr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where,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+mn-cs"/>
                  </a:rPr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+mn-cs"/>
                  </a:rPr>
                  <a:t>,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    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>
                    <a:cs typeface="+mn-cs"/>
                  </a:rPr>
                  <a:t> </a:t>
                </a:r>
                <a:r>
                  <a:rPr lang="en-US" sz="2400" dirty="0">
                    <a:cs typeface="+mn-cs"/>
                  </a:rPr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.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  <a:blipFill>
                <a:blip r:embed="rId2"/>
                <a:stretch>
                  <a:fillRect l="-50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CDD8-7579-4DB7-906F-22AD38AE82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 dirty="0"/>
              <a:t>Splits into two partitions (child nodes)</a:t>
            </a:r>
          </a:p>
          <a:p>
            <a:r>
              <a:rPr lang="en-US" altLang="en-US" sz="2400" b="0" dirty="0"/>
              <a:t>Effect of Weighing partitions: </a:t>
            </a:r>
          </a:p>
          <a:p>
            <a:pPr lvl="1"/>
            <a:r>
              <a:rPr lang="en-US" altLang="en-US" sz="2400" b="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6" name="Document" r:id="rId3" imgW="3187700" imgH="3048000" progId="Word.Document.8">
                  <p:embed/>
                </p:oleObj>
              </mc:Choice>
              <mc:Fallback>
                <p:oleObj name="Document" r:id="rId3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7" name="Document" r:id="rId5" imgW="3265932" imgH="2548128" progId="Word.Document.8">
                  <p:embed/>
                </p:oleObj>
              </mc:Choice>
              <mc:Fallback>
                <p:oleObj name="Document" r:id="rId5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527C-5809-4F45-B80F-980909BB8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Categorical Attributes: Computing Gini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Document" r:id="rId3" imgW="5854700" imgH="4000500" progId="Word.Document.8">
                  <p:embed/>
                </p:oleObj>
              </mc:Choice>
              <mc:Fallback>
                <p:oleObj name="Document" r:id="rId3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Document" r:id="rId5" imgW="5854700" imgH="4000500" progId="Word.Document.8">
                  <p:embed/>
                </p:oleObj>
              </mc:Choice>
              <mc:Fallback>
                <p:oleObj name="Document" r:id="rId5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6" name="Document" r:id="rId7" imgW="6210300" imgH="3187700" progId="Word.Document.8">
                  <p:embed/>
                </p:oleObj>
              </mc:Choice>
              <mc:Fallback>
                <p:oleObj name="Document" r:id="rId7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C730F-DEE4-4F3F-BE43-8CEB3E281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Document" r:id="rId4" imgW="5676900" imgH="5778500" progId="Word.Document.8">
                  <p:embed/>
                </p:oleObj>
              </mc:Choice>
              <mc:Fallback>
                <p:oleObj name="Document" r:id="rId4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03FE7-3FDE-4E79-A43F-D262DD59F8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550F7-DE17-4B9E-B3E5-C1A623AA0BCE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8612-2564-4265-AE71-6CB3C8E96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B2C6-096E-43D2-A54D-F01C3BBE5B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4205-C6DD-4289-9A38-FEB9720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72" y="1284111"/>
            <a:ext cx="52607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3693"/>
              </p:ext>
            </p:extLst>
          </p:nvPr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24CD-78BD-4597-AA93-14F782BAF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31DF-2A8B-4708-B891-92737D770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70E9-25E1-40FC-B85B-D2A2772A7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A49B9-DC36-4F58-B202-6FF0437A6B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cs typeface="+mn-cs"/>
                </a:endParaRP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  <a:blipFill>
                <a:blip r:embed="rId2"/>
                <a:stretch>
                  <a:fillRect l="-348" t="-2353" r="-1182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72C1-8DB5-465A-9A64-7EE78D483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9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0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1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B12BE-7C81-4EE5-B01E-8F6425C7F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Computing Information Gain After Splitting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  <a:blipFill>
                <a:blip r:embed="rId2"/>
                <a:stretch>
                  <a:fillRect l="-218" t="-147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838F9-5C30-4C1D-A60C-107CF9C38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2416-6DA2-40BE-8B46-D1BDAB47E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2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C68F-7702-4E57-ABCE-34ED6D6A9A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0"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1"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2"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FC36-C6FD-42D2-AA15-5E50B8092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Neural Networks, Deep Neural Nets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BF689-0405-4689-8AA8-F20C26087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Measure of Impurity: Classification Error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4231-EC7E-4712-8238-A33C4AAA4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5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6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7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3E6C-8C53-4DCA-B1CD-98445265A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2C0FD-1643-413F-A280-453E21802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4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5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B0E44-C254-449D-B370-51531115C0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9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0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1" name="Document" r:id="rId7" imgW="3276600" imgH="2552700" progId="Word.Document.8">
                  <p:embed/>
                </p:oleObj>
              </mc:Choice>
              <mc:Fallback>
                <p:oleObj name="Document" r:id="rId7" imgW="3276600" imgH="25527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3EAF0-DDE0-4C59-AA56-F6B0E9FB8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8AFE2-E916-42F8-A85A-3ED6DECDB5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50"/>
            <a:ext cx="8280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787400" y="1014413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BE18-74D9-43DA-9E87-15853FE7F4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381000" y="31750"/>
            <a:ext cx="82804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Handling interactions</a:t>
            </a:r>
            <a:endParaRPr lang="en-US" kern="0" dirty="0"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j-cs"/>
              </a:rPr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787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1BD1B-5CAF-42B1-ADBE-CB5419515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8B9DE5C-B1E5-46DA-8E9D-03027543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533400"/>
          </a:xfrm>
        </p:spPr>
        <p:txBody>
          <a:bodyPr/>
          <a:lstStyle/>
          <a:p>
            <a:pPr>
              <a:defRPr/>
            </a:pPr>
            <a:r>
              <a:rPr lang="en-US" sz="2300">
                <a:cs typeface="+mj-cs"/>
              </a:rPr>
              <a:t>Limitations of single attribute-based decision boundaries</a:t>
            </a:r>
          </a:p>
        </p:txBody>
      </p:sp>
      <p:sp>
        <p:nvSpPr>
          <p:cNvPr id="65538" name="TextBox 6">
            <a:extLst>
              <a:ext uri="{FF2B5EF4-FFF2-40B4-BE49-F238E27FC236}">
                <a16:creationId xmlns:a16="http://schemas.microsoft.com/office/drawing/2014/main" id="{E95BB08C-0E14-45E2-AC8C-BC881E1B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828800"/>
            <a:ext cx="289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Both</a:t>
            </a:r>
            <a:r>
              <a:rPr lang="en-US" altLang="en-US" sz="2000">
                <a:solidFill>
                  <a:srgbClr val="0070C0"/>
                </a:solidFill>
              </a:rPr>
              <a:t> positive (+)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negative (o)</a:t>
            </a:r>
            <a:r>
              <a:rPr lang="en-US" altLang="en-US" sz="2000"/>
              <a:t> classes generated from skewed Gaussians with centers at (8,8) and (12,12) respectively.  </a:t>
            </a:r>
          </a:p>
        </p:txBody>
      </p:sp>
      <p:pic>
        <p:nvPicPr>
          <p:cNvPr id="54277" name="Picture 5" descr="C:\Users\Ankush\Desktop\oblique.png">
            <a:extLst>
              <a:ext uri="{FF2B5EF4-FFF2-40B4-BE49-F238E27FC236}">
                <a16:creationId xmlns:a16="http://schemas.microsoft.com/office/drawing/2014/main" id="{93784B9D-FD2B-40CC-9FDB-89EA550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5240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C:\Users\Ankush\Desktop\oblique2.png">
            <a:extLst>
              <a:ext uri="{FF2B5EF4-FFF2-40B4-BE49-F238E27FC236}">
                <a16:creationId xmlns:a16="http://schemas.microsoft.com/office/drawing/2014/main" id="{D841BE94-8CBB-42F3-8704-27D836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524000"/>
            <a:ext cx="61849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89F7-C102-427A-AE70-6967FA4433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CD97-90F3-4FDC-94D7-447FE19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9820-9662-46A6-ADDE-3DD2ED1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2FE4-A033-49DE-ADF8-701A1E3A2782}" type="slidenum">
              <a:rPr lang="en-US"/>
              <a:pPr>
                <a:defRPr/>
              </a:pPr>
              <a:t>59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722920" y="3593520"/>
              <a:ext cx="210960" cy="18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360" y="3587400"/>
                <a:ext cx="2278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638800" y="1735920"/>
              <a:ext cx="1503360" cy="428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760" y="1730880"/>
                <a:ext cx="1513080" cy="429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44E44-FB63-46B6-833E-C93F7C5017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981C-5DEE-425C-BDF5-8C2167962D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EB539-80C1-4112-B74F-9A76F3E5A1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9FD10-0A33-4956-BDBE-AB42698458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640</TotalTime>
  <Pages>3</Pages>
  <Words>3303</Words>
  <Application>Microsoft Office PowerPoint</Application>
  <PresentationFormat>On-screen Show (4:3)</PresentationFormat>
  <Paragraphs>747</Paragraphs>
  <Slides>59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Document</vt:lpstr>
      <vt:lpstr>Visio</vt:lpstr>
      <vt:lpstr>Data Mining  Classification: Basic Concepts and Techniques</vt:lpstr>
      <vt:lpstr>Classification: Definition</vt:lpstr>
      <vt:lpstr>Examples of Classification Task</vt:lpstr>
      <vt:lpstr>General Approach for Building Classification Model</vt:lpstr>
      <vt:lpstr>Classification Techniques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Limitations of single attribute-based decision boundaries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Michael Steinbach</cp:lastModifiedBy>
  <cp:revision>74</cp:revision>
  <cp:lastPrinted>2019-08-23T17:53:06Z</cp:lastPrinted>
  <dcterms:created xsi:type="dcterms:W3CDTF">2018-02-14T20:41:00Z</dcterms:created>
  <dcterms:modified xsi:type="dcterms:W3CDTF">2021-02-04T03:15:43Z</dcterms:modified>
</cp:coreProperties>
</file>