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15" r:id="rId2"/>
    <p:sldId id="568" r:id="rId3"/>
    <p:sldId id="598" r:id="rId4"/>
    <p:sldId id="599" r:id="rId5"/>
    <p:sldId id="600" r:id="rId6"/>
    <p:sldId id="601" r:id="rId7"/>
    <p:sldId id="602" r:id="rId8"/>
    <p:sldId id="603" r:id="rId9"/>
    <p:sldId id="606" r:id="rId10"/>
    <p:sldId id="611" r:id="rId11"/>
    <p:sldId id="597" r:id="rId12"/>
    <p:sldId id="569" r:id="rId13"/>
    <p:sldId id="571" r:id="rId14"/>
    <p:sldId id="572" r:id="rId15"/>
    <p:sldId id="604" r:id="rId16"/>
    <p:sldId id="534" r:id="rId17"/>
    <p:sldId id="521" r:id="rId18"/>
    <p:sldId id="607" r:id="rId19"/>
    <p:sldId id="574" r:id="rId20"/>
    <p:sldId id="608" r:id="rId21"/>
    <p:sldId id="609" r:id="rId22"/>
    <p:sldId id="573" r:id="rId23"/>
    <p:sldId id="523" r:id="rId24"/>
    <p:sldId id="524" r:id="rId25"/>
    <p:sldId id="525" r:id="rId26"/>
    <p:sldId id="526" r:id="rId27"/>
    <p:sldId id="535" r:id="rId28"/>
    <p:sldId id="596" r:id="rId29"/>
    <p:sldId id="610" r:id="rId30"/>
    <p:sldId id="612" r:id="rId31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4551" autoAdjust="0"/>
  </p:normalViewPr>
  <p:slideViewPr>
    <p:cSldViewPr>
      <p:cViewPr varScale="1">
        <p:scale>
          <a:sx n="75" d="100"/>
          <a:sy n="75" d="100"/>
        </p:scale>
        <p:origin x="680" y="6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9" tIns="48407" rIns="96809" bIns="48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709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3" rIns="91575" bIns="4578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06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9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1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25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4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5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3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7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4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pitchFamily="34" charset="0"/>
              </a:rPr>
              <a:t>02/03/2021</a:t>
            </a:r>
            <a:r>
              <a:rPr lang="en-US" sz="1400" dirty="0">
                <a:latin typeface="Arial" pitchFamily="34" charset="0"/>
              </a:rPr>
              <a:t>		</a:t>
            </a:r>
            <a:r>
              <a:rPr lang="en-US" sz="1400" baseline="0" dirty="0">
                <a:latin typeface="Arial" pitchFamily="34" charset="0"/>
              </a:rPr>
              <a:t>     </a:t>
            </a:r>
            <a:r>
              <a:rPr lang="en-US" sz="1400" dirty="0">
                <a:latin typeface="Arial" pitchFamily="34" charset="0"/>
              </a:rPr>
              <a:t>Introduction to Data Mining,</a:t>
            </a:r>
            <a:r>
              <a:rPr lang="en-US" sz="1400" baseline="0" dirty="0">
                <a:latin typeface="Arial" pitchFamily="34" charset="0"/>
              </a:rPr>
              <a:t> 2</a:t>
            </a:r>
            <a:r>
              <a:rPr lang="en-US" sz="1400" baseline="30000" dirty="0">
                <a:latin typeface="Arial" pitchFamily="34" charset="0"/>
              </a:rPr>
              <a:t>nd</a:t>
            </a:r>
            <a:r>
              <a:rPr lang="en-US" sz="1400" baseline="0" dirty="0">
                <a:latin typeface="Arial" pitchFamily="34" charset="0"/>
              </a:rPr>
              <a:t> Edition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altLang="en-US" sz="1400" dirty="0"/>
              <a:t> 			              </a:t>
            </a:r>
            <a:fld id="{7084C611-86DA-0C49-84BD-91F3BD06A343}" type="slidenum">
              <a:rPr lang="en-US" altLang="en-US" sz="1400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wmf"/><Relationship Id="rId9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/>
              <a:t>Data Mining</a:t>
            </a:r>
            <a:endParaRPr lang="en-US" altLang="en-US" sz="2800"/>
          </a:p>
        </p:txBody>
      </p:sp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1981200"/>
            <a:ext cx="82296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Model Overfitting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Tan, Steinbach, Karpatne,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Overfitting – Impact of Training Data Size</a:t>
            </a:r>
            <a:endParaRPr lang="en-US" altLang="en-US" sz="2400" dirty="0"/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76400"/>
            <a:ext cx="180001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752600"/>
            <a:ext cx="186375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394" y="30952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8844" y="3048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</p:spTree>
    <p:extLst>
      <p:ext uri="{BB962C8B-B14F-4D97-AF65-F5344CB8AC3E}">
        <p14:creationId xmlns:p14="http://schemas.microsoft.com/office/powerpoint/2010/main" val="23642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Not enough</a:t>
            </a:r>
            <a:r>
              <a:rPr lang="en-US" altLang="en-US" dirty="0" smtClean="0"/>
              <a:t> training data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High model complexity</a:t>
            </a:r>
            <a:endParaRPr lang="en-US" altLang="en-US" dirty="0"/>
          </a:p>
          <a:p>
            <a:endParaRPr lang="en-US" altLang="en-US" sz="500" dirty="0"/>
          </a:p>
          <a:p>
            <a:pPr lvl="1"/>
            <a:r>
              <a:rPr lang="en-US" altLang="en-US" sz="2400" dirty="0"/>
              <a:t>Multiple Comparison Procedure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Effect of Multiple Comparison Procedure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989637" cy="5181600"/>
          </a:xfrm>
        </p:spPr>
        <p:txBody>
          <a:bodyPr/>
          <a:lstStyle/>
          <a:p>
            <a:r>
              <a:rPr lang="en-US" altLang="en-US" sz="2400"/>
              <a:t>Consider the task of predicting whether stock market will rise/fall in the next 10 trading days</a:t>
            </a:r>
          </a:p>
          <a:p>
            <a:pPr lvl="4"/>
            <a:endParaRPr lang="en-US" altLang="en-US" sz="1800">
              <a:latin typeface="Times New Roman" charset="0"/>
            </a:endParaRPr>
          </a:p>
          <a:p>
            <a:r>
              <a:rPr lang="en-US" altLang="en-US" sz="2400"/>
              <a:t>Random guessing:</a:t>
            </a:r>
          </a:p>
          <a:p>
            <a:pPr lvl="1">
              <a:buFont typeface="Arial" charset="0"/>
              <a:buNone/>
            </a:pPr>
            <a:r>
              <a:rPr lang="en-US" altLang="en-US" sz="2400" i="1">
                <a:latin typeface="Times New Roman" charset="0"/>
              </a:rPr>
              <a:t> P</a:t>
            </a:r>
            <a:r>
              <a:rPr lang="en-US" altLang="en-US" sz="2400"/>
              <a:t>(</a:t>
            </a:r>
            <a:r>
              <a:rPr lang="en-US" altLang="en-US" sz="2400" i="1">
                <a:latin typeface="Times New Roman" charset="0"/>
              </a:rPr>
              <a:t>correct</a:t>
            </a:r>
            <a:r>
              <a:rPr lang="en-US" altLang="en-US" sz="2400"/>
              <a:t>) = 0.5</a:t>
            </a:r>
          </a:p>
          <a:p>
            <a:pPr lvl="1">
              <a:buFont typeface="Arial" charset="0"/>
              <a:buNone/>
            </a:pPr>
            <a:endParaRPr lang="en-US" altLang="en-US" sz="2400"/>
          </a:p>
          <a:p>
            <a:r>
              <a:rPr lang="en-US" altLang="en-US" sz="2400"/>
              <a:t>Make 10 random guesses in a row:</a:t>
            </a:r>
          </a:p>
          <a:p>
            <a:pPr lvl="1">
              <a:buFont typeface="Arial" charset="0"/>
              <a:buNone/>
            </a:pPr>
            <a:r>
              <a:rPr lang="en-US" altLang="en-US" sz="2400"/>
              <a:t> 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1014829" name="Group 45"/>
          <p:cNvGraphicFramePr>
            <a:graphicFrameLocks noGrp="1"/>
          </p:cNvGraphicFramePr>
          <p:nvPr>
            <p:ph sz="quarter" idx="2"/>
          </p:nvPr>
        </p:nvGraphicFramePr>
        <p:xfrm>
          <a:off x="6781800" y="1295400"/>
          <a:ext cx="2100263" cy="3962400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14825" name="Object 4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4724400"/>
          <a:ext cx="54864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3" imgW="2908300" imgH="647700" progId="Equation.3">
                  <p:embed/>
                </p:oleObj>
              </mc:Choice>
              <mc:Fallback>
                <p:oleObj name="Equation" r:id="rId3" imgW="2908300" imgH="647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54864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/>
              <a:t>Effect of Multiple Comparison Procedure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Approach:</a:t>
            </a:r>
          </a:p>
          <a:p>
            <a:pPr lvl="1"/>
            <a:r>
              <a:rPr lang="en-US" altLang="en-US"/>
              <a:t>Get 50 analysts</a:t>
            </a:r>
          </a:p>
          <a:p>
            <a:pPr lvl="1"/>
            <a:r>
              <a:rPr lang="en-US" altLang="en-US"/>
              <a:t>Each analyst makes 10 random guesses</a:t>
            </a:r>
          </a:p>
          <a:p>
            <a:pPr lvl="1"/>
            <a:r>
              <a:rPr lang="en-US" altLang="en-US"/>
              <a:t>Choose the analyst that makes the most number of correct predictions</a:t>
            </a:r>
          </a:p>
          <a:p>
            <a:pPr lvl="1"/>
            <a:endParaRPr lang="en-US" altLang="en-US"/>
          </a:p>
          <a:p>
            <a:r>
              <a:rPr lang="en-US" altLang="en-US"/>
              <a:t>Probability that at least one analyst makes at least 8 correct predictions</a:t>
            </a:r>
          </a:p>
        </p:txBody>
      </p:sp>
      <p:graphicFrame>
        <p:nvGraphicFramePr>
          <p:cNvPr id="10209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5257800"/>
          <a:ext cx="5943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3" imgW="2768600" imgH="228600" progId="Equation.3">
                  <p:embed/>
                </p:oleObj>
              </mc:Choice>
              <mc:Fallback>
                <p:oleObj name="Equation" r:id="rId3" imgW="276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5943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Effect of Multiple Comparison Procedure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Many algorithms employ the following greedy strategy: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Initial model: 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Alternative model: M’ = M </a:t>
            </a:r>
            <a:r>
              <a:rPr lang="en-US" altLang="en-US" sz="2400">
                <a:sym typeface="Symbol" charset="2"/>
              </a:rPr>
              <a:t></a:t>
            </a:r>
            <a:r>
              <a:rPr lang="en-US" altLang="en-US" sz="2400"/>
              <a:t> </a:t>
            </a:r>
            <a:r>
              <a:rPr lang="en-US" altLang="en-US" sz="2400">
                <a:sym typeface="Symbol" charset="2"/>
              </a:rPr>
              <a:t>,   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where  is a component to be added to the model (e.g., a test condition of a decision tree)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Keep M’ if improvement, </a:t>
            </a:r>
            <a:r>
              <a:rPr lang="en-US" altLang="en-US" sz="2400">
                <a:sym typeface="Symbol" charset="2"/>
              </a:rPr>
              <a:t>(M,M’) &gt; 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Often times, </a:t>
            </a:r>
            <a:r>
              <a:rPr lang="en-US" altLang="en-US" sz="2400">
                <a:sym typeface="Symbol" charset="2"/>
              </a:rPr>
              <a:t> is chosen from a set of alternative components,  = {</a:t>
            </a:r>
            <a:r>
              <a:rPr lang="en-US" altLang="en-US" sz="2400" baseline="-25000">
                <a:sym typeface="Symbol" charset="2"/>
              </a:rPr>
              <a:t>1</a:t>
            </a:r>
            <a:r>
              <a:rPr lang="en-US" altLang="en-US" sz="2400">
                <a:sym typeface="Symbol" charset="2"/>
              </a:rPr>
              <a:t>, </a:t>
            </a:r>
            <a:r>
              <a:rPr lang="en-US" altLang="en-US" sz="2400" baseline="-25000">
                <a:sym typeface="Symbol" charset="2"/>
              </a:rPr>
              <a:t>2</a:t>
            </a:r>
            <a:r>
              <a:rPr lang="en-US" altLang="en-US" sz="2400">
                <a:sym typeface="Symbol" charset="2"/>
              </a:rPr>
              <a:t>, …, </a:t>
            </a:r>
            <a:r>
              <a:rPr lang="en-US" altLang="en-US" sz="2400" baseline="-25000">
                <a:sym typeface="Symbol" charset="2"/>
              </a:rPr>
              <a:t>k</a:t>
            </a:r>
            <a:r>
              <a:rPr lang="en-US" altLang="en-US" sz="2400">
                <a:sym typeface="Symbol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many alternatives are available, one may inadvertently add irrelevant components to the model, resulting in model overfitting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Effect of Multiple Comparison - Example</a:t>
            </a:r>
          </a:p>
        </p:txBody>
      </p:sp>
      <p:pic>
        <p:nvPicPr>
          <p:cNvPr id="18434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838200"/>
            <a:ext cx="51006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4648200"/>
            <a:ext cx="35861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additional 100 noisy variables generated from a uniform distribution along with X and Y as attributes.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30% of the data for training and 70% of the data for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36938"/>
            <a:ext cx="3970337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830263"/>
            <a:ext cx="39608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29200" y="6138863"/>
            <a:ext cx="3586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Using only X and Y as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Overfitting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Overfitting results in decision trees that are </a:t>
            </a:r>
            <a:r>
              <a:rPr lang="en-US" altLang="en-US" u="sng"/>
              <a:t>more complex</a:t>
            </a:r>
            <a:r>
              <a:rPr lang="en-US" altLang="en-US"/>
              <a:t> than necessary</a:t>
            </a:r>
          </a:p>
          <a:p>
            <a:endParaRPr lang="en-US" altLang="en-US"/>
          </a:p>
          <a:p>
            <a:r>
              <a:rPr lang="en-US" altLang="en-US"/>
              <a:t>Training error does not provide a good estimate of how well the tree will perform on previously unseen records</a:t>
            </a:r>
          </a:p>
          <a:p>
            <a:endParaRPr lang="en-US" altLang="en-US"/>
          </a:p>
          <a:p>
            <a:r>
              <a:rPr lang="en-US" altLang="en-US"/>
              <a:t>Need ways for estimating generalization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Need to estimate generalization error</a:t>
            </a:r>
          </a:p>
          <a:p>
            <a:pPr lvl="1"/>
            <a:r>
              <a:rPr lang="en-US" altLang="en-US" dirty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Incorporating Model Complexity</a:t>
            </a:r>
          </a:p>
          <a:p>
            <a:pPr lvl="1"/>
            <a:endParaRPr lang="en-US" altLang="en-US" sz="500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 dirty="0"/>
              <a:t>Model Selection:</a:t>
            </a:r>
            <a:br>
              <a:rPr lang="en-US" altLang="en-US" sz="2000" dirty="0"/>
            </a:br>
            <a:r>
              <a:rPr lang="en-US" altLang="en-US" dirty="0"/>
              <a:t>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dirty="0"/>
              <a:t>Training set: </a:t>
            </a:r>
          </a:p>
          <a:p>
            <a:pPr lvl="2"/>
            <a:r>
              <a:rPr lang="en-US" altLang="en-US" dirty="0"/>
              <a:t> use for model building</a:t>
            </a:r>
          </a:p>
          <a:p>
            <a:pPr lvl="1"/>
            <a:r>
              <a:rPr lang="en-US" altLang="en-US" dirty="0"/>
              <a:t>Validation set: </a:t>
            </a:r>
          </a:p>
          <a:p>
            <a:pPr lvl="2"/>
            <a:r>
              <a:rPr lang="en-US" altLang="en-US" dirty="0"/>
              <a:t> use for estimating generalization error</a:t>
            </a:r>
          </a:p>
          <a:p>
            <a:pPr lvl="2"/>
            <a:r>
              <a:rPr lang="en-US" altLang="en-US" dirty="0"/>
              <a:t> Note: validation set is not the same as test set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dirty="0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</a:rPr>
              <a:t>Model Selection: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/>
              <a:t>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Gen. Error(Model) = Train. Error(Model, Train. Data) 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				 	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96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b="1" dirty="0"/>
              <a:t>Training </a:t>
            </a:r>
            <a:r>
              <a:rPr lang="en-US" altLang="en-US" sz="1600" b="1" dirty="0" smtClean="0"/>
              <a:t>errors</a:t>
            </a:r>
            <a:r>
              <a:rPr lang="en-US" altLang="en-US" sz="1400" dirty="0" smtClean="0"/>
              <a:t>: </a:t>
            </a:r>
            <a:r>
              <a:rPr lang="en-US" altLang="en-US" sz="1200" dirty="0" smtClean="0"/>
              <a:t>Errors </a:t>
            </a:r>
            <a:r>
              <a:rPr lang="en-US" altLang="en-US" sz="1200" dirty="0"/>
              <a:t>committed on the training set</a:t>
            </a:r>
          </a:p>
          <a:p>
            <a:pPr lvl="1"/>
            <a:endParaRPr lang="en-US" altLang="en-US" sz="1200" dirty="0"/>
          </a:p>
          <a:p>
            <a:r>
              <a:rPr lang="en-US" altLang="en-US" sz="1600" b="1" dirty="0"/>
              <a:t>Test </a:t>
            </a:r>
            <a:r>
              <a:rPr lang="en-US" altLang="en-US" sz="1600" b="1" dirty="0" smtClean="0"/>
              <a:t>errors</a:t>
            </a:r>
            <a:r>
              <a:rPr lang="en-US" altLang="en-US" sz="1400" dirty="0" smtClean="0"/>
              <a:t>:  </a:t>
            </a:r>
            <a:r>
              <a:rPr lang="en-US" altLang="en-US" sz="1200" dirty="0" smtClean="0"/>
              <a:t>Errors </a:t>
            </a:r>
            <a:r>
              <a:rPr lang="en-US" altLang="en-US" sz="1200" dirty="0"/>
              <a:t>committed on the test set</a:t>
            </a:r>
          </a:p>
          <a:p>
            <a:pPr lvl="1"/>
            <a:endParaRPr lang="en-US" altLang="en-US" sz="1200" dirty="0"/>
          </a:p>
          <a:p>
            <a:r>
              <a:rPr lang="en-US" altLang="en-US" sz="1600" b="1" dirty="0"/>
              <a:t>Generalization </a:t>
            </a:r>
            <a:r>
              <a:rPr lang="en-US" altLang="en-US" sz="1600" b="1" dirty="0" smtClean="0"/>
              <a:t>errors</a:t>
            </a:r>
            <a:r>
              <a:rPr lang="en-US" altLang="en-US" sz="1400" dirty="0" smtClean="0"/>
              <a:t>: </a:t>
            </a:r>
            <a:r>
              <a:rPr lang="en-US" altLang="en-US" sz="1200" dirty="0" smtClean="0"/>
              <a:t>Expected </a:t>
            </a:r>
            <a:r>
              <a:rPr lang="en-US" altLang="en-US" sz="1200" dirty="0"/>
              <a:t>error of a model </a:t>
            </a:r>
            <a:r>
              <a:rPr lang="en-US" altLang="en-US" sz="1200" dirty="0" smtClean="0"/>
              <a:t>over </a:t>
            </a:r>
            <a:r>
              <a:rPr lang="en-US" altLang="en-US" sz="1200" dirty="0"/>
              <a:t>random selection of records from same distribution</a:t>
            </a:r>
          </a:p>
        </p:txBody>
      </p:sp>
      <p:graphicFrame>
        <p:nvGraphicFramePr>
          <p:cNvPr id="4" name="Object 26">
            <a:extLst>
              <a:ext uri="{FF2B5EF4-FFF2-40B4-BE49-F238E27FC236}">
                <a16:creationId xmlns:a16="http://schemas.microsoft.com/office/drawing/2014/main" id="{EA275511-3D72-4E9A-B133-E7DF2C3BD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80542"/>
              </p:ext>
            </p:extLst>
          </p:nvPr>
        </p:nvGraphicFramePr>
        <p:xfrm>
          <a:off x="1981200" y="3175000"/>
          <a:ext cx="4600365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9218" name="Object 26">
                        <a:extLst>
                          <a:ext uri="{FF2B5EF4-FFF2-40B4-BE49-F238E27FC236}">
                            <a16:creationId xmlns:a16="http://schemas.microsoft.com/office/drawing/2014/main" id="{EA275511-3D72-4E9A-B133-E7DF2C3BD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75000"/>
                        <a:ext cx="4600365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Estimating the Complexity of Decision Trees</a:t>
            </a:r>
            <a:endParaRPr lang="en-US" altLang="en-US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Pessimistic Error Estimate</a:t>
            </a:r>
            <a:r>
              <a:rPr lang="en-US" altLang="en-US" dirty="0"/>
              <a:t> of decision tree </a:t>
            </a:r>
            <a:r>
              <a:rPr lang="en-US" altLang="en-US" i="1" dirty="0">
                <a:latin typeface="Times New Roman" charset="0"/>
              </a:rPr>
              <a:t>T </a:t>
            </a:r>
            <a:r>
              <a:rPr lang="en-US" altLang="en-US" dirty="0"/>
              <a:t>with k leaf nodes: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400" dirty="0">
                <a:sym typeface="Symbol" charset="2"/>
              </a:rPr>
              <a:t>: trade-off hyper-parameter (similar to   )</a:t>
            </a:r>
          </a:p>
          <a:p>
            <a:pPr lvl="2"/>
            <a:r>
              <a:rPr lang="en-US" altLang="en-US" sz="2000" dirty="0">
                <a:sym typeface="Symbol" charset="2"/>
              </a:rPr>
              <a:t> Relative cost of adding a leaf node</a:t>
            </a:r>
          </a:p>
          <a:p>
            <a:pPr lvl="1"/>
            <a:r>
              <a:rPr lang="en-US" altLang="en-US" sz="24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train</a:t>
            </a:r>
            <a:r>
              <a:rPr lang="en-US" altLang="en-US" sz="24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4114800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1958"/>
            <a:ext cx="9220200" cy="533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Estimating the Complexity of </a:t>
            </a:r>
            <a:r>
              <a:rPr lang="en-US" altLang="en-US" sz="2400">
                <a:solidFill>
                  <a:srgbClr val="000000"/>
                </a:solidFill>
              </a:rPr>
              <a:t>Decision Trees: Example</a:t>
            </a:r>
            <a:endParaRPr lang="en-US" altLang="en-US" sz="2800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57200" y="1219200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7239000" y="1981200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R</a:t>
            </a:r>
            <a:r>
              <a:rPr lang="en-US" altLang="en-US" sz="180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1219200" y="5029200"/>
            <a:ext cx="5257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Resubstitution</a:t>
            </a:r>
            <a:r>
              <a:rPr lang="en-US" altLang="en-US" dirty="0"/>
              <a:t> Estimate: </a:t>
            </a:r>
          </a:p>
          <a:p>
            <a:pPr lvl="1"/>
            <a:r>
              <a:rPr lang="en-US" altLang="en-US" sz="2400" dirty="0"/>
              <a:t>Using training error as an </a:t>
            </a:r>
            <a:r>
              <a:rPr lang="en-US" altLang="en-US" sz="2400" dirty="0">
                <a:solidFill>
                  <a:srgbClr val="FF0000"/>
                </a:solidFill>
              </a:rPr>
              <a:t>optimistic</a:t>
            </a:r>
            <a:r>
              <a:rPr lang="en-US" altLang="en-US" sz="2400" dirty="0"/>
              <a:t> estimate of generalization error</a:t>
            </a:r>
          </a:p>
          <a:p>
            <a:pPr lvl="1"/>
            <a:r>
              <a:rPr lang="en-US" altLang="en-US" sz="2400" dirty="0"/>
              <a:t>Referred to as </a:t>
            </a:r>
            <a:r>
              <a:rPr lang="en-US" altLang="en-US" sz="2400" dirty="0">
                <a:solidFill>
                  <a:srgbClr val="FF0000"/>
                </a:solidFill>
              </a:rPr>
              <a:t>optimistic error </a:t>
            </a:r>
            <a:r>
              <a:rPr lang="en-US" altLang="en-US" sz="2400" dirty="0"/>
              <a:t>estimate</a:t>
            </a:r>
            <a:endParaRPr lang="en-US" altLang="en-US" dirty="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73442062"/>
              </p:ext>
            </p:extLst>
          </p:nvPr>
        </p:nvGraphicFramePr>
        <p:xfrm>
          <a:off x="685800" y="3139071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39071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7324587" y="3206750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14750"/>
            <a:ext cx="8229600" cy="25336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209800" y="11430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0" name="VISIO" r:id="rId3" imgW="6348984" imgH="3473196" progId="Visio.Drawing.6">
                  <p:embed/>
                </p:oleObj>
              </mc:Choice>
              <mc:Fallback>
                <p:oleObj name="VISIO" r:id="rId3" imgW="6348984" imgH="347319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1" name="Worksheet" r:id="rId5" imgW="1168400" imgH="2057400" progId="Excel.Sheet.8">
                  <p:embed/>
                </p:oleObj>
              </mc:Choice>
              <mc:Fallback>
                <p:oleObj name="Worksheet" r:id="rId5" imgW="1168400" imgH="20574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Worksheet" r:id="rId7" imgW="1168400" imgH="2057400" progId="Excel.Sheet.8">
                  <p:embed/>
                </p:oleObj>
              </mc:Choice>
              <mc:Fallback>
                <p:oleObj name="Worksheet" r:id="rId7" imgW="1168400" imgH="20574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549650"/>
            <a:ext cx="652877" cy="75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dirty="0"/>
              <a:t>Grow decision tree to its entirety</a:t>
            </a:r>
          </a:p>
          <a:p>
            <a:pPr lvl="1"/>
            <a:r>
              <a:rPr lang="en-US" altLang="en-US" dirty="0"/>
              <a:t>Subtree replacement</a:t>
            </a:r>
          </a:p>
          <a:p>
            <a:pPr lvl="2"/>
            <a:r>
              <a:rPr lang="en-US" altLang="en-US" dirty="0"/>
              <a:t> Trim the nodes of the decision tree in a bottom-up fashion</a:t>
            </a:r>
          </a:p>
          <a:p>
            <a:pPr lvl="2"/>
            <a:r>
              <a:rPr lang="en-US" altLang="en-US" dirty="0"/>
              <a:t> If generalization error improves after trimming, replace sub-tree by a leaf node </a:t>
            </a:r>
          </a:p>
          <a:p>
            <a:pPr lvl="2"/>
            <a:r>
              <a:rPr lang="en-US" altLang="en-US" dirty="0"/>
              <a:t> Class label of leaf node is determined from majority class of instances in the sub-tree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3"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52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1981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3810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5638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106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Visio" r:id="rId3" imgW="9791700" imgH="7327900" progId="Visio.Drawing.6">
                  <p:embed/>
                </p:oleObj>
              </mc:Choice>
              <mc:Fallback>
                <p:oleObj name="Visio" r:id="rId3" imgW="9791700" imgH="7327900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+ : 5400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400" dirty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70C0"/>
                </a:solidFill>
              </a:rPr>
              <a:t> 400 noisy instances added</a:t>
            </a:r>
            <a:r>
              <a:rPr lang="en-US" altLang="en-US" sz="1800" dirty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o : 5400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Repeated cross-validation</a:t>
            </a:r>
          </a:p>
          <a:p>
            <a:pPr lvl="1"/>
            <a:r>
              <a:rPr lang="en-US" dirty="0"/>
              <a:t>Perform cross-validation a number of times</a:t>
            </a:r>
          </a:p>
          <a:p>
            <a:pPr lvl="1"/>
            <a:r>
              <a:rPr lang="en-US" dirty="0"/>
              <a:t>Gives an estimate of the variance of the generalization error</a:t>
            </a:r>
          </a:p>
          <a:p>
            <a:r>
              <a:rPr lang="en-US" dirty="0"/>
              <a:t>Stratified cross-validation</a:t>
            </a:r>
          </a:p>
          <a:p>
            <a:pPr lvl="1"/>
            <a:r>
              <a:rPr lang="en-US" dirty="0"/>
              <a:t>Guarantee the same percentage of class labels in training and test</a:t>
            </a:r>
          </a:p>
          <a:p>
            <a:pPr lvl="1"/>
            <a:r>
              <a:rPr lang="en-US" dirty="0"/>
              <a:t>Important when classes are imbalanced and the sample is small</a:t>
            </a:r>
          </a:p>
          <a:p>
            <a:r>
              <a:rPr lang="en-US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4" y="2095500"/>
            <a:ext cx="364098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57" y="1524000"/>
            <a:ext cx="2345389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5" y="2057400"/>
            <a:ext cx="372751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3" y="1614351"/>
            <a:ext cx="3045649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71" y="2513013"/>
            <a:ext cx="3106258" cy="2286000"/>
          </a:xfrm>
          <a:prstGeom prst="rect">
            <a:avLst/>
          </a:prstGeom>
        </p:spPr>
      </p:pic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27459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2" y="1840004"/>
            <a:ext cx="303415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</a:t>
            </a:r>
            <a:r>
              <a:rPr lang="en-US" altLang="en-US" dirty="0" err="1" smtClean="0"/>
              <a:t>Underfitting</a:t>
            </a:r>
            <a:r>
              <a:rPr lang="en-US" altLang="en-US" dirty="0" smtClean="0"/>
              <a:t> and Overfitting</a:t>
            </a:r>
            <a:endParaRPr lang="en-US" altLang="en-US" dirty="0"/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410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Underfitting</a:t>
            </a:r>
            <a:r>
              <a:rPr lang="en-US" altLang="en-US" sz="1800" b="0" dirty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Overfitting</a:t>
            </a:r>
            <a:r>
              <a:rPr lang="en-US" altLang="en-US" sz="1800" b="0" dirty="0"/>
              <a:t>: when model is too complex, training error is small but test error is large</a:t>
            </a:r>
            <a:endParaRPr lang="en-US" altLang="en-US" sz="1800" b="0" dirty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44958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en-US" b="0" dirty="0">
                <a:sym typeface="Symbol" charset="2"/>
              </a:rPr>
              <a:t>As the model becomes more and more complex, test errors can start increasing even though training error may be decreasing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</a:t>
            </a:r>
            <a:r>
              <a:rPr lang="en-US" altLang="en-US" sz="2400" dirty="0" smtClean="0"/>
              <a:t>Overfitting – Impact of Training Data Size</a:t>
            </a:r>
            <a:endParaRPr lang="en-US" altLang="en-US" sz="2400" dirty="0"/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2840</TotalTime>
  <Pages>3</Pages>
  <Words>1175</Words>
  <Application>Microsoft Office PowerPoint</Application>
  <PresentationFormat>On-screen Show (4:3)</PresentationFormat>
  <Paragraphs>234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Monotype Sorts</vt:lpstr>
      <vt:lpstr>Symbol</vt:lpstr>
      <vt:lpstr>Tahoma</vt:lpstr>
      <vt:lpstr>Times New Roman</vt:lpstr>
      <vt:lpstr>Wingdings</vt:lpstr>
      <vt:lpstr>LC.BRev.FY97</vt:lpstr>
      <vt:lpstr>Equation</vt:lpstr>
      <vt:lpstr>Visio</vt:lpstr>
      <vt:lpstr>VISIO</vt:lpstr>
      <vt:lpstr>Worksheet</vt:lpstr>
      <vt:lpstr>Data Mining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Underfitting and Overfitting</vt:lpstr>
      <vt:lpstr>Model Overfitting – Impact of Training Data Size</vt:lpstr>
      <vt:lpstr>Model Overfitting – Impact of Training Data Size</vt:lpstr>
      <vt:lpstr>Reasons for Model Overfitting</vt:lpstr>
      <vt:lpstr>Effect of Multiple Comparison Procedure</vt:lpstr>
      <vt:lpstr>Effect of Multiple Comparison Procedure</vt:lpstr>
      <vt:lpstr>Effect of Multiple Comparison Procedure</vt:lpstr>
      <vt:lpstr>Effect of Multiple Comparison - Example</vt:lpstr>
      <vt:lpstr>Notes on Overfitting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Model Selection for Decision Trees</vt:lpstr>
      <vt:lpstr>Model Selection for Decision Trees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kumar001</cp:lastModifiedBy>
  <cp:revision>55</cp:revision>
  <cp:lastPrinted>2019-09-13T15:27:21Z</cp:lastPrinted>
  <dcterms:created xsi:type="dcterms:W3CDTF">2018-02-06T01:04:33Z</dcterms:created>
  <dcterms:modified xsi:type="dcterms:W3CDTF">2021-02-03T20:03:03Z</dcterms:modified>
</cp:coreProperties>
</file>