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 Slab"/>
      <p:regular r:id="rId30"/>
      <p:bold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Arimo"/>
      <p:regular r:id="rId36"/>
      <p:bold r:id="rId37"/>
      <p:italic r:id="rId38"/>
      <p:boldItalic r:id="rId39"/>
    </p:embeddedFont>
    <p:embeddedFont>
      <p:font typeface="Roboto Slab Black"/>
      <p:bold r:id="rId40"/>
    </p:embeddedFont>
    <p:embeddedFont>
      <p:font typeface="Bebas Neue"/>
      <p:regular r:id="rId41"/>
    </p:embeddedFont>
    <p:embeddedFont>
      <p:font typeface="Roboto Slab SemiBold"/>
      <p:regular r:id="rId42"/>
      <p:bold r:id="rId43"/>
    </p:embeddedFont>
    <p:embeddedFont>
      <p:font typeface="Fira Sans Extra Condensed SemiBold"/>
      <p:regular r:id="rId44"/>
      <p:bold r:id="rId45"/>
      <p:italic r:id="rId46"/>
      <p:boldItalic r:id="rId47"/>
    </p:embeddedFont>
    <p:embeddedFont>
      <p:font typeface="Alfa Slab One"/>
      <p:regular r:id="rId48"/>
    </p:embeddedFont>
    <p:embeddedFont>
      <p:font typeface="Comfortaa"/>
      <p:regular r:id="rId49"/>
      <p:bold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523C74-38ED-42A5-9AA3-58F23DB68971}">
  <a:tblStyle styleId="{8E523C74-38ED-42A5-9AA3-58F23DB689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SlabBlack-bold.fntdata"/><Relationship Id="rId42" Type="http://schemas.openxmlformats.org/officeDocument/2006/relationships/font" Target="fonts/RobotoSlabSemiBold-regular.fntdata"/><Relationship Id="rId41" Type="http://schemas.openxmlformats.org/officeDocument/2006/relationships/font" Target="fonts/BebasNeue-regular.fntdata"/><Relationship Id="rId44" Type="http://schemas.openxmlformats.org/officeDocument/2006/relationships/font" Target="fonts/FiraSansExtraCondensedSemiBold-regular.fntdata"/><Relationship Id="rId43" Type="http://schemas.openxmlformats.org/officeDocument/2006/relationships/font" Target="fonts/RobotoSlabSemiBold-bold.fntdata"/><Relationship Id="rId46" Type="http://schemas.openxmlformats.org/officeDocument/2006/relationships/font" Target="fonts/FiraSansExtraCondensedSemiBold-italic.fntdata"/><Relationship Id="rId45" Type="http://schemas.openxmlformats.org/officeDocument/2006/relationships/font" Target="fonts/FiraSansExtraCondensedSemi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AlfaSlabOne-regular.fntdata"/><Relationship Id="rId47" Type="http://schemas.openxmlformats.org/officeDocument/2006/relationships/font" Target="fonts/FiraSansExtraCondensedSemiBold-boldItalic.fntdata"/><Relationship Id="rId49" Type="http://schemas.openxmlformats.org/officeDocument/2006/relationships/font" Target="fonts/Comforta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Slab-bold.fntdata"/><Relationship Id="rId30" Type="http://schemas.openxmlformats.org/officeDocument/2006/relationships/font" Target="fonts/RobotoSlab-regular.fntdata"/><Relationship Id="rId33" Type="http://schemas.openxmlformats.org/officeDocument/2006/relationships/font" Target="fonts/Roboto-bold.fntdata"/><Relationship Id="rId32" Type="http://schemas.openxmlformats.org/officeDocument/2006/relationships/font" Target="fonts/Roboto-regular.fntdata"/><Relationship Id="rId35" Type="http://schemas.openxmlformats.org/officeDocument/2006/relationships/font" Target="fonts/Roboto-boldItalic.fntdata"/><Relationship Id="rId34" Type="http://schemas.openxmlformats.org/officeDocument/2006/relationships/font" Target="fonts/Roboto-italic.fntdata"/><Relationship Id="rId37" Type="http://schemas.openxmlformats.org/officeDocument/2006/relationships/font" Target="fonts/Arimo-bold.fntdata"/><Relationship Id="rId36" Type="http://schemas.openxmlformats.org/officeDocument/2006/relationships/font" Target="fonts/Arimo-regular.fntdata"/><Relationship Id="rId39" Type="http://schemas.openxmlformats.org/officeDocument/2006/relationships/font" Target="fonts/Arimo-boldItalic.fntdata"/><Relationship Id="rId38" Type="http://schemas.openxmlformats.org/officeDocument/2006/relationships/font" Target="fonts/Arimo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Comfortaa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d3cf60a18_1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d3cf60a18_1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805876a9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805876a9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805876a9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805876a9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d3cf60a18_1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2d3cf60a18_1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d3cf60a18_1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d3cf60a18_1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d3cf60a18_17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2d3cf60a18_1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d3cf60a18_17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2d3cf60a18_1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2d3cf60a18_1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2d3cf60a18_1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2fdbb131c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2fdbb131c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2fdbb131c3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2fdbb131c3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d3cf60a18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d3cf60a18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fdbb131c3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2fdbb131c3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2d3cf60a18_1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2d3cf60a18_1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2d3cf60a18_1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2d3cf60a18_1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805876a9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0805876a9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805876a9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805876a9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d3cf60a1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d3cf60a1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805876a9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805876a9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fdbb131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fdbb131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d3cf60a18_19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d3cf60a18_19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d3cf60a18_1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d3cf60a18_1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d3cf60a18_1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d3cf60a18_1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251475" y="1511475"/>
            <a:ext cx="3882900" cy="17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251480" y="3374931"/>
            <a:ext cx="4359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720000" y="17427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13"/>
          <p:cNvSpPr txBox="1"/>
          <p:nvPr>
            <p:ph hasCustomPrompt="1" idx="2" type="title"/>
          </p:nvPr>
        </p:nvSpPr>
        <p:spPr>
          <a:xfrm>
            <a:off x="720000" y="1149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20000" y="2329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title"/>
          </p:nvPr>
        </p:nvSpPr>
        <p:spPr>
          <a:xfrm>
            <a:off x="3403800" y="17427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13"/>
          <p:cNvSpPr txBox="1"/>
          <p:nvPr>
            <p:ph hasCustomPrompt="1" idx="4" type="title"/>
          </p:nvPr>
        </p:nvSpPr>
        <p:spPr>
          <a:xfrm>
            <a:off x="3403800" y="1149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5" type="subTitle"/>
          </p:nvPr>
        </p:nvSpPr>
        <p:spPr>
          <a:xfrm>
            <a:off x="3403800" y="2329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title"/>
          </p:nvPr>
        </p:nvSpPr>
        <p:spPr>
          <a:xfrm>
            <a:off x="6087600" y="17427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13"/>
          <p:cNvSpPr txBox="1"/>
          <p:nvPr>
            <p:ph hasCustomPrompt="1" idx="7" type="title"/>
          </p:nvPr>
        </p:nvSpPr>
        <p:spPr>
          <a:xfrm>
            <a:off x="6087600" y="1149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8" type="subTitle"/>
          </p:nvPr>
        </p:nvSpPr>
        <p:spPr>
          <a:xfrm>
            <a:off x="6087600" y="2329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9" type="title"/>
          </p:nvPr>
        </p:nvSpPr>
        <p:spPr>
          <a:xfrm>
            <a:off x="720000" y="35321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13" type="title"/>
          </p:nvPr>
        </p:nvSpPr>
        <p:spPr>
          <a:xfrm>
            <a:off x="720000" y="29390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14" type="subTitle"/>
          </p:nvPr>
        </p:nvSpPr>
        <p:spPr>
          <a:xfrm>
            <a:off x="720000" y="41187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5" type="title"/>
          </p:nvPr>
        </p:nvSpPr>
        <p:spPr>
          <a:xfrm>
            <a:off x="3403800" y="35321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16" type="title"/>
          </p:nvPr>
        </p:nvSpPr>
        <p:spPr>
          <a:xfrm>
            <a:off x="3403800" y="29390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17" type="subTitle"/>
          </p:nvPr>
        </p:nvSpPr>
        <p:spPr>
          <a:xfrm>
            <a:off x="3403800" y="41187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8" type="title"/>
          </p:nvPr>
        </p:nvSpPr>
        <p:spPr>
          <a:xfrm>
            <a:off x="6087600" y="35321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19" type="title"/>
          </p:nvPr>
        </p:nvSpPr>
        <p:spPr>
          <a:xfrm>
            <a:off x="6087600" y="29390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20" type="subTitle"/>
          </p:nvPr>
        </p:nvSpPr>
        <p:spPr>
          <a:xfrm>
            <a:off x="6087600" y="41187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2290025" y="33927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720000" y="1212525"/>
            <a:ext cx="29076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" name="Google Shape;90;p17"/>
          <p:cNvSpPr txBox="1"/>
          <p:nvPr>
            <p:ph idx="1" type="subTitle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2" type="title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" name="Google Shape;92;p17"/>
          <p:cNvSpPr txBox="1"/>
          <p:nvPr>
            <p:ph idx="3" type="subTitle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4" type="title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4" name="Google Shape;94;p17"/>
          <p:cNvSpPr txBox="1"/>
          <p:nvPr>
            <p:ph idx="5" type="subTitle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9" name="Google Shape;99;p18"/>
          <p:cNvSpPr txBox="1"/>
          <p:nvPr>
            <p:ph idx="1" type="subTitle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2" type="title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1" name="Google Shape;101;p18"/>
          <p:cNvSpPr txBox="1"/>
          <p:nvPr>
            <p:ph idx="3" type="subTitle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4" type="title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3" name="Google Shape;103;p18"/>
          <p:cNvSpPr txBox="1"/>
          <p:nvPr>
            <p:ph idx="5" type="subTitle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195863" y="16828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8" name="Google Shape;108;p19"/>
          <p:cNvSpPr txBox="1"/>
          <p:nvPr>
            <p:ph idx="1" type="subTitle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2" type="title"/>
          </p:nvPr>
        </p:nvSpPr>
        <p:spPr>
          <a:xfrm>
            <a:off x="5081043" y="16828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0" name="Google Shape;110;p19"/>
          <p:cNvSpPr txBox="1"/>
          <p:nvPr>
            <p:ph idx="3" type="subTitle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4" type="title"/>
          </p:nvPr>
        </p:nvSpPr>
        <p:spPr>
          <a:xfrm>
            <a:off x="1195863" y="3116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2" name="Google Shape;112;p19"/>
          <p:cNvSpPr txBox="1"/>
          <p:nvPr>
            <p:ph idx="5" type="subTitle"/>
          </p:nvPr>
        </p:nvSpPr>
        <p:spPr>
          <a:xfrm>
            <a:off x="1195863" y="3702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6" type="title"/>
          </p:nvPr>
        </p:nvSpPr>
        <p:spPr>
          <a:xfrm>
            <a:off x="5081043" y="3116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4" name="Google Shape;114;p19"/>
          <p:cNvSpPr txBox="1"/>
          <p:nvPr>
            <p:ph idx="7" type="subTitle"/>
          </p:nvPr>
        </p:nvSpPr>
        <p:spPr>
          <a:xfrm>
            <a:off x="5081043" y="3702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9" name="Google Shape;119;p20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title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1" name="Google Shape;121;p20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>
            <p:ph idx="4" type="title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3" name="Google Shape;123;p20"/>
          <p:cNvSpPr txBox="1"/>
          <p:nvPr>
            <p:ph idx="5" type="subTitle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6" type="title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5" name="Google Shape;125;p20"/>
          <p:cNvSpPr txBox="1"/>
          <p:nvPr>
            <p:ph idx="7" type="subTitle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8" type="title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7" name="Google Shape;127;p20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3" type="title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9" name="Google Shape;129;p20"/>
          <p:cNvSpPr txBox="1"/>
          <p:nvPr>
            <p:ph idx="14" type="subTitle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hasCustomPrompt="1" type="title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4" name="Google Shape;134;p21"/>
          <p:cNvSpPr txBox="1"/>
          <p:nvPr>
            <p:ph idx="1" type="subTitle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hasCustomPrompt="1" idx="2" type="title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6" name="Google Shape;136;p21"/>
          <p:cNvSpPr txBox="1"/>
          <p:nvPr>
            <p:ph idx="3" type="subTitle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hasCustomPrompt="1" idx="4" type="title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8" name="Google Shape;138;p21"/>
          <p:cNvSpPr txBox="1"/>
          <p:nvPr>
            <p:ph idx="5" type="subTitle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ctrTitle"/>
          </p:nvPr>
        </p:nvSpPr>
        <p:spPr>
          <a:xfrm>
            <a:off x="2429950" y="669825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2" name="Google Shape;142;p22"/>
          <p:cNvSpPr txBox="1"/>
          <p:nvPr>
            <p:ph idx="1" type="subTitle"/>
          </p:nvPr>
        </p:nvSpPr>
        <p:spPr>
          <a:xfrm>
            <a:off x="2425075" y="1704550"/>
            <a:ext cx="4293900" cy="18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</a:defRPr>
            </a:lvl1pPr>
            <a:lvl2pPr lvl="1">
              <a:buNone/>
              <a:defRPr>
                <a:solidFill>
                  <a:srgbClr val="434343"/>
                </a:solidFill>
              </a:defRPr>
            </a:lvl2pPr>
            <a:lvl3pPr lvl="2">
              <a:buNone/>
              <a:defRPr>
                <a:solidFill>
                  <a:srgbClr val="434343"/>
                </a:solidFill>
              </a:defRPr>
            </a:lvl3pPr>
            <a:lvl4pPr lvl="3">
              <a:buNone/>
              <a:defRPr>
                <a:solidFill>
                  <a:srgbClr val="434343"/>
                </a:solidFill>
              </a:defRPr>
            </a:lvl4pPr>
            <a:lvl5pPr lvl="4">
              <a:buNone/>
              <a:defRPr>
                <a:solidFill>
                  <a:srgbClr val="434343"/>
                </a:solidFill>
              </a:defRPr>
            </a:lvl5pPr>
            <a:lvl6pPr lvl="5">
              <a:buNone/>
              <a:defRPr>
                <a:solidFill>
                  <a:srgbClr val="434343"/>
                </a:solidFill>
              </a:defRPr>
            </a:lvl6pPr>
            <a:lvl7pPr lvl="6">
              <a:buNone/>
              <a:defRPr>
                <a:solidFill>
                  <a:srgbClr val="434343"/>
                </a:solidFill>
              </a:defRPr>
            </a:lvl7pPr>
            <a:lvl8pPr lvl="7">
              <a:buNone/>
              <a:defRPr>
                <a:solidFill>
                  <a:srgbClr val="434343"/>
                </a:solidFill>
              </a:defRPr>
            </a:lvl8pPr>
            <a:lvl9pPr lvl="8"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</a:defRPr>
            </a:lvl1pPr>
            <a:lvl2pPr lvl="1">
              <a:buNone/>
              <a:defRPr>
                <a:solidFill>
                  <a:srgbClr val="434343"/>
                </a:solidFill>
              </a:defRPr>
            </a:lvl2pPr>
            <a:lvl3pPr lvl="2">
              <a:buNone/>
              <a:defRPr>
                <a:solidFill>
                  <a:srgbClr val="434343"/>
                </a:solidFill>
              </a:defRPr>
            </a:lvl3pPr>
            <a:lvl4pPr lvl="3">
              <a:buNone/>
              <a:defRPr>
                <a:solidFill>
                  <a:srgbClr val="434343"/>
                </a:solidFill>
              </a:defRPr>
            </a:lvl4pPr>
            <a:lvl5pPr lvl="4">
              <a:buNone/>
              <a:defRPr>
                <a:solidFill>
                  <a:srgbClr val="434343"/>
                </a:solidFill>
              </a:defRPr>
            </a:lvl5pPr>
            <a:lvl6pPr lvl="5">
              <a:buNone/>
              <a:defRPr>
                <a:solidFill>
                  <a:srgbClr val="434343"/>
                </a:solidFill>
              </a:defRPr>
            </a:lvl6pPr>
            <a:lvl7pPr lvl="6">
              <a:buNone/>
              <a:defRPr>
                <a:solidFill>
                  <a:srgbClr val="434343"/>
                </a:solidFill>
              </a:defRPr>
            </a:lvl7pPr>
            <a:lvl8pPr lvl="7">
              <a:buNone/>
              <a:defRPr>
                <a:solidFill>
                  <a:srgbClr val="434343"/>
                </a:solidFill>
              </a:defRPr>
            </a:lvl8pPr>
            <a:lvl9pPr lvl="8"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 SemiBold"/>
              <a:buNone/>
              <a:defRPr sz="3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 SemiBold"/>
              <a:buNone/>
              <a:defRPr sz="3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 SemiBold"/>
              <a:buNone/>
              <a:defRPr sz="3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 SemiBold"/>
              <a:buNone/>
              <a:defRPr sz="3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 SemiBold"/>
              <a:buNone/>
              <a:defRPr sz="3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 SemiBold"/>
              <a:buNone/>
              <a:defRPr sz="3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 SemiBold"/>
              <a:buNone/>
              <a:defRPr sz="3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 SemiBold"/>
              <a:buNone/>
              <a:defRPr sz="3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 SemiBold"/>
              <a:buNone/>
              <a:defRPr sz="3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3.png"/><Relationship Id="rId5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/>
        </p:nvSpPr>
        <p:spPr>
          <a:xfrm>
            <a:off x="1555050" y="1065213"/>
            <a:ext cx="6033900" cy="9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34343"/>
                </a:solidFill>
                <a:latin typeface="Roboto Slab Black"/>
                <a:ea typeface="Roboto Slab Black"/>
                <a:cs typeface="Roboto Slab Black"/>
                <a:sym typeface="Roboto Slab Black"/>
              </a:rPr>
              <a:t>REPORT</a:t>
            </a:r>
            <a:endParaRPr sz="2100">
              <a:solidFill>
                <a:srgbClr val="434343"/>
              </a:solidFill>
              <a:latin typeface="Roboto Slab Black"/>
              <a:ea typeface="Roboto Slab Black"/>
              <a:cs typeface="Roboto Slab Black"/>
              <a:sym typeface="Roboto Slab Black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1408525" y="2850300"/>
            <a:ext cx="59484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Alfa Slab One"/>
                <a:ea typeface="Alfa Slab One"/>
                <a:cs typeface="Alfa Slab One"/>
                <a:sym typeface="Alfa Slab One"/>
              </a:rPr>
              <a:t>Title: Predict traffic jams time at intersections</a:t>
            </a:r>
            <a:endParaRPr sz="1600">
              <a:solidFill>
                <a:srgbClr val="43434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52" name="Google Shape;152;p24"/>
          <p:cNvSpPr/>
          <p:nvPr/>
        </p:nvSpPr>
        <p:spPr>
          <a:xfrm rot="-1685758">
            <a:off x="4276753" y="428382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/>
          <p:nvPr/>
        </p:nvSpPr>
        <p:spPr>
          <a:xfrm>
            <a:off x="245900" y="4134375"/>
            <a:ext cx="1627901" cy="408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Bebas Neue"/>
              </a:rPr>
              <a:t>AIRLINE</a:t>
            </a:r>
          </a:p>
        </p:txBody>
      </p:sp>
      <p:sp>
        <p:nvSpPr>
          <p:cNvPr id="154" name="Google Shape;154;p24"/>
          <p:cNvSpPr txBox="1"/>
          <p:nvPr/>
        </p:nvSpPr>
        <p:spPr>
          <a:xfrm>
            <a:off x="540750" y="147375"/>
            <a:ext cx="8048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Ho Chi Minh city University Of Technology and Education</a:t>
            </a:r>
            <a:endParaRPr b="1" i="0" sz="2000" u="none" cap="none" strike="noStrike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Faculty of Information Technology</a:t>
            </a:r>
            <a:endParaRPr b="1" sz="20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3025775" y="3392450"/>
            <a:ext cx="4331100" cy="13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 Slab"/>
                <a:ea typeface="Roboto Slab"/>
                <a:cs typeface="Roboto Slab"/>
                <a:sym typeface="Roboto Slab"/>
              </a:rPr>
              <a:t>Teacher: MSc. Quach Dinh Hoang</a:t>
            </a:r>
            <a:endParaRPr sz="1800">
              <a:solidFill>
                <a:srgbClr val="43434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 Slab"/>
                <a:ea typeface="Roboto Slab"/>
                <a:cs typeface="Roboto Slab"/>
                <a:sym typeface="Roboto Slab"/>
              </a:rPr>
              <a:t>Group 6</a:t>
            </a:r>
            <a:endParaRPr sz="1800">
              <a:solidFill>
                <a:srgbClr val="434343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1690200" y="1974825"/>
            <a:ext cx="576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 Slab Black"/>
                <a:ea typeface="Roboto Slab Black"/>
                <a:cs typeface="Roboto Slab Black"/>
                <a:sym typeface="Roboto Slab Black"/>
              </a:rPr>
              <a:t>Subject: Data Mining</a:t>
            </a:r>
            <a:endParaRPr sz="1700">
              <a:solidFill>
                <a:srgbClr val="66666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pic>
        <p:nvPicPr>
          <p:cNvPr id="237" name="Google Shape;2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0900"/>
            <a:ext cx="447725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6275" y="1561000"/>
            <a:ext cx="4287724" cy="26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3"/>
          <p:cNvSpPr/>
          <p:nvPr/>
        </p:nvSpPr>
        <p:spPr>
          <a:xfrm>
            <a:off x="3908700" y="2700550"/>
            <a:ext cx="793500" cy="52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Apply</a:t>
            </a:r>
            <a:endParaRPr/>
          </a:p>
        </p:txBody>
      </p:sp>
      <p:sp>
        <p:nvSpPr>
          <p:cNvPr id="246" name="Google Shape;246;p34"/>
          <p:cNvSpPr/>
          <p:nvPr/>
        </p:nvSpPr>
        <p:spPr>
          <a:xfrm rot="5400000">
            <a:off x="1103542" y="1703050"/>
            <a:ext cx="1240800" cy="10749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4"/>
          <p:cNvSpPr/>
          <p:nvPr/>
        </p:nvSpPr>
        <p:spPr>
          <a:xfrm rot="5400000">
            <a:off x="2336527" y="1703050"/>
            <a:ext cx="1240800" cy="10749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4"/>
          <p:cNvSpPr/>
          <p:nvPr/>
        </p:nvSpPr>
        <p:spPr>
          <a:xfrm rot="5400000">
            <a:off x="1698941" y="2825398"/>
            <a:ext cx="1240800" cy="10749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4"/>
          <p:cNvSpPr/>
          <p:nvPr/>
        </p:nvSpPr>
        <p:spPr>
          <a:xfrm>
            <a:off x="4664150" y="1069850"/>
            <a:ext cx="32850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Linear Regression</a:t>
            </a:r>
            <a:endParaRPr sz="18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" name="Google Shape;250;p34"/>
          <p:cNvSpPr/>
          <p:nvPr/>
        </p:nvSpPr>
        <p:spPr>
          <a:xfrm>
            <a:off x="4664150" y="1739900"/>
            <a:ext cx="32850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KNN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" name="Google Shape;251;p34"/>
          <p:cNvSpPr/>
          <p:nvPr/>
        </p:nvSpPr>
        <p:spPr>
          <a:xfrm>
            <a:off x="4664150" y="2409950"/>
            <a:ext cx="32850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Random forest</a:t>
            </a:r>
            <a:endParaRPr sz="18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2" name="Google Shape;252;p34"/>
          <p:cNvSpPr/>
          <p:nvPr/>
        </p:nvSpPr>
        <p:spPr>
          <a:xfrm>
            <a:off x="4664150" y="3156200"/>
            <a:ext cx="32850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Gradient Boosting</a:t>
            </a:r>
            <a:endParaRPr sz="18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3" name="Google Shape;253;p34"/>
          <p:cNvSpPr/>
          <p:nvPr/>
        </p:nvSpPr>
        <p:spPr>
          <a:xfrm>
            <a:off x="1463550" y="1985650"/>
            <a:ext cx="520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</a:t>
            </a:r>
            <a:endParaRPr sz="22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4" name="Google Shape;254;p34"/>
          <p:cNvSpPr/>
          <p:nvPr/>
        </p:nvSpPr>
        <p:spPr>
          <a:xfrm>
            <a:off x="2696525" y="1985650"/>
            <a:ext cx="520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K</a:t>
            </a:r>
            <a:endParaRPr sz="22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5" name="Google Shape;255;p34"/>
          <p:cNvSpPr/>
          <p:nvPr/>
        </p:nvSpPr>
        <p:spPr>
          <a:xfrm>
            <a:off x="2058950" y="3108000"/>
            <a:ext cx="520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</a:t>
            </a:r>
            <a:endParaRPr sz="22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6" name="Google Shape;256;p34"/>
          <p:cNvSpPr/>
          <p:nvPr/>
        </p:nvSpPr>
        <p:spPr>
          <a:xfrm rot="5400000">
            <a:off x="465975" y="2825398"/>
            <a:ext cx="1240800" cy="10749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4"/>
          <p:cNvSpPr/>
          <p:nvPr/>
        </p:nvSpPr>
        <p:spPr>
          <a:xfrm>
            <a:off x="825975" y="3108000"/>
            <a:ext cx="520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A64D7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</a:t>
            </a:r>
            <a:endParaRPr sz="2200">
              <a:solidFill>
                <a:srgbClr val="A64D79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8" name="Google Shape;258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-1329875" y="5807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</a:rPr>
              <a:t>Algorithms Apply</a:t>
            </a:r>
            <a:endParaRPr sz="2700">
              <a:solidFill>
                <a:srgbClr val="434343"/>
              </a:solidFill>
            </a:endParaRPr>
          </a:p>
        </p:txBody>
      </p:sp>
      <p:sp>
        <p:nvSpPr>
          <p:cNvPr id="264" name="Google Shape;264;p35"/>
          <p:cNvSpPr/>
          <p:nvPr/>
        </p:nvSpPr>
        <p:spPr>
          <a:xfrm rot="5400000">
            <a:off x="35100" y="98125"/>
            <a:ext cx="1023600" cy="9435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5"/>
          <p:cNvSpPr/>
          <p:nvPr/>
        </p:nvSpPr>
        <p:spPr>
          <a:xfrm>
            <a:off x="159748" y="308512"/>
            <a:ext cx="7743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Linear</a:t>
            </a:r>
            <a:endParaRPr sz="18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266" name="Google Shape;2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150" y="2236800"/>
            <a:ext cx="1818375" cy="205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9225" y="1097250"/>
            <a:ext cx="4637899" cy="96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5"/>
          <p:cNvSpPr txBox="1"/>
          <p:nvPr/>
        </p:nvSpPr>
        <p:spPr>
          <a:xfrm>
            <a:off x="3541525" y="1101525"/>
            <a:ext cx="3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35"/>
          <p:cNvSpPr txBox="1"/>
          <p:nvPr/>
        </p:nvSpPr>
        <p:spPr>
          <a:xfrm>
            <a:off x="4470950" y="2371650"/>
            <a:ext cx="3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0" name="Google Shape;27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9850" y="2305013"/>
            <a:ext cx="3476625" cy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-1292125" y="1441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</a:rPr>
              <a:t>Algorithms Apply</a:t>
            </a:r>
            <a:endParaRPr sz="2700">
              <a:solidFill>
                <a:srgbClr val="434343"/>
              </a:solidFill>
            </a:endParaRPr>
          </a:p>
        </p:txBody>
      </p:sp>
      <p:sp>
        <p:nvSpPr>
          <p:cNvPr id="277" name="Google Shape;277;p36"/>
          <p:cNvSpPr/>
          <p:nvPr/>
        </p:nvSpPr>
        <p:spPr>
          <a:xfrm rot="5400000">
            <a:off x="60501" y="85675"/>
            <a:ext cx="1111500" cy="10563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6"/>
          <p:cNvSpPr/>
          <p:nvPr/>
        </p:nvSpPr>
        <p:spPr>
          <a:xfrm>
            <a:off x="228994" y="384758"/>
            <a:ext cx="774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KNN</a:t>
            </a:r>
            <a:endParaRPr sz="28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279" name="Google Shape;2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175" y="2238625"/>
            <a:ext cx="2504775" cy="18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9225" y="1097250"/>
            <a:ext cx="4637899" cy="96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6"/>
          <p:cNvSpPr txBox="1"/>
          <p:nvPr/>
        </p:nvSpPr>
        <p:spPr>
          <a:xfrm>
            <a:off x="3541525" y="1101525"/>
            <a:ext cx="3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36"/>
          <p:cNvSpPr txBox="1"/>
          <p:nvPr/>
        </p:nvSpPr>
        <p:spPr>
          <a:xfrm>
            <a:off x="4470950" y="2371650"/>
            <a:ext cx="3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3" name="Google Shape;28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9850" y="2305013"/>
            <a:ext cx="3476625" cy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>
            <p:ph type="title"/>
          </p:nvPr>
        </p:nvSpPr>
        <p:spPr>
          <a:xfrm>
            <a:off x="-1207075" y="13427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</a:rPr>
              <a:t>Algorithms Apply</a:t>
            </a:r>
            <a:endParaRPr/>
          </a:p>
        </p:txBody>
      </p:sp>
      <p:pic>
        <p:nvPicPr>
          <p:cNvPr id="290" name="Google Shape;29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525" y="1017725"/>
            <a:ext cx="56396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2200" y="1636850"/>
            <a:ext cx="5140550" cy="350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7"/>
          <p:cNvSpPr/>
          <p:nvPr/>
        </p:nvSpPr>
        <p:spPr>
          <a:xfrm rot="5400000">
            <a:off x="60450" y="110875"/>
            <a:ext cx="1161900" cy="10563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7"/>
          <p:cNvSpPr/>
          <p:nvPr/>
        </p:nvSpPr>
        <p:spPr>
          <a:xfrm>
            <a:off x="254135" y="399509"/>
            <a:ext cx="7743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KNN</a:t>
            </a:r>
            <a:endParaRPr sz="28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94" name="Google Shape;294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>
          <a:xfrm>
            <a:off x="-1007125" y="5807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</a:rPr>
              <a:t>Algorithms Apply</a:t>
            </a:r>
            <a:endParaRPr sz="2700">
              <a:solidFill>
                <a:srgbClr val="434343"/>
              </a:solidFill>
            </a:endParaRPr>
          </a:p>
        </p:txBody>
      </p:sp>
      <p:sp>
        <p:nvSpPr>
          <p:cNvPr id="300" name="Google Shape;300;p38"/>
          <p:cNvSpPr/>
          <p:nvPr/>
        </p:nvSpPr>
        <p:spPr>
          <a:xfrm rot="5400000">
            <a:off x="56600" y="69300"/>
            <a:ext cx="1157100" cy="10185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8"/>
          <p:cNvSpPr/>
          <p:nvPr/>
        </p:nvSpPr>
        <p:spPr>
          <a:xfrm>
            <a:off x="177732" y="88939"/>
            <a:ext cx="9648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Random Forest</a:t>
            </a:r>
            <a:endParaRPr sz="17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302" name="Google Shape;302;p38"/>
          <p:cNvPicPr preferRelativeResize="0"/>
          <p:nvPr/>
        </p:nvPicPr>
        <p:blipFill rotWithShape="1">
          <a:blip r:embed="rId3">
            <a:alphaModFix/>
          </a:blip>
          <a:srcRect b="8330" l="0" r="0" t="16009"/>
          <a:stretch/>
        </p:blipFill>
        <p:spPr>
          <a:xfrm>
            <a:off x="6444674" y="3063925"/>
            <a:ext cx="231457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25" y="3328325"/>
            <a:ext cx="6139599" cy="1098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8"/>
          <p:cNvSpPr txBox="1"/>
          <p:nvPr/>
        </p:nvSpPr>
        <p:spPr>
          <a:xfrm>
            <a:off x="177725" y="3063925"/>
            <a:ext cx="3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38"/>
          <p:cNvSpPr txBox="1"/>
          <p:nvPr/>
        </p:nvSpPr>
        <p:spPr>
          <a:xfrm>
            <a:off x="6696875" y="2663725"/>
            <a:ext cx="3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6" name="Google Shape;30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625" y="1262798"/>
            <a:ext cx="3061506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720000" y="2983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</a:rPr>
              <a:t>Algorithms Apply</a:t>
            </a:r>
            <a:endParaRPr sz="2700">
              <a:solidFill>
                <a:srgbClr val="434343"/>
              </a:solidFill>
            </a:endParaRPr>
          </a:p>
        </p:txBody>
      </p:sp>
      <p:sp>
        <p:nvSpPr>
          <p:cNvPr id="313" name="Google Shape;313;p39"/>
          <p:cNvSpPr/>
          <p:nvPr/>
        </p:nvSpPr>
        <p:spPr>
          <a:xfrm rot="5400000">
            <a:off x="2013075" y="177100"/>
            <a:ext cx="941400" cy="867600"/>
          </a:xfrm>
          <a:prstGeom prst="hexagon">
            <a:avLst>
              <a:gd fmla="val 25089" name="adj"/>
              <a:gd fmla="val 115470" name="vf"/>
            </a:avLst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2097225" y="324550"/>
            <a:ext cx="77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43434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gbm</a:t>
            </a:r>
            <a:endParaRPr sz="2300">
              <a:solidFill>
                <a:srgbClr val="43434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315" name="Google Shape;31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550" y="1176525"/>
            <a:ext cx="3867453" cy="3967701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9"/>
          <p:cNvSpPr txBox="1"/>
          <p:nvPr/>
        </p:nvSpPr>
        <p:spPr>
          <a:xfrm>
            <a:off x="4596150" y="1081600"/>
            <a:ext cx="93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RMSE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39"/>
          <p:cNvSpPr txBox="1"/>
          <p:nvPr/>
        </p:nvSpPr>
        <p:spPr>
          <a:xfrm>
            <a:off x="870700" y="1598625"/>
            <a:ext cx="35715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distribution = "</a:t>
            </a: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gaussian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",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data = train_geo,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n.trees = </a:t>
            </a: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10000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interaction.depth = </a:t>
            </a: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shrinkage =</a:t>
            </a: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 0.001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cv.folds = </a:t>
            </a: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 txBox="1"/>
          <p:nvPr>
            <p:ph type="title"/>
          </p:nvPr>
        </p:nvSpPr>
        <p:spPr>
          <a:xfrm>
            <a:off x="720000" y="2983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</a:rPr>
              <a:t>Algorithms Apply</a:t>
            </a:r>
            <a:endParaRPr sz="2700">
              <a:solidFill>
                <a:srgbClr val="434343"/>
              </a:solidFill>
            </a:endParaRPr>
          </a:p>
        </p:txBody>
      </p:sp>
      <p:sp>
        <p:nvSpPr>
          <p:cNvPr id="324" name="Google Shape;324;p40"/>
          <p:cNvSpPr/>
          <p:nvPr/>
        </p:nvSpPr>
        <p:spPr>
          <a:xfrm rot="5400000">
            <a:off x="2013075" y="177100"/>
            <a:ext cx="941400" cy="867600"/>
          </a:xfrm>
          <a:prstGeom prst="hexagon">
            <a:avLst>
              <a:gd fmla="val 25089" name="adj"/>
              <a:gd fmla="val 115470" name="vf"/>
            </a:avLst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0"/>
          <p:cNvSpPr/>
          <p:nvPr/>
        </p:nvSpPr>
        <p:spPr>
          <a:xfrm>
            <a:off x="2097225" y="324550"/>
            <a:ext cx="77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43434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gbm</a:t>
            </a:r>
            <a:endParaRPr sz="2300">
              <a:solidFill>
                <a:srgbClr val="43434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326" name="Google Shape;326;p40"/>
          <p:cNvPicPr preferRelativeResize="0"/>
          <p:nvPr/>
        </p:nvPicPr>
        <p:blipFill rotWithShape="1">
          <a:blip r:embed="rId3">
            <a:alphaModFix/>
          </a:blip>
          <a:srcRect b="45640" l="0" r="0" t="0"/>
          <a:stretch/>
        </p:blipFill>
        <p:spPr>
          <a:xfrm>
            <a:off x="62900" y="1669900"/>
            <a:ext cx="5891904" cy="341155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0"/>
          <p:cNvSpPr txBox="1"/>
          <p:nvPr/>
        </p:nvSpPr>
        <p:spPr>
          <a:xfrm>
            <a:off x="6086675" y="1961825"/>
            <a:ext cx="2880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shrinkage = c(</a:t>
            </a: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.01, .1, .3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),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interaction.depth = c(</a:t>
            </a: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1, 3, 5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),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n.minobsinnode = c(</a:t>
            </a: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5, 10, 15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),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bag.fraction = c(</a:t>
            </a: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.65, .8, 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),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optimal_trees = </a:t>
            </a: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            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min_RMSE = </a:t>
            </a: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0 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"/>
          <p:cNvSpPr txBox="1"/>
          <p:nvPr>
            <p:ph type="title"/>
          </p:nvPr>
        </p:nvSpPr>
        <p:spPr>
          <a:xfrm>
            <a:off x="720000" y="2983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</a:rPr>
              <a:t>Algorithms Apply</a:t>
            </a:r>
            <a:endParaRPr sz="2700">
              <a:solidFill>
                <a:srgbClr val="434343"/>
              </a:solidFill>
            </a:endParaRPr>
          </a:p>
        </p:txBody>
      </p:sp>
      <p:sp>
        <p:nvSpPr>
          <p:cNvPr id="334" name="Google Shape;334;p41"/>
          <p:cNvSpPr/>
          <p:nvPr/>
        </p:nvSpPr>
        <p:spPr>
          <a:xfrm rot="5400000">
            <a:off x="2013075" y="177100"/>
            <a:ext cx="941400" cy="867600"/>
          </a:xfrm>
          <a:prstGeom prst="hexagon">
            <a:avLst>
              <a:gd fmla="val 25089" name="adj"/>
              <a:gd fmla="val 115470" name="vf"/>
            </a:avLst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1"/>
          <p:cNvSpPr/>
          <p:nvPr/>
        </p:nvSpPr>
        <p:spPr>
          <a:xfrm>
            <a:off x="2097225" y="324550"/>
            <a:ext cx="77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43434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gbm</a:t>
            </a:r>
            <a:endParaRPr sz="2300">
              <a:solidFill>
                <a:srgbClr val="43434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336" name="Google Shape;336;p41"/>
          <p:cNvPicPr preferRelativeResize="0"/>
          <p:nvPr/>
        </p:nvPicPr>
        <p:blipFill rotWithShape="1">
          <a:blip r:embed="rId3">
            <a:alphaModFix/>
          </a:blip>
          <a:srcRect b="0" l="0" r="0" t="16694"/>
          <a:stretch/>
        </p:blipFill>
        <p:spPr>
          <a:xfrm>
            <a:off x="190125" y="1886375"/>
            <a:ext cx="6415376" cy="3129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720000" y="2983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</a:rPr>
              <a:t>Algorithms Apply</a:t>
            </a:r>
            <a:endParaRPr sz="2700">
              <a:solidFill>
                <a:srgbClr val="434343"/>
              </a:solidFill>
            </a:endParaRPr>
          </a:p>
        </p:txBody>
      </p:sp>
      <p:sp>
        <p:nvSpPr>
          <p:cNvPr id="343" name="Google Shape;343;p42"/>
          <p:cNvSpPr/>
          <p:nvPr/>
        </p:nvSpPr>
        <p:spPr>
          <a:xfrm rot="5400000">
            <a:off x="2013075" y="177100"/>
            <a:ext cx="941400" cy="867600"/>
          </a:xfrm>
          <a:prstGeom prst="hexagon">
            <a:avLst>
              <a:gd fmla="val 25089" name="adj"/>
              <a:gd fmla="val 115470" name="vf"/>
            </a:avLst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2"/>
          <p:cNvSpPr/>
          <p:nvPr/>
        </p:nvSpPr>
        <p:spPr>
          <a:xfrm>
            <a:off x="2097225" y="324550"/>
            <a:ext cx="77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43434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gbm</a:t>
            </a:r>
            <a:endParaRPr sz="2300">
              <a:solidFill>
                <a:srgbClr val="43434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345" name="Google Shape;3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4000"/>
            <a:ext cx="6337671" cy="3757101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Google Shape;162;p25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{8E523C74-38ED-42A5-9AA3-58F23DB68971}</a:tableStyleId>
              </a:tblPr>
              <a:tblGrid>
                <a:gridCol w="3619500"/>
                <a:gridCol w="3619500"/>
              </a:tblGrid>
              <a:tr h="46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1919"/>
                          </a:solidFill>
                        </a:rPr>
                        <a:t>Trần Công Tuấn Mạnh</a:t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1919"/>
                          </a:solidFill>
                        </a:rPr>
                        <a:t>Gradient Boosting model</a:t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1919"/>
                          </a:solidFill>
                        </a:rPr>
                        <a:t>Trần Phát Đạt</a:t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1919"/>
                          </a:solidFill>
                        </a:rPr>
                        <a:t>Linear model,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Data preprocessing</a:t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1919"/>
                          </a:solidFill>
                        </a:rPr>
                        <a:t>Nguyễn Lâm Sơn</a:t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Overview</a:t>
                      </a:r>
                      <a:r>
                        <a:rPr lang="en">
                          <a:solidFill>
                            <a:srgbClr val="191919"/>
                          </a:solidFill>
                        </a:rPr>
                        <a:t>, Data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preprocessing</a:t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1919"/>
                          </a:solidFill>
                        </a:rPr>
                        <a:t>Trần Quốc Tuấn</a:t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1919"/>
                          </a:solidFill>
                        </a:rPr>
                        <a:t>KNN, Random forest model</a:t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3" name="Google Shape;163;p25"/>
          <p:cNvSpPr txBox="1"/>
          <p:nvPr/>
        </p:nvSpPr>
        <p:spPr>
          <a:xfrm>
            <a:off x="311700" y="60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</a:rPr>
              <a:t>Task</a:t>
            </a:r>
            <a:endParaRPr b="1" sz="2800">
              <a:solidFill>
                <a:srgbClr val="000000"/>
              </a:solidFill>
            </a:endParaRPr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"/>
          <p:cNvSpPr txBox="1"/>
          <p:nvPr>
            <p:ph type="title"/>
          </p:nvPr>
        </p:nvSpPr>
        <p:spPr>
          <a:xfrm>
            <a:off x="720000" y="2983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</a:rPr>
              <a:t>Algorithms Apply</a:t>
            </a:r>
            <a:endParaRPr sz="2700">
              <a:solidFill>
                <a:srgbClr val="434343"/>
              </a:solidFill>
            </a:endParaRPr>
          </a:p>
        </p:txBody>
      </p:sp>
      <p:sp>
        <p:nvSpPr>
          <p:cNvPr id="352" name="Google Shape;352;p43"/>
          <p:cNvSpPr/>
          <p:nvPr/>
        </p:nvSpPr>
        <p:spPr>
          <a:xfrm rot="5400000">
            <a:off x="2013075" y="177100"/>
            <a:ext cx="941400" cy="867600"/>
          </a:xfrm>
          <a:prstGeom prst="hexagon">
            <a:avLst>
              <a:gd fmla="val 25089" name="adj"/>
              <a:gd fmla="val 115470" name="vf"/>
            </a:avLst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3"/>
          <p:cNvSpPr/>
          <p:nvPr/>
        </p:nvSpPr>
        <p:spPr>
          <a:xfrm>
            <a:off x="2097225" y="324550"/>
            <a:ext cx="77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43434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gbm</a:t>
            </a:r>
            <a:endParaRPr sz="2300">
              <a:solidFill>
                <a:srgbClr val="43434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354" name="Google Shape;35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4000"/>
            <a:ext cx="6280335" cy="3757101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</a:t>
            </a:r>
            <a:endParaRPr/>
          </a:p>
        </p:txBody>
      </p:sp>
      <p:sp>
        <p:nvSpPr>
          <p:cNvPr id="361" name="Google Shape;361;p44"/>
          <p:cNvSpPr txBox="1"/>
          <p:nvPr/>
        </p:nvSpPr>
        <p:spPr>
          <a:xfrm>
            <a:off x="876500" y="1421350"/>
            <a:ext cx="7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Linear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44"/>
          <p:cNvSpPr txBox="1"/>
          <p:nvPr/>
        </p:nvSpPr>
        <p:spPr>
          <a:xfrm>
            <a:off x="2913775" y="1421350"/>
            <a:ext cx="7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KNN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44"/>
          <p:cNvSpPr txBox="1"/>
          <p:nvPr/>
        </p:nvSpPr>
        <p:spPr>
          <a:xfrm>
            <a:off x="4996575" y="1421350"/>
            <a:ext cx="14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4" name="Google Shape;364;p44"/>
          <p:cNvPicPr preferRelativeResize="0"/>
          <p:nvPr/>
        </p:nvPicPr>
        <p:blipFill rotWithShape="1">
          <a:blip r:embed="rId3">
            <a:alphaModFix/>
          </a:blip>
          <a:srcRect b="7527" l="0" r="0" t="0"/>
          <a:stretch/>
        </p:blipFill>
        <p:spPr>
          <a:xfrm>
            <a:off x="-6386" y="2006125"/>
            <a:ext cx="2109161" cy="159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4"/>
          <p:cNvSpPr txBox="1"/>
          <p:nvPr/>
        </p:nvSpPr>
        <p:spPr>
          <a:xfrm>
            <a:off x="7176775" y="1377325"/>
            <a:ext cx="171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Gradient Boosting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6" name="Google Shape;366;p44"/>
          <p:cNvPicPr preferRelativeResize="0"/>
          <p:nvPr/>
        </p:nvPicPr>
        <p:blipFill rotWithShape="1">
          <a:blip r:embed="rId4">
            <a:alphaModFix/>
          </a:blip>
          <a:srcRect b="17187" l="0" r="0" t="6628"/>
          <a:stretch/>
        </p:blipFill>
        <p:spPr>
          <a:xfrm>
            <a:off x="2143125" y="1986725"/>
            <a:ext cx="2300673" cy="14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4"/>
          <p:cNvPicPr preferRelativeResize="0"/>
          <p:nvPr/>
        </p:nvPicPr>
        <p:blipFill rotWithShape="1">
          <a:blip r:embed="rId5">
            <a:alphaModFix/>
          </a:blip>
          <a:srcRect b="13725" l="0" r="0" t="20001"/>
          <a:stretch/>
        </p:blipFill>
        <p:spPr>
          <a:xfrm>
            <a:off x="4286250" y="2015525"/>
            <a:ext cx="2314575" cy="14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3225" y="1929925"/>
            <a:ext cx="1803550" cy="159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75" name="Google Shape;375;p45"/>
          <p:cNvSpPr txBox="1"/>
          <p:nvPr/>
        </p:nvSpPr>
        <p:spPr>
          <a:xfrm>
            <a:off x="2568950" y="1808400"/>
            <a:ext cx="3180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oboto Slab SemiBold"/>
                <a:ea typeface="Roboto Slab SemiBold"/>
                <a:cs typeface="Roboto Slab SemiBold"/>
                <a:sym typeface="Roboto Slab SemiBold"/>
              </a:rPr>
              <a:t>Gradient </a:t>
            </a:r>
            <a:r>
              <a:rPr lang="en" sz="2600">
                <a:latin typeface="Roboto Slab SemiBold"/>
                <a:ea typeface="Roboto Slab SemiBold"/>
                <a:cs typeface="Roboto Slab SemiBold"/>
                <a:sym typeface="Roboto Slab SemiBold"/>
              </a:rPr>
              <a:t>boosting</a:t>
            </a:r>
            <a:endParaRPr sz="2600">
              <a:latin typeface="Roboto Slab SemiBold"/>
              <a:ea typeface="Roboto Slab SemiBold"/>
              <a:cs typeface="Roboto Slab SemiBold"/>
              <a:sym typeface="Roboto Slab SemiBold"/>
            </a:endParaRPr>
          </a:p>
        </p:txBody>
      </p:sp>
      <p:pic>
        <p:nvPicPr>
          <p:cNvPr id="376" name="Google Shape;37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00" y="244325"/>
            <a:ext cx="245340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5500" y="2975073"/>
            <a:ext cx="2864325" cy="157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5"/>
          <p:cNvPicPr preferRelativeResize="0"/>
          <p:nvPr/>
        </p:nvPicPr>
        <p:blipFill rotWithShape="1">
          <a:blip r:embed="rId5">
            <a:alphaModFix/>
          </a:blip>
          <a:srcRect b="28581" l="0" r="0" t="0"/>
          <a:stretch/>
        </p:blipFill>
        <p:spPr>
          <a:xfrm>
            <a:off x="4882625" y="2898875"/>
            <a:ext cx="2188100" cy="15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>
            <p:ph type="title"/>
          </p:nvPr>
        </p:nvSpPr>
        <p:spPr>
          <a:xfrm>
            <a:off x="720000" y="2285400"/>
            <a:ext cx="7704000" cy="98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Thanks 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for watching</a:t>
            </a:r>
            <a:endParaRPr sz="4500"/>
          </a:p>
        </p:txBody>
      </p:sp>
      <p:sp>
        <p:nvSpPr>
          <p:cNvPr id="385" name="Google Shape;385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Reports</a:t>
            </a: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3289925" y="1369488"/>
            <a:ext cx="793500" cy="7935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1424200" y="1369438"/>
            <a:ext cx="793500" cy="7935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72" name="Google Shape;172;p26"/>
          <p:cNvSpPr/>
          <p:nvPr/>
        </p:nvSpPr>
        <p:spPr>
          <a:xfrm>
            <a:off x="5158013" y="1369550"/>
            <a:ext cx="793500" cy="793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3" name="Google Shape;173;p26"/>
          <p:cNvSpPr/>
          <p:nvPr/>
        </p:nvSpPr>
        <p:spPr>
          <a:xfrm>
            <a:off x="7024125" y="1369550"/>
            <a:ext cx="793500" cy="7935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174" name="Google Shape;174;p26"/>
          <p:cNvCxnSpPr>
            <a:stCxn id="170" idx="4"/>
            <a:endCxn id="175" idx="0"/>
          </p:cNvCxnSpPr>
          <p:nvPr/>
        </p:nvCxnSpPr>
        <p:spPr>
          <a:xfrm>
            <a:off x="3686675" y="2162988"/>
            <a:ext cx="0" cy="45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6"/>
          <p:cNvCxnSpPr>
            <a:stCxn id="171" idx="4"/>
            <a:endCxn id="177" idx="0"/>
          </p:cNvCxnSpPr>
          <p:nvPr/>
        </p:nvCxnSpPr>
        <p:spPr>
          <a:xfrm>
            <a:off x="1820950" y="2162938"/>
            <a:ext cx="0" cy="4572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6"/>
          <p:cNvCxnSpPr>
            <a:stCxn id="172" idx="4"/>
            <a:endCxn id="179" idx="0"/>
          </p:cNvCxnSpPr>
          <p:nvPr/>
        </p:nvCxnSpPr>
        <p:spPr>
          <a:xfrm>
            <a:off x="5554763" y="2163050"/>
            <a:ext cx="0" cy="457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6"/>
          <p:cNvCxnSpPr>
            <a:stCxn id="173" idx="4"/>
            <a:endCxn id="181" idx="0"/>
          </p:cNvCxnSpPr>
          <p:nvPr/>
        </p:nvCxnSpPr>
        <p:spPr>
          <a:xfrm>
            <a:off x="7420875" y="2163050"/>
            <a:ext cx="0" cy="457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6"/>
          <p:cNvSpPr/>
          <p:nvPr/>
        </p:nvSpPr>
        <p:spPr>
          <a:xfrm>
            <a:off x="2752625" y="2620313"/>
            <a:ext cx="1868100" cy="793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Overview</a:t>
            </a:r>
            <a:endParaRPr sz="22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7" name="Google Shape;177;p26"/>
          <p:cNvSpPr/>
          <p:nvPr/>
        </p:nvSpPr>
        <p:spPr>
          <a:xfrm>
            <a:off x="889325" y="2620263"/>
            <a:ext cx="1863300" cy="7935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The Goal Of The Subject</a:t>
            </a:r>
            <a:endParaRPr sz="22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4620725" y="2620375"/>
            <a:ext cx="1868100" cy="793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Algorithms Apply</a:t>
            </a:r>
            <a:endParaRPr sz="22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81" name="Google Shape;181;p26"/>
          <p:cNvSpPr/>
          <p:nvPr/>
        </p:nvSpPr>
        <p:spPr>
          <a:xfrm>
            <a:off x="6489225" y="2620375"/>
            <a:ext cx="1863300" cy="7935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Conclusion</a:t>
            </a:r>
            <a:endParaRPr sz="22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/>
        </p:nvSpPr>
        <p:spPr>
          <a:xfrm>
            <a:off x="211075" y="248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GOAL OF THE PROJECT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540750" y="1130325"/>
            <a:ext cx="8061000" cy="3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Analyze the </a:t>
            </a:r>
            <a:r>
              <a:rPr b="1" lang="en" sz="1800">
                <a:solidFill>
                  <a:srgbClr val="434343"/>
                </a:solidFill>
                <a:highlight>
                  <a:srgbClr val="FFFFFF"/>
                </a:highlight>
              </a:rPr>
              <a:t>Geotab Intersection Congestion </a:t>
            </a: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</a:rPr>
              <a:t>dataset</a:t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</a:rPr>
              <a:t>1. use regression algorithm to predict traffic time  at intersections</a:t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</a:rPr>
              <a:t>2. combine the other algorithms to compare results and choose the better algorithm for this project</a:t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</a:rPr>
              <a:t>Regression methods</a:t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</a:rPr>
              <a:t>	* random forest regressor</a:t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</a:rPr>
              <a:t>	* K-nn</a:t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</a:rPr>
              <a:t>	* linear regression</a:t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</a:rPr>
              <a:t>	* gradient boosting</a:t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900" y="2275150"/>
            <a:ext cx="4546049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2625" y="3390073"/>
            <a:ext cx="2864325" cy="15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25" y="2622500"/>
            <a:ext cx="2314575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8"/>
          <p:cNvSpPr/>
          <p:nvPr/>
        </p:nvSpPr>
        <p:spPr>
          <a:xfrm>
            <a:off x="3244025" y="2945050"/>
            <a:ext cx="2437500" cy="509700"/>
          </a:xfrm>
          <a:prstGeom prst="homePlat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After data processing</a:t>
            </a:r>
            <a:endParaRPr sz="20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0675" y="2295025"/>
            <a:ext cx="201930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088" y="3004825"/>
            <a:ext cx="7779975" cy="195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100" y="682850"/>
            <a:ext cx="7494251" cy="22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9525"/>
            <a:ext cx="8814150" cy="205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2574000" y="155775"/>
            <a:ext cx="3996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221" name="Google Shape;221;p31"/>
          <p:cNvSpPr txBox="1"/>
          <p:nvPr/>
        </p:nvSpPr>
        <p:spPr>
          <a:xfrm>
            <a:off x="462900" y="1205600"/>
            <a:ext cx="29967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Label Encoder: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Category -&gt; number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31"/>
          <p:cNvSpPr txBox="1"/>
          <p:nvPr/>
        </p:nvSpPr>
        <p:spPr>
          <a:xfrm>
            <a:off x="5587425" y="1205600"/>
            <a:ext cx="3000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EntryStreetName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ExitStreetName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EntryHeading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ExitHeading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Path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City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0900"/>
            <a:ext cx="447725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375" y="1110900"/>
            <a:ext cx="4477249" cy="279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inear SWOT Analysis Infographics by Slidesgo">
  <a:themeElements>
    <a:clrScheme name="Simple Light">
      <a:dk1>
        <a:srgbClr val="191919"/>
      </a:dk1>
      <a:lt1>
        <a:srgbClr val="FFFFFF"/>
      </a:lt1>
      <a:dk2>
        <a:srgbClr val="DA61AD"/>
      </a:dk2>
      <a:lt2>
        <a:srgbClr val="517AD8"/>
      </a:lt2>
      <a:accent1>
        <a:srgbClr val="378B75"/>
      </a:accent1>
      <a:accent2>
        <a:srgbClr val="FFAB4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