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Orbitron Medium"/>
      <p:regular r:id="rId23"/>
      <p:bold r:id="rId24"/>
    </p:embeddedFont>
    <p:embeddedFont>
      <p:font typeface="Roboto Slab Medium"/>
      <p:regular r:id="rId25"/>
      <p:bold r:id="rId26"/>
    </p:embeddedFont>
    <p:embeddedFont>
      <p:font typeface="Roboto Slab ExtraBold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OrbitronMedium-bold.fntdata"/><Relationship Id="rId23" Type="http://schemas.openxmlformats.org/officeDocument/2006/relationships/font" Target="fonts/Orbitron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Medium-bold.fntdata"/><Relationship Id="rId25" Type="http://schemas.openxmlformats.org/officeDocument/2006/relationships/font" Target="fonts/RobotoSlabMedium-regular.fntdata"/><Relationship Id="rId27" Type="http://schemas.openxmlformats.org/officeDocument/2006/relationships/font" Target="fonts/RobotoSlab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569f58c3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569f58c3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55f51db5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755f51db5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55f51db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755f51db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7569f58c35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7569f58c35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7569f58c35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7569f58c35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569f58c35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569f58c35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569f58c35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569f58c35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569f58c35_3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569f58c35_3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569f58c35_3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7569f58c35_3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569f58c35_3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7569f58c35_3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55f51db5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55f51db5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569f58c35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7569f58c35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image" Target="../media/image7.png"/><Relationship Id="rId11" Type="http://schemas.openxmlformats.org/officeDocument/2006/relationships/image" Target="../media/image1.png"/><Relationship Id="rId10" Type="http://schemas.openxmlformats.org/officeDocument/2006/relationships/image" Target="../media/image10.png"/><Relationship Id="rId13" Type="http://schemas.openxmlformats.org/officeDocument/2006/relationships/image" Target="../media/image14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5" Type="http://schemas.openxmlformats.org/officeDocument/2006/relationships/image" Target="../media/image17.png"/><Relationship Id="rId14" Type="http://schemas.openxmlformats.org/officeDocument/2006/relationships/image" Target="../media/image2.png"/><Relationship Id="rId17" Type="http://schemas.openxmlformats.org/officeDocument/2006/relationships/image" Target="../media/image23.png"/><Relationship Id="rId16" Type="http://schemas.openxmlformats.org/officeDocument/2006/relationships/image" Target="../media/image4.png"/><Relationship Id="rId5" Type="http://schemas.openxmlformats.org/officeDocument/2006/relationships/image" Target="../media/image11.png"/><Relationship Id="rId19" Type="http://schemas.openxmlformats.org/officeDocument/2006/relationships/image" Target="../media/image13.png"/><Relationship Id="rId6" Type="http://schemas.openxmlformats.org/officeDocument/2006/relationships/image" Target="../media/image24.png"/><Relationship Id="rId18" Type="http://schemas.openxmlformats.org/officeDocument/2006/relationships/image" Target="../media/image15.png"/><Relationship Id="rId7" Type="http://schemas.openxmlformats.org/officeDocument/2006/relationships/image" Target="../media/image5.png"/><Relationship Id="rId8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898350" y="677500"/>
            <a:ext cx="70512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vi" sz="5562">
                <a:solidFill>
                  <a:srgbClr val="434343"/>
                </a:solidFill>
                <a:latin typeface="Roboto Slab ExtraBold"/>
                <a:ea typeface="Roboto Slab ExtraBold"/>
                <a:cs typeface="Roboto Slab ExtraBold"/>
                <a:sym typeface="Roboto Slab ExtraBold"/>
              </a:rPr>
              <a:t>Movies</a:t>
            </a:r>
            <a:endParaRPr sz="5562">
              <a:solidFill>
                <a:srgbClr val="434343"/>
              </a:solidFill>
              <a:latin typeface="Roboto Slab ExtraBold"/>
              <a:ea typeface="Roboto Slab ExtraBold"/>
              <a:cs typeface="Roboto Slab ExtraBold"/>
              <a:sym typeface="Roboto Slab ExtraBold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vi" sz="3780">
                <a:solidFill>
                  <a:srgbClr val="434343"/>
                </a:solidFill>
                <a:latin typeface="Roboto Slab ExtraBold"/>
                <a:ea typeface="Roboto Slab ExtraBold"/>
                <a:cs typeface="Roboto Slab ExtraBold"/>
                <a:sym typeface="Roboto Slab ExtraBold"/>
              </a:rPr>
              <a:t>Recommandation System</a:t>
            </a:r>
            <a:endParaRPr sz="3780">
              <a:solidFill>
                <a:srgbClr val="434343"/>
              </a:solidFill>
              <a:latin typeface="Roboto Slab ExtraBold"/>
              <a:ea typeface="Roboto Slab ExtraBold"/>
              <a:cs typeface="Roboto Slab ExtraBold"/>
              <a:sym typeface="Roboto Slab ExtraBold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37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898350" y="2266950"/>
            <a:ext cx="7307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600">
                <a:solidFill>
                  <a:srgbClr val="434343"/>
                </a:solidFill>
              </a:rPr>
              <a:t>Project Proposal</a:t>
            </a:r>
            <a:endParaRPr sz="800"/>
          </a:p>
        </p:txBody>
      </p:sp>
      <p:sp>
        <p:nvSpPr>
          <p:cNvPr id="56" name="Google Shape;56;p13"/>
          <p:cNvSpPr txBox="1"/>
          <p:nvPr/>
        </p:nvSpPr>
        <p:spPr>
          <a:xfrm>
            <a:off x="898350" y="3296325"/>
            <a:ext cx="6270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700">
                <a:solidFill>
                  <a:srgbClr val="434343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Big Data Application: Machine Learning at Scale</a:t>
            </a:r>
            <a:endParaRPr sz="1700">
              <a:solidFill>
                <a:srgbClr val="434343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98350" y="3742725"/>
            <a:ext cx="6270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700">
                <a:solidFill>
                  <a:srgbClr val="434343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Instructor: Master Quach Dinh Hoang</a:t>
            </a:r>
            <a:endParaRPr sz="1700">
              <a:solidFill>
                <a:srgbClr val="434343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898350" y="2889038"/>
            <a:ext cx="6270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cxnSp>
        <p:nvCxnSpPr>
          <p:cNvPr id="59" name="Google Shape;59;p13"/>
          <p:cNvCxnSpPr/>
          <p:nvPr/>
        </p:nvCxnSpPr>
        <p:spPr>
          <a:xfrm>
            <a:off x="1006500" y="3112238"/>
            <a:ext cx="627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vi" sz="1500">
                <a:solidFill>
                  <a:schemeClr val="lt1"/>
                </a:solidFill>
              </a:rPr>
              <a:t>‹#›</a:t>
            </a:fld>
            <a:endParaRPr b="1"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950" y="661275"/>
            <a:ext cx="5590274" cy="382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vi" sz="1500">
                <a:solidFill>
                  <a:schemeClr val="lt1"/>
                </a:solidFill>
              </a:rPr>
              <a:t>‹#›</a:t>
            </a:fld>
            <a:endParaRPr b="1">
              <a:solidFill>
                <a:srgbClr val="24242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Build a Recommender System (collaborative filtering)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513" y="2388913"/>
            <a:ext cx="523056" cy="471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513" y="3511538"/>
            <a:ext cx="523056" cy="471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3550" y="788675"/>
            <a:ext cx="7000149" cy="34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1950" y="365725"/>
            <a:ext cx="953125" cy="12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5025" y="365725"/>
            <a:ext cx="880800" cy="12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8475" y="365725"/>
            <a:ext cx="953125" cy="12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69250" y="229100"/>
            <a:ext cx="953125" cy="14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vi" sz="1500">
                <a:solidFill>
                  <a:srgbClr val="242424"/>
                </a:solidFill>
              </a:rPr>
              <a:t>‹#›</a:t>
            </a:fld>
            <a:endParaRPr b="1" sz="1500">
              <a:solidFill>
                <a:srgbClr val="242424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1490625" y="1741125"/>
            <a:ext cx="2580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78" name="Google Shape;178;p24"/>
          <p:cNvSpPr txBox="1"/>
          <p:nvPr/>
        </p:nvSpPr>
        <p:spPr>
          <a:xfrm>
            <a:off x="722500" y="1163925"/>
            <a:ext cx="37263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vi" sz="2500"/>
              <a:t>Hold out (70/30)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vi" sz="2500"/>
              <a:t>Cross-Validation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vi" sz="2500"/>
              <a:t>Measure: RMSE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vi" sz="1500">
                <a:solidFill>
                  <a:schemeClr val="lt1"/>
                </a:solidFill>
              </a:rPr>
              <a:t>‹#›</a:t>
            </a:fld>
            <a:endParaRPr b="1" sz="1500">
              <a:solidFill>
                <a:schemeClr val="lt1"/>
              </a:solidFill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183348" y="173700"/>
            <a:ext cx="2572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solidFill>
                  <a:srgbClr val="242424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5.  Evaluation</a:t>
            </a:r>
            <a:endParaRPr sz="2400">
              <a:solidFill>
                <a:srgbClr val="242424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 txBox="1"/>
          <p:nvPr>
            <p:ph idx="4294967295" type="subTitle"/>
          </p:nvPr>
        </p:nvSpPr>
        <p:spPr>
          <a:xfrm>
            <a:off x="311700" y="2012700"/>
            <a:ext cx="8520600" cy="11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vi" sz="7000">
                <a:solidFill>
                  <a:srgbClr val="434343"/>
                </a:solidFill>
              </a:rPr>
              <a:t>THANK YOU</a:t>
            </a:r>
            <a:endParaRPr b="1" sz="7000">
              <a:solidFill>
                <a:srgbClr val="434343"/>
              </a:solidFill>
            </a:endParaRPr>
          </a:p>
        </p:txBody>
      </p:sp>
      <p:sp>
        <p:nvSpPr>
          <p:cNvPr id="187" name="Google Shape;18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vi">
                <a:solidFill>
                  <a:schemeClr val="lt1"/>
                </a:solidFill>
              </a:rPr>
              <a:t>‹#›</a:t>
            </a:fld>
            <a:endParaRPr b="1"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401425" y="256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lang="vi" sz="3701">
                <a:solidFill>
                  <a:srgbClr val="434343"/>
                </a:solidFill>
                <a:latin typeface="Roboto Slab ExtraBold"/>
                <a:ea typeface="Roboto Slab ExtraBold"/>
                <a:cs typeface="Roboto Slab ExtraBold"/>
                <a:sym typeface="Roboto Slab ExtraBold"/>
              </a:rPr>
              <a:t>Members</a:t>
            </a:r>
            <a:endParaRPr b="1" sz="2100">
              <a:solidFill>
                <a:srgbClr val="FF0000"/>
              </a:solidFill>
            </a:endParaRPr>
          </a:p>
        </p:txBody>
      </p:sp>
      <p:sp>
        <p:nvSpPr>
          <p:cNvPr id="67" name="Google Shape;67;p14"/>
          <p:cNvSpPr txBox="1"/>
          <p:nvPr>
            <p:ph idx="4294967295" type="body"/>
          </p:nvPr>
        </p:nvSpPr>
        <p:spPr>
          <a:xfrm>
            <a:off x="311700" y="1048825"/>
            <a:ext cx="8469900" cy="3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929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vi" sz="1929">
                <a:solidFill>
                  <a:schemeClr val="lt1"/>
                </a:solidFill>
              </a:rPr>
              <a:t>						Trần Công Tuấn Mạnh	   		19133035</a:t>
            </a:r>
            <a:endParaRPr b="1" sz="1929">
              <a:solidFill>
                <a:schemeClr val="lt1"/>
              </a:solidFill>
            </a:endParaRPr>
          </a:p>
          <a:p>
            <a:pPr indent="457200" lvl="0" marL="228600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vi" sz="1929">
                <a:solidFill>
                  <a:schemeClr val="lt1"/>
                </a:solidFill>
              </a:rPr>
              <a:t>Trần Phát Đạt			        	19133018</a:t>
            </a:r>
            <a:endParaRPr b="1" sz="1929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vi" sz="1929">
                <a:solidFill>
                  <a:schemeClr val="lt1"/>
                </a:solidFill>
              </a:rPr>
              <a:t>						Trần Quốc Tuấn			       19133064</a:t>
            </a:r>
            <a:endParaRPr b="1" sz="1929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b="1" lang="vi" sz="1929">
                <a:solidFill>
                  <a:schemeClr val="lt1"/>
                </a:solidFill>
              </a:rPr>
              <a:t>						Nguyễn Lâm Sơn			       19133050</a:t>
            </a:r>
            <a:endParaRPr b="1" sz="1929"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vi" sz="1500">
                <a:solidFill>
                  <a:srgbClr val="242424"/>
                </a:solidFill>
              </a:rPr>
              <a:t>‹#›</a:t>
            </a:fld>
            <a:endParaRPr b="1" sz="1500">
              <a:solidFill>
                <a:srgbClr val="24242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4231850" y="1491200"/>
            <a:ext cx="679800" cy="679800"/>
          </a:xfrm>
          <a:prstGeom prst="ellipse">
            <a:avLst/>
          </a:prstGeom>
          <a:gradFill>
            <a:gsLst>
              <a:gs pos="0">
                <a:srgbClr val="FFFFFF"/>
              </a:gs>
              <a:gs pos="25000">
                <a:srgbClr val="EFEFEF"/>
              </a:gs>
              <a:gs pos="50000">
                <a:srgbClr val="B7B7B7"/>
              </a:gs>
              <a:gs pos="75000">
                <a:srgbClr val="EFEFEF"/>
              </a:gs>
              <a:gs pos="100000">
                <a:srgbClr val="FFFF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6805275" y="1491200"/>
            <a:ext cx="679800" cy="679800"/>
          </a:xfrm>
          <a:prstGeom prst="ellipse">
            <a:avLst/>
          </a:prstGeom>
          <a:gradFill>
            <a:gsLst>
              <a:gs pos="0">
                <a:srgbClr val="FFFFFF"/>
              </a:gs>
              <a:gs pos="25000">
                <a:srgbClr val="EFEFEF"/>
              </a:gs>
              <a:gs pos="50000">
                <a:srgbClr val="B7B7B7"/>
              </a:gs>
              <a:gs pos="75000">
                <a:srgbClr val="EFEFEF"/>
              </a:gs>
              <a:gs pos="100000">
                <a:srgbClr val="FFFF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2954213" y="3071725"/>
            <a:ext cx="679800" cy="679800"/>
          </a:xfrm>
          <a:prstGeom prst="ellipse">
            <a:avLst/>
          </a:prstGeom>
          <a:gradFill>
            <a:gsLst>
              <a:gs pos="0">
                <a:srgbClr val="FFFFFF"/>
              </a:gs>
              <a:gs pos="25000">
                <a:srgbClr val="EFEFEF"/>
              </a:gs>
              <a:gs pos="50000">
                <a:srgbClr val="B7B7B7"/>
              </a:gs>
              <a:gs pos="75000">
                <a:srgbClr val="EFEFEF"/>
              </a:gs>
              <a:gs pos="100000">
                <a:srgbClr val="FFFF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5527250" y="3071725"/>
            <a:ext cx="679800" cy="679800"/>
          </a:xfrm>
          <a:prstGeom prst="ellipse">
            <a:avLst/>
          </a:prstGeom>
          <a:gradFill>
            <a:gsLst>
              <a:gs pos="0">
                <a:srgbClr val="FFFFFF"/>
              </a:gs>
              <a:gs pos="25000">
                <a:srgbClr val="EFEFEF"/>
              </a:gs>
              <a:gs pos="50000">
                <a:srgbClr val="B7B7B7"/>
              </a:gs>
              <a:gs pos="75000">
                <a:srgbClr val="EFEFEF"/>
              </a:gs>
              <a:gs pos="100000">
                <a:srgbClr val="FFFF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1658813" y="1491200"/>
            <a:ext cx="679800" cy="679800"/>
          </a:xfrm>
          <a:prstGeom prst="ellipse">
            <a:avLst/>
          </a:prstGeom>
          <a:gradFill>
            <a:gsLst>
              <a:gs pos="0">
                <a:srgbClr val="FFFFFF"/>
              </a:gs>
              <a:gs pos="25000">
                <a:srgbClr val="EFEFEF"/>
              </a:gs>
              <a:gs pos="50000">
                <a:srgbClr val="B7B7B7"/>
              </a:gs>
              <a:gs pos="75000">
                <a:srgbClr val="EFEFEF"/>
              </a:gs>
              <a:gs pos="100000">
                <a:srgbClr val="FFFF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720000" y="6162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3000">
                <a:solidFill>
                  <a:srgbClr val="242424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Table of contents</a:t>
            </a:r>
            <a:endParaRPr sz="3000">
              <a:solidFill>
                <a:srgbClr val="242424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597605" y="1551875"/>
            <a:ext cx="8025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solidFill>
                  <a:srgbClr val="242424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01</a:t>
            </a:r>
            <a:endParaRPr sz="2400">
              <a:solidFill>
                <a:srgbClr val="242424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743425" y="1551875"/>
            <a:ext cx="8025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solidFill>
                  <a:srgbClr val="242424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03</a:t>
            </a:r>
            <a:endParaRPr sz="2400">
              <a:solidFill>
                <a:srgbClr val="242424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892986" y="3136973"/>
            <a:ext cx="8025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solidFill>
                  <a:srgbClr val="242424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04</a:t>
            </a:r>
            <a:endParaRPr sz="2400">
              <a:solidFill>
                <a:srgbClr val="242424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170698" y="1551825"/>
            <a:ext cx="8025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solidFill>
                  <a:srgbClr val="242424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02</a:t>
            </a:r>
            <a:endParaRPr sz="2400">
              <a:solidFill>
                <a:srgbClr val="242424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12523" y="2219975"/>
            <a:ext cx="2572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solidFill>
                  <a:srgbClr val="242424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The project</a:t>
            </a:r>
            <a:endParaRPr sz="2400">
              <a:solidFill>
                <a:srgbClr val="242424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285562" y="2219975"/>
            <a:ext cx="2572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solidFill>
                  <a:srgbClr val="242424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Project goals</a:t>
            </a:r>
            <a:endParaRPr sz="2400">
              <a:solidFill>
                <a:srgbClr val="242424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5858516" y="2220000"/>
            <a:ext cx="25725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solidFill>
                  <a:srgbClr val="242424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Datasets</a:t>
            </a:r>
            <a:endParaRPr sz="2400">
              <a:solidFill>
                <a:srgbClr val="242424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2007986" y="3805074"/>
            <a:ext cx="2572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solidFill>
                  <a:srgbClr val="242424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Models</a:t>
            </a:r>
            <a:endParaRPr sz="2400">
              <a:solidFill>
                <a:srgbClr val="242424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466098" y="3136975"/>
            <a:ext cx="8025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solidFill>
                  <a:srgbClr val="242424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05</a:t>
            </a:r>
            <a:endParaRPr sz="2400">
              <a:solidFill>
                <a:srgbClr val="242424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580962" y="3805126"/>
            <a:ext cx="2572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solidFill>
                  <a:srgbClr val="242424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Evaluate</a:t>
            </a:r>
            <a:endParaRPr sz="2400">
              <a:solidFill>
                <a:srgbClr val="242424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2647800" y="1179309"/>
            <a:ext cx="3850200" cy="19800"/>
          </a:xfrm>
          <a:prstGeom prst="rect">
            <a:avLst/>
          </a:prstGeom>
          <a:gradFill>
            <a:gsLst>
              <a:gs pos="0">
                <a:srgbClr val="FFFFFF"/>
              </a:gs>
              <a:gs pos="25000">
                <a:srgbClr val="EFEFEF"/>
              </a:gs>
              <a:gs pos="50000">
                <a:srgbClr val="B7B7B7"/>
              </a:gs>
              <a:gs pos="75000">
                <a:srgbClr val="EFEFEF"/>
              </a:gs>
              <a:gs pos="100000">
                <a:srgbClr val="FFFFFF"/>
              </a:gs>
            </a:gsLst>
            <a:lin ang="8099331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vi" sz="1500">
                <a:solidFill>
                  <a:srgbClr val="242424"/>
                </a:solidFill>
              </a:rPr>
              <a:t>‹#›</a:t>
            </a:fld>
            <a:endParaRPr b="1" sz="1500">
              <a:solidFill>
                <a:srgbClr val="24242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/>
        </p:nvSpPr>
        <p:spPr>
          <a:xfrm>
            <a:off x="-2" y="152400"/>
            <a:ext cx="2572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400"/>
              <a:buFont typeface="Roboto Slab Medium"/>
              <a:buAutoNum type="arabicPeriod"/>
            </a:pPr>
            <a:r>
              <a:rPr lang="vi" sz="2400">
                <a:solidFill>
                  <a:srgbClr val="242424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The project</a:t>
            </a:r>
            <a:endParaRPr sz="2400">
              <a:solidFill>
                <a:srgbClr val="242424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81000" y="1039154"/>
            <a:ext cx="43938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42424"/>
              </a:solidFill>
              <a:latin typeface="Orbitron Medium"/>
              <a:ea typeface="Orbitron Medium"/>
              <a:cs typeface="Orbitron Medium"/>
              <a:sym typeface="Orbitron Medium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457200" y="973447"/>
            <a:ext cx="8159400" cy="27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Char char="-"/>
            </a:pPr>
            <a:r>
              <a:rPr lang="vi" sz="1900">
                <a:solidFill>
                  <a:srgbClr val="0E101A"/>
                </a:solidFill>
              </a:rPr>
              <a:t>The problem that our project wants to resolve is recommended movies based on an old dataset. </a:t>
            </a:r>
            <a:endParaRPr sz="1900">
              <a:solidFill>
                <a:srgbClr val="0E101A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E101A"/>
              </a:solidFill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Char char="-"/>
            </a:pPr>
            <a:r>
              <a:rPr lang="vi" sz="1900">
                <a:solidFill>
                  <a:srgbClr val="0E101A"/>
                </a:solidFill>
              </a:rPr>
              <a:t>From data on a CSV file, we can process, analyze, and train it to build a system that can become a better recommendation system.</a:t>
            </a:r>
            <a:endParaRPr sz="1900">
              <a:solidFill>
                <a:srgbClr val="0E101A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E101A"/>
              </a:solidFill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Char char="-"/>
            </a:pPr>
            <a:r>
              <a:rPr lang="vi" sz="1900">
                <a:solidFill>
                  <a:srgbClr val="0E101A"/>
                </a:solidFill>
              </a:rPr>
              <a:t>Then apply the evaluate functions to evaluate models to choose the best models.</a:t>
            </a:r>
            <a:endParaRPr sz="1900">
              <a:solidFill>
                <a:srgbClr val="0E101A"/>
              </a:solidFill>
            </a:endParaRPr>
          </a:p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vi" sz="1500">
                <a:solidFill>
                  <a:srgbClr val="242424"/>
                </a:solidFill>
              </a:rPr>
              <a:t>‹#›</a:t>
            </a:fld>
            <a:endParaRPr b="1" sz="1500">
              <a:solidFill>
                <a:srgbClr val="24242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152401" y="152400"/>
            <a:ext cx="41784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solidFill>
                  <a:srgbClr val="242424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2.  </a:t>
            </a:r>
            <a:r>
              <a:rPr lang="vi" sz="2400">
                <a:solidFill>
                  <a:srgbClr val="242424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The project goals</a:t>
            </a:r>
            <a:endParaRPr sz="2400">
              <a:solidFill>
                <a:srgbClr val="242424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457200" y="1278247"/>
            <a:ext cx="8159400" cy="27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Char char="-"/>
            </a:pPr>
            <a:r>
              <a:rPr lang="vi" sz="1900">
                <a:solidFill>
                  <a:srgbClr val="0E101A"/>
                </a:solidFill>
              </a:rPr>
              <a:t>The project goal is to d</a:t>
            </a:r>
            <a:r>
              <a:rPr lang="vi" sz="1900">
                <a:solidFill>
                  <a:srgbClr val="0E101A"/>
                </a:solidFill>
              </a:rPr>
              <a:t>iscover information from data, process, and analyze statistics to get the most useful information from the data.</a:t>
            </a:r>
            <a:endParaRPr sz="1900">
              <a:solidFill>
                <a:srgbClr val="0E101A"/>
              </a:solidFill>
            </a:endParaRPr>
          </a:p>
          <a:p>
            <a:pPr indent="0" lvl="0" marL="457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E101A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Char char="-"/>
            </a:pPr>
            <a:r>
              <a:rPr lang="vi" sz="1900">
                <a:solidFill>
                  <a:srgbClr val="0E101A"/>
                </a:solidFill>
              </a:rPr>
              <a:t>Then</a:t>
            </a:r>
            <a:r>
              <a:rPr lang="vi" sz="1900">
                <a:solidFill>
                  <a:srgbClr val="0E101A"/>
                </a:solidFill>
              </a:rPr>
              <a:t> use a recommendation system built from old datasets and use SparkML to recommend movies based on the information of the user, movies, ratings, timestamps, and tags. </a:t>
            </a:r>
            <a:endParaRPr sz="1900">
              <a:solidFill>
                <a:srgbClr val="0E101A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E101A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E101A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E101A"/>
              </a:solidFill>
            </a:endParaRPr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vi" sz="1500">
                <a:solidFill>
                  <a:srgbClr val="242424"/>
                </a:solidFill>
              </a:rPr>
              <a:t>‹#›</a:t>
            </a:fld>
            <a:endParaRPr b="1" sz="1500">
              <a:solidFill>
                <a:srgbClr val="24242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183348" y="173700"/>
            <a:ext cx="2572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solidFill>
                  <a:srgbClr val="242424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3.  Datasets</a:t>
            </a:r>
            <a:endParaRPr sz="2400">
              <a:solidFill>
                <a:srgbClr val="242424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vi" sz="1500">
                <a:solidFill>
                  <a:schemeClr val="lt1"/>
                </a:solidFill>
              </a:rPr>
              <a:t>‹#›</a:t>
            </a:fld>
            <a:endParaRPr b="1" sz="1500">
              <a:solidFill>
                <a:schemeClr val="lt1"/>
              </a:solidFill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289500" y="1146600"/>
            <a:ext cx="84921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vi" sz="1800">
                <a:solidFill>
                  <a:schemeClr val="lt1"/>
                </a:solidFill>
              </a:rPr>
              <a:t>This dataset describes 5-star rating and free-text tagging activity from [MovieLens](http://movielens.org), a movie recommendation service. It contains </a:t>
            </a:r>
            <a:r>
              <a:rPr b="1" lang="vi" sz="1800">
                <a:solidFill>
                  <a:schemeClr val="lt1"/>
                </a:solidFill>
              </a:rPr>
              <a:t>25,000,095 ratings</a:t>
            </a:r>
            <a:r>
              <a:rPr lang="vi" sz="1800">
                <a:solidFill>
                  <a:schemeClr val="lt1"/>
                </a:solidFill>
              </a:rPr>
              <a:t> and </a:t>
            </a:r>
            <a:r>
              <a:rPr b="1" lang="vi" sz="1800">
                <a:solidFill>
                  <a:schemeClr val="lt1"/>
                </a:solidFill>
              </a:rPr>
              <a:t>1,093,360 tag</a:t>
            </a:r>
            <a:r>
              <a:rPr lang="vi" sz="1800">
                <a:solidFill>
                  <a:schemeClr val="lt1"/>
                </a:solidFill>
              </a:rPr>
              <a:t> applications across </a:t>
            </a:r>
            <a:r>
              <a:rPr b="1" lang="vi" sz="1800">
                <a:solidFill>
                  <a:schemeClr val="lt1"/>
                </a:solidFill>
              </a:rPr>
              <a:t>62,423 movies</a:t>
            </a:r>
            <a:r>
              <a:rPr lang="vi" sz="1800">
                <a:solidFill>
                  <a:schemeClr val="lt1"/>
                </a:solidFill>
              </a:rPr>
              <a:t>. These data were created by </a:t>
            </a:r>
            <a:r>
              <a:rPr b="1" lang="vi" sz="1800">
                <a:solidFill>
                  <a:schemeClr val="lt1"/>
                </a:solidFill>
              </a:rPr>
              <a:t>162,541 users</a:t>
            </a:r>
            <a:r>
              <a:rPr lang="vi" sz="1800">
                <a:solidFill>
                  <a:schemeClr val="lt1"/>
                </a:solidFill>
              </a:rPr>
              <a:t> between January 09, 1995 and November 21, 2019. This dataset was generated on November 21, 2019.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/>
        </p:nvSpPr>
        <p:spPr>
          <a:xfrm>
            <a:off x="183348" y="173700"/>
            <a:ext cx="2572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solidFill>
                  <a:srgbClr val="242424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3.  Datasets</a:t>
            </a:r>
            <a:endParaRPr sz="2400">
              <a:solidFill>
                <a:srgbClr val="242424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50" y="2072300"/>
            <a:ext cx="4533900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vi" sz="1500">
                <a:solidFill>
                  <a:schemeClr val="lt1"/>
                </a:solidFill>
              </a:rPr>
              <a:t>‹#›</a:t>
            </a:fld>
            <a:endParaRPr b="1" sz="1500">
              <a:solidFill>
                <a:schemeClr val="lt1"/>
              </a:solidFill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564350" y="841800"/>
            <a:ext cx="85983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lt1"/>
                </a:solidFill>
              </a:rPr>
              <a:t>This is movie data set about each customer's rating for each movie they watch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lt1"/>
                </a:solidFill>
              </a:rPr>
              <a:t>Link Data: https://files.grouplens.org/datasets/movielens/ml-25m.zip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200" y="607817"/>
            <a:ext cx="1466850" cy="372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0200" y="84663"/>
            <a:ext cx="14668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6651" y="1017725"/>
            <a:ext cx="1257300" cy="919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11650" y="214325"/>
            <a:ext cx="12001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19175" y="1017725"/>
            <a:ext cx="120015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3700" y="2713175"/>
            <a:ext cx="9996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5941" y="3590475"/>
            <a:ext cx="1671200" cy="1445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35208" y="2330288"/>
            <a:ext cx="11144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73300" y="2808925"/>
            <a:ext cx="12382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61890" y="3349450"/>
            <a:ext cx="2351310" cy="17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6075" y="3189925"/>
            <a:ext cx="10810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08650" y="204800"/>
            <a:ext cx="14463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83323" y="675550"/>
            <a:ext cx="1466850" cy="51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08647" y="1235150"/>
            <a:ext cx="1370075" cy="101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420700" y="625550"/>
            <a:ext cx="12382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120250" y="2652388"/>
            <a:ext cx="125730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7120262" y="3080875"/>
            <a:ext cx="13700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951650" y="3639338"/>
            <a:ext cx="1707300" cy="130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vi" sz="1500">
                <a:solidFill>
                  <a:schemeClr val="lt1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vi">
                <a:solidFill>
                  <a:schemeClr val="lt1"/>
                </a:solidFill>
              </a:rPr>
              <a:t>Content-based system: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lt1"/>
                </a:solidFill>
              </a:rPr>
              <a:t>Evaluate the properties of recommended item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vi">
                <a:solidFill>
                  <a:schemeClr val="lt1"/>
                </a:solidFill>
              </a:rPr>
              <a:t>Collaborative filtering: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lt1"/>
                </a:solidFill>
              </a:rPr>
              <a:t>The system suggests items based on the similarity between users and/or items.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vi" sz="1500">
                <a:solidFill>
                  <a:schemeClr val="lt1"/>
                </a:solidFill>
              </a:rPr>
              <a:t>‹#›</a:t>
            </a:fld>
            <a:endParaRPr b="1" sz="1500">
              <a:solidFill>
                <a:schemeClr val="lt1"/>
              </a:solidFill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183348" y="173700"/>
            <a:ext cx="2572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solidFill>
                  <a:srgbClr val="242424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4.  Models</a:t>
            </a:r>
            <a:endParaRPr sz="2400">
              <a:solidFill>
                <a:srgbClr val="242424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